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2" r:id="rId8"/>
    <p:sldId id="266" r:id="rId9"/>
    <p:sldId id="267" r:id="rId10"/>
    <p:sldId id="273" r:id="rId11"/>
    <p:sldId id="263" r:id="rId12"/>
    <p:sldId id="268" r:id="rId13"/>
    <p:sldId id="264" r:id="rId14"/>
    <p:sldId id="269" r:id="rId15"/>
    <p:sldId id="274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1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Račák" userId="9be44272-2607-4a6b-9c1e-57f5021b3f1d" providerId="ADAL" clId="{A55FF7C0-C906-429C-97D7-FEFB4045B683}"/>
    <pc:docChg chg="modSld">
      <pc:chgData name="Tomáš Račák" userId="9be44272-2607-4a6b-9c1e-57f5021b3f1d" providerId="ADAL" clId="{A55FF7C0-C906-429C-97D7-FEFB4045B683}" dt="2024-06-23T17:31:19.371" v="34" actId="20577"/>
      <pc:docMkLst>
        <pc:docMk/>
      </pc:docMkLst>
      <pc:sldChg chg="modSp mod">
        <pc:chgData name="Tomáš Račák" userId="9be44272-2607-4a6b-9c1e-57f5021b3f1d" providerId="ADAL" clId="{A55FF7C0-C906-429C-97D7-FEFB4045B683}" dt="2024-06-23T17:31:19.371" v="34" actId="20577"/>
        <pc:sldMkLst>
          <pc:docMk/>
          <pc:sldMk cId="2871317007" sldId="256"/>
        </pc:sldMkLst>
        <pc:spChg chg="mod">
          <ac:chgData name="Tomáš Račák" userId="9be44272-2607-4a6b-9c1e-57f5021b3f1d" providerId="ADAL" clId="{A55FF7C0-C906-429C-97D7-FEFB4045B683}" dt="2024-06-23T17:31:19.371" v="34" actId="20577"/>
          <ac:spMkLst>
            <pc:docMk/>
            <pc:sldMk cId="2871317007" sldId="256"/>
            <ac:spMk id="3" creationId="{BC6B3659-44DB-78CC-BC28-A1BAFF2D8208}"/>
          </ac:spMkLst>
        </pc:spChg>
      </pc:sldChg>
    </pc:docChg>
  </pc:docChgLst>
  <pc:docChgLst>
    <pc:chgData name="Beáta Nováková" userId="f3439a4a-9ac0-40e5-904e-0ed6221ebb03" providerId="ADAL" clId="{A55FF7C0-C906-429C-97D7-FEFB4045B683}"/>
    <pc:docChg chg="custSel modSld">
      <pc:chgData name="Beáta Nováková" userId="f3439a4a-9ac0-40e5-904e-0ed6221ebb03" providerId="ADAL" clId="{A55FF7C0-C906-429C-97D7-FEFB4045B683}" dt="2024-06-15T12:33:45.875" v="88" actId="14100"/>
      <pc:docMkLst>
        <pc:docMk/>
      </pc:docMkLst>
      <pc:sldChg chg="modSp mod">
        <pc:chgData name="Beáta Nováková" userId="f3439a4a-9ac0-40e5-904e-0ed6221ebb03" providerId="ADAL" clId="{A55FF7C0-C906-429C-97D7-FEFB4045B683}" dt="2024-06-15T12:33:45.875" v="88" actId="14100"/>
        <pc:sldMkLst>
          <pc:docMk/>
          <pc:sldMk cId="331701191" sldId="272"/>
        </pc:sldMkLst>
        <pc:spChg chg="mod">
          <ac:chgData name="Beáta Nováková" userId="f3439a4a-9ac0-40e5-904e-0ed6221ebb03" providerId="ADAL" clId="{A55FF7C0-C906-429C-97D7-FEFB4045B683}" dt="2024-06-15T12:33:45.875" v="88" actId="14100"/>
          <ac:spMkLst>
            <pc:docMk/>
            <pc:sldMk cId="331701191" sldId="272"/>
            <ac:spMk id="2" creationId="{70432E8D-2D36-39C4-5693-033234F9F538}"/>
          </ac:spMkLst>
        </pc:spChg>
        <pc:spChg chg="mod">
          <ac:chgData name="Beáta Nováková" userId="f3439a4a-9ac0-40e5-904e-0ed6221ebb03" providerId="ADAL" clId="{A55FF7C0-C906-429C-97D7-FEFB4045B683}" dt="2024-06-15T12:32:27.934" v="87" actId="20577"/>
          <ac:spMkLst>
            <pc:docMk/>
            <pc:sldMk cId="331701191" sldId="272"/>
            <ac:spMk id="3" creationId="{566867FD-EFD7-C8A0-7FD0-C1DC8094D7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FACF8-92D6-A2F9-945E-E8ACC3360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B81D02-2270-81B0-E25D-3B6976976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EF8655-54E3-6BD2-2496-914AE458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370DA-C7C9-85CF-E344-7F1BF341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C4AAA-A34E-E46B-E272-FC7F8FA6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41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EFC6D-A822-7ADC-71D3-5ADD4454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56AE11-8F34-68E9-9356-72FB921C3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3AE8E3-D0A7-D915-859F-8B5DF47C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D2342-9D0D-FFC1-8845-33BAA103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49F212-A621-72C1-4D9C-1AAC4AA0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86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7B591B1-C1D2-9E72-061A-53897D045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5C938B-2ED6-6E7C-5A70-2E8DE1B21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1BEDC-AA28-FBD1-2041-68F80CC0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514E9-75E6-8E0C-713D-CB833379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F477C-F6E1-2B30-34E8-1222BACF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5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06E96-9A9F-3A74-9488-F2706511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4762C-414F-655E-99DE-99E07C54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F3A745-C613-6D98-B91E-69B19435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BF0588-5E00-7182-AA92-8869E225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78797A-2F1A-BD07-4DDC-847D807C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3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45494-09D2-F4A6-4302-F54A8263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3ED34A-B4E9-A237-B687-F389D9B99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4BC430-6C03-C748-34CB-C2AF37D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7C632-C6C2-EB12-04F4-2F783B5C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EE376-D0FA-09D2-5C27-3F101030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0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0A46B-2380-32D7-8578-F3989513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192D1-9ABB-E825-2624-C28D24984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4EE9A4-3CA2-A886-F891-537C12A2E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4E9119-344C-B2C5-4082-ECEAE7A9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B5D504-1ADC-AD6D-9421-0B97662E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502A17-3B25-07FD-6403-28C3A071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6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1A7ED-55D7-9C9D-CFB3-8A53F9F1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1B3E02-DE95-5436-E579-258F3330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02B415-D689-CBD4-8876-0F0CD760B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A67268-1CA7-788D-D3E5-D3C0CF44A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6E5B44-BD6A-32FD-49B3-4CAAA5B02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58412D-CF3B-9C5C-2F53-8B643B47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021250-DDB6-81A3-95FA-5459F7A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2E31FF-EF3D-E937-AC36-16C40221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54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4A116-5B7B-9356-77A2-6AE07225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648443-74F0-557A-AED6-9E1392B1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9BC3CA-B960-8043-E9BC-065647C4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97C7C0-72BF-D33D-7DB9-C999B09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69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974ADF-148D-8961-BBD6-2E980D41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B177C9-85F8-28DF-ED8E-8C9E7519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A82D9F-25E5-6392-4C6D-A37730B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40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607E3-0540-3560-8CC1-FE4CCF72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B391F-FC76-6C2C-661E-5AC6B83D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6B020A-26AB-88F2-95E0-E8FD10F9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A8B659-E602-5086-AEFA-FC77C581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C75F2B-E916-AAE8-C405-42BBDF69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B9EAF9-117C-BA37-211E-74E06B42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95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2809F-F3F4-B1E0-D9AC-E2F53EA4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598881-1F00-FD7D-DD21-C2AF1297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81E1DD-C385-30E0-7EF3-8DD72FCD4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B0ECFB-0E53-A8DF-C46D-F1FACFA7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AE72D7-D160-7FFB-1558-6AD86296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AFC6F7-A0D3-4A10-3CC0-D29E1B28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9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F362AA-4A81-A43F-D10C-18C0D007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E73D20-C90E-C9E9-C824-CC651AB14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60A962-F5A9-19DA-6409-6C2158F5D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1091-0CCC-464A-8D44-AD303B32B71F}" type="datetimeFigureOut">
              <a:rPr lang="cs-CZ" smtClean="0"/>
              <a:t>23.06.2024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6AE5DE-4F8A-87F9-EA30-501173211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02F0E7-3FDB-8E86-2587-A02627945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596B-DD10-4B40-91F9-27B13A54A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BD565-1E86-EE03-1C80-37E94D14D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958" y="798787"/>
            <a:ext cx="9403882" cy="2630214"/>
          </a:xfrm>
        </p:spPr>
        <p:txBody>
          <a:bodyPr>
            <a:normAutofit/>
          </a:bodyPr>
          <a:lstStyle/>
          <a:p>
            <a:r>
              <a:rPr lang="cs-CZ" dirty="0"/>
              <a:t>	</a:t>
            </a:r>
            <a:r>
              <a:rPr lang="cs-CZ" b="1" dirty="0"/>
              <a:t>Druhy používaných zinkových slitin, jejich aplikace a vhodnost užití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6B3659-44DB-78CC-BC28-A1BAFF2D8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0720" y="3560755"/>
            <a:ext cx="7972797" cy="3071478"/>
          </a:xfrm>
        </p:spPr>
        <p:txBody>
          <a:bodyPr>
            <a:normAutofit/>
          </a:bodyPr>
          <a:lstStyle/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2000" dirty="0"/>
              <a:t>Autor bakalářské práce: Tomáš Račák </a:t>
            </a:r>
          </a:p>
          <a:p>
            <a:pPr algn="l"/>
            <a:r>
              <a:rPr lang="cs-CZ" sz="2000" dirty="0"/>
              <a:t>Vedoucí bakalářské práce: doc. Ing. Ladislav Socha, MBA, Ph.D</a:t>
            </a:r>
          </a:p>
          <a:p>
            <a:pPr algn="l"/>
            <a:r>
              <a:rPr lang="cs-CZ" sz="2000" dirty="0"/>
              <a:t>Konzultant: Bc. David Gregor, DiS.</a:t>
            </a:r>
          </a:p>
          <a:p>
            <a:pPr algn="l"/>
            <a:r>
              <a:rPr lang="cs-CZ" sz="2000" dirty="0"/>
              <a:t>Oponent bakalářské práce:  doc. Ing. </a:t>
            </a:r>
            <a:r>
              <a:rPr lang="cs-CZ" sz="2000"/>
              <a:t>Petr Lichý, </a:t>
            </a:r>
            <a:r>
              <a:rPr lang="cs-CZ" sz="2000" dirty="0"/>
              <a:t>Ph.D</a:t>
            </a:r>
          </a:p>
          <a:p>
            <a:pPr algn="l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0D8E17-8CF0-CB94-58D2-CF7049C4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" y="3916454"/>
            <a:ext cx="2687490" cy="27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1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333C5D-FA39-8F84-876C-DAF37768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Příprava vzorku pro chemické zkoušení  </a:t>
            </a:r>
          </a:p>
        </p:txBody>
      </p:sp>
      <p:pic>
        <p:nvPicPr>
          <p:cNvPr id="7" name="Zástupný obsah 6" descr="Obsah obrázku z blízka&#10;&#10;Popis byl vytvořen automaticky">
            <a:extLst>
              <a:ext uri="{FF2B5EF4-FFF2-40B4-BE49-F238E27FC236}">
                <a16:creationId xmlns:a16="http://schemas.microsoft.com/office/drawing/2014/main" id="{37AF3D63-DD9C-4D7C-83E1-05F3F4A17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6" t="19193" r="28347" b="18633"/>
          <a:stretch/>
        </p:blipFill>
        <p:spPr>
          <a:xfrm rot="5400000">
            <a:off x="5383296" y="615137"/>
            <a:ext cx="5568739" cy="56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BCD7-5515-1DD8-1096-278E0F8C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Analýza chemického složení : Optická emisní spektrometrie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D4CAB-5A35-7206-EE73-0F52E34A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Použité stroje: </a:t>
            </a:r>
          </a:p>
          <a:p>
            <a:pPr lvl="1"/>
            <a:r>
              <a:rPr lang="cs-CZ" dirty="0"/>
              <a:t>OES Q4 Tasman: pro 1. a 2. měření </a:t>
            </a:r>
          </a:p>
          <a:p>
            <a:pPr lvl="1"/>
            <a:r>
              <a:rPr lang="cs-CZ" dirty="0"/>
              <a:t>OES Q8 Magellan </a:t>
            </a:r>
          </a:p>
          <a:p>
            <a:pPr lvl="1"/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3CCC5D3-45FF-63DF-B4CC-2720178FAB55}"/>
              </a:ext>
            </a:extLst>
          </p:cNvPr>
          <p:cNvGrpSpPr/>
          <p:nvPr/>
        </p:nvGrpSpPr>
        <p:grpSpPr>
          <a:xfrm>
            <a:off x="7869554" y="3429000"/>
            <a:ext cx="2571750" cy="3161381"/>
            <a:chOff x="3368674" y="3384914"/>
            <a:chExt cx="2571750" cy="3161381"/>
          </a:xfrm>
        </p:grpSpPr>
        <p:pic>
          <p:nvPicPr>
            <p:cNvPr id="4" name="Obrázek 3" descr="&#10;">
              <a:extLst>
                <a:ext uri="{FF2B5EF4-FFF2-40B4-BE49-F238E27FC236}">
                  <a16:creationId xmlns:a16="http://schemas.microsoft.com/office/drawing/2014/main" id="{DB26FFC5-EDA8-43EC-8868-C05D1F84F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r="10540" b="14461"/>
            <a:stretch/>
          </p:blipFill>
          <p:spPr>
            <a:xfrm rot="5400000">
              <a:off x="3239179" y="3514409"/>
              <a:ext cx="2830740" cy="2571749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92C7DC4-7E58-4999-ED97-8EF06F350F9B}"/>
                </a:ext>
              </a:extLst>
            </p:cNvPr>
            <p:cNvSpPr txBox="1"/>
            <p:nvPr/>
          </p:nvSpPr>
          <p:spPr>
            <a:xfrm>
              <a:off x="3368674" y="6176963"/>
              <a:ext cx="25717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dirty="0"/>
                <a:t>OES Q4 Tasman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F8E39C8-5E17-D102-9B7C-6C32EC1367D5}"/>
              </a:ext>
            </a:extLst>
          </p:cNvPr>
          <p:cNvGrpSpPr/>
          <p:nvPr/>
        </p:nvGrpSpPr>
        <p:grpSpPr>
          <a:xfrm>
            <a:off x="3901440" y="3152610"/>
            <a:ext cx="2844800" cy="3383518"/>
            <a:chOff x="7609840" y="3162777"/>
            <a:chExt cx="2844800" cy="338351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73AAACD-2474-31E9-FA31-4D6A9808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90" y="3162777"/>
              <a:ext cx="2571750" cy="3149123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387931A9-868B-C736-8D4E-CF7D951BD3BC}"/>
                </a:ext>
              </a:extLst>
            </p:cNvPr>
            <p:cNvSpPr txBox="1"/>
            <p:nvPr/>
          </p:nvSpPr>
          <p:spPr>
            <a:xfrm>
              <a:off x="7609840" y="6176963"/>
              <a:ext cx="25717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cs-CZ" dirty="0"/>
                <a:t>OES Q8 Magellan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35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C6ED-FB85-EA09-BE30-1F556C70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83743"/>
            <a:ext cx="2727960" cy="350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Průměrné výsledky z měření 1 a 2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EB0E679-5813-4660-D9BC-08FB3F4AD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24" t="45604" r="24127" b="25344"/>
          <a:stretch/>
        </p:blipFill>
        <p:spPr>
          <a:xfrm>
            <a:off x="4155440" y="1076961"/>
            <a:ext cx="7350760" cy="266646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04C7ABD-68DB-AFF8-5FCB-3A1BE36A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16" t="36148" r="24333" b="35852"/>
          <a:stretch/>
        </p:blipFill>
        <p:spPr>
          <a:xfrm>
            <a:off x="4155440" y="3932556"/>
            <a:ext cx="7350760" cy="2587139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E4238EC-EC3C-D912-57BB-8751EC746859}"/>
              </a:ext>
            </a:extLst>
          </p:cNvPr>
          <p:cNvSpPr txBox="1">
            <a:spLocks/>
          </p:cNvSpPr>
          <p:nvPr/>
        </p:nvSpPr>
        <p:spPr>
          <a:xfrm>
            <a:off x="1008184" y="174032"/>
            <a:ext cx="10175631" cy="1111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/>
              <a:t>Výsledky stanovení chemického složení odlitků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870B89-B5DE-222D-299E-F5FC67E7E2BB}"/>
              </a:ext>
            </a:extLst>
          </p:cNvPr>
          <p:cNvSpPr txBox="1"/>
          <p:nvPr/>
        </p:nvSpPr>
        <p:spPr>
          <a:xfrm>
            <a:off x="552092" y="4986068"/>
            <a:ext cx="326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Použit kalibrační standart SRM630 </a:t>
            </a:r>
          </a:p>
        </p:txBody>
      </p:sp>
    </p:spTree>
    <p:extLst>
      <p:ext uri="{BB962C8B-B14F-4D97-AF65-F5344CB8AC3E}">
        <p14:creationId xmlns:p14="http://schemas.microsoft.com/office/powerpoint/2010/main" val="287374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C36A804-D8B4-7E2F-3225-A0E3135DB4DF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49220" cy="2584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Prvky přesahující normu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8B33DF-6939-8BC0-63C5-45D7DB692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24" t="38599" r="26622" b="13930"/>
          <a:stretch/>
        </p:blipFill>
        <p:spPr>
          <a:xfrm>
            <a:off x="4777316" y="1300407"/>
            <a:ext cx="6780700" cy="425485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E83A77-DF41-A4C2-1DFA-2DF3FF68BD2A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97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68B49C-0DE6-AA7C-7EA9-3484523D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Měření Magellan Corezinc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9870DF-8F14-0267-ACBC-D99FB6482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25" t="36848" r="24389" b="44123"/>
          <a:stretch/>
        </p:blipFill>
        <p:spPr>
          <a:xfrm>
            <a:off x="623087" y="1434496"/>
            <a:ext cx="10945825" cy="26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020AB9-368B-97BD-E698-D0188251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b="1"/>
              <a:t>Návrhy opatření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34434-0ECE-7659-EFC8-B57459DA5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/>
              <a:t>Spolupráce a Specifikace:</a:t>
            </a:r>
          </a:p>
          <a:p>
            <a:pPr lvl="1"/>
            <a:r>
              <a:rPr lang="cs-CZ" sz="2000"/>
              <a:t>Nutnost pečlivé spolupráce mezi zákazníkem a výrobcem.</a:t>
            </a:r>
          </a:p>
          <a:p>
            <a:pPr lvl="1"/>
            <a:r>
              <a:rPr lang="cs-CZ" sz="2000"/>
              <a:t>Přesné určení specifikací pro výrobu kvalitních a spolehlivých produktů.</a:t>
            </a:r>
          </a:p>
          <a:p>
            <a:pPr lvl="1"/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64712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705277-0B0D-F1CD-AEAD-386A6CD0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tx1">
                    <a:lumMod val="85000"/>
                    <a:lumOff val="15000"/>
                  </a:schemeClr>
                </a:solidFill>
              </a:rPr>
              <a:t>Závěr</a:t>
            </a:r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4C695-49FB-6013-B25C-A40341FF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353604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Přesné srovnání dvou odlitků ve dvou jakostech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Nastavena metodika hodnocení mechanických vlastností </a:t>
            </a:r>
          </a:p>
          <a:p>
            <a:r>
              <a:rPr lang="cs-CZ" sz="2400" dirty="0"/>
              <a:t>Zákazník určuje specifikace a požadavky na kvalitu výrobků</a:t>
            </a:r>
          </a:p>
          <a:p>
            <a:r>
              <a:rPr lang="cs-CZ" sz="2400" dirty="0"/>
              <a:t>Spolupráce mezi zákazníkem a výrobcem je klíčová pro zajištění kvality a spolehlivosti.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432E8D-2D36-39C4-5693-033234F9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b="1" dirty="0"/>
              <a:t>Odpovědi na otázky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867FD-EFD7-C8A0-7FD0-C1DC8094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Může autor uvést konkrétní návrhy opatření pro podmínky firmy Hettich ČR? </a:t>
            </a:r>
          </a:p>
          <a:p>
            <a:r>
              <a:rPr lang="cs-CZ" sz="2000" dirty="0"/>
              <a:t>vysvětlete tvrzení: ”Toto jádro se vyrábí ze speciálního materiálu, jako například písková jádra” - Opravdu je možno použít tento typ jader v tlakovém lití? </a:t>
            </a:r>
          </a:p>
          <a:p>
            <a:r>
              <a:rPr lang="cs-CZ" sz="2000" dirty="0"/>
              <a:t>Vysvětlete vady ”</a:t>
            </a:r>
            <a:r>
              <a:rPr lang="cs-CZ" sz="2000" dirty="0" err="1"/>
              <a:t>zálupy</a:t>
            </a:r>
            <a:r>
              <a:rPr lang="cs-CZ" sz="2000" dirty="0"/>
              <a:t>” </a:t>
            </a:r>
          </a:p>
          <a:p>
            <a:r>
              <a:rPr lang="cs-CZ" sz="2000" dirty="0"/>
              <a:t>Opravdu můžeme vzorky v experimentální části označit jako ”mikrovzorky”?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17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58BB1-63A1-1FA9-611A-337C155A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595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252939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A467EF-6D46-AF05-1E49-D89682B3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CF45A-2A0D-840C-72CA-41E1B2B4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431765"/>
            <a:ext cx="9845039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Cílem bakalářské práce je definovat všechny používané zinkové slitiny vhodné pro tlakové lití zinku. Určit oblasti výrobků, pro které je daná slitina vhodná či nevhodná, a proč. Co může např. způsobit nevhodná volba na daném výrobku, např. životnostní testy apod. Popsat, v čem se jednotlivé slitiny liší, jako např. chemické složení, forma zpracování, následné možnosti úprav a pokovení.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47F76F-D3A5-AEDF-F7C4-D9BCDA2C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tx1">
                    <a:lumMod val="85000"/>
                    <a:lumOff val="15000"/>
                  </a:schemeClr>
                </a:solidFill>
              </a:rPr>
              <a:t>Výzkumný problém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39E11-E208-70B5-CA53-3CA60CA6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Porovnání odlitků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Zjištění mechanických a chemických vlastností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31B985-C451-61F7-3E09-B77FF4F1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cs-CZ" b="1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9FD772-1DF3-5AE0-79DD-1324CD56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cs-CZ" sz="2000"/>
              <a:t>Analýzy dokumentů </a:t>
            </a:r>
          </a:p>
          <a:p>
            <a:r>
              <a:rPr lang="cs-CZ" sz="2000"/>
              <a:t>Popis strojů</a:t>
            </a:r>
          </a:p>
          <a:p>
            <a:r>
              <a:rPr lang="cs-CZ" sz="2000"/>
              <a:t>Výroba zkušebních vzorků </a:t>
            </a:r>
          </a:p>
          <a:p>
            <a:r>
              <a:rPr lang="cs-CZ" sz="2000"/>
              <a:t>Provedení mechanických zkoušek</a:t>
            </a:r>
          </a:p>
          <a:p>
            <a:r>
              <a:rPr lang="cs-CZ" sz="2000"/>
              <a:t>Ověření chemického složení </a:t>
            </a:r>
          </a:p>
          <a:p>
            <a:endParaRPr lang="cs-CZ" sz="2000"/>
          </a:p>
          <a:p>
            <a:endParaRPr lang="cs-CZ" sz="2000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2545865-17A9-56E6-94F3-8E25EAF4EBB7}"/>
              </a:ext>
            </a:extLst>
          </p:cNvPr>
          <p:cNvGrpSpPr/>
          <p:nvPr/>
        </p:nvGrpSpPr>
        <p:grpSpPr>
          <a:xfrm>
            <a:off x="5445457" y="1416615"/>
            <a:ext cx="6155140" cy="4048511"/>
            <a:chOff x="5903277" y="1223355"/>
            <a:chExt cx="6096000" cy="4009611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59696A4-2B26-2280-038B-4389A7E01654}"/>
                </a:ext>
              </a:extLst>
            </p:cNvPr>
            <p:cNvGrpSpPr/>
            <p:nvPr/>
          </p:nvGrpSpPr>
          <p:grpSpPr>
            <a:xfrm>
              <a:off x="5903277" y="1625034"/>
              <a:ext cx="5931537" cy="1598295"/>
              <a:chOff x="0" y="0"/>
              <a:chExt cx="5932114" cy="1598295"/>
            </a:xfrm>
          </p:grpSpPr>
          <p:grpSp>
            <p:nvGrpSpPr>
              <p:cNvPr id="5" name="Skupina 4">
                <a:extLst>
                  <a:ext uri="{FF2B5EF4-FFF2-40B4-BE49-F238E27FC236}">
                    <a16:creationId xmlns:a16="http://schemas.microsoft.com/office/drawing/2014/main" id="{36CCF8B9-3CDE-E54B-B4FB-BA61DF675C7D}"/>
                  </a:ext>
                </a:extLst>
              </p:cNvPr>
              <p:cNvGrpSpPr/>
              <p:nvPr/>
            </p:nvGrpSpPr>
            <p:grpSpPr>
              <a:xfrm>
                <a:off x="1931393" y="139"/>
                <a:ext cx="4000721" cy="1595120"/>
                <a:chOff x="0" y="0"/>
                <a:chExt cx="4000721" cy="1595120"/>
              </a:xfrm>
            </p:grpSpPr>
            <p:pic>
              <p:nvPicPr>
                <p:cNvPr id="7" name="Obrázek 6">
                  <a:extLst>
                    <a:ext uri="{FF2B5EF4-FFF2-40B4-BE49-F238E27FC236}">
                      <a16:creationId xmlns:a16="http://schemas.microsoft.com/office/drawing/2014/main" id="{C5612682-2F75-4E66-8CA8-8D82034C9F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962150" cy="1587500"/>
                </a:xfrm>
                <a:prstGeom prst="rect">
                  <a:avLst/>
                </a:prstGeom>
              </p:spPr>
            </p:pic>
            <p:pic>
              <p:nvPicPr>
                <p:cNvPr id="8" name="Obrázek 7">
                  <a:extLst>
                    <a:ext uri="{FF2B5EF4-FFF2-40B4-BE49-F238E27FC236}">
                      <a16:creationId xmlns:a16="http://schemas.microsoft.com/office/drawing/2014/main" id="{5D01976A-0A87-45F0-8F2C-F8901A73B4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6021" y="0"/>
                  <a:ext cx="2044700" cy="1595120"/>
                </a:xfrm>
                <a:prstGeom prst="rect">
                  <a:avLst/>
                </a:prstGeom>
              </p:spPr>
            </p:pic>
          </p:grpSp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B9E9C793-EF56-46B0-85A5-D5C9997AD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62" t="29126" r="28820" b="25020"/>
              <a:stretch/>
            </p:blipFill>
            <p:spPr>
              <a:xfrm rot="5400000">
                <a:off x="170497" y="-170497"/>
                <a:ext cx="1598295" cy="1939290"/>
              </a:xfrm>
              <a:prstGeom prst="rect">
                <a:avLst/>
              </a:prstGeom>
            </p:spPr>
          </p:pic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689BAE8A-0890-E4C7-0D09-14E4B139FD5B}"/>
                </a:ext>
              </a:extLst>
            </p:cNvPr>
            <p:cNvGrpSpPr/>
            <p:nvPr/>
          </p:nvGrpSpPr>
          <p:grpSpPr>
            <a:xfrm>
              <a:off x="5903277" y="3750241"/>
              <a:ext cx="5932804" cy="1482725"/>
              <a:chOff x="0" y="0"/>
              <a:chExt cx="5933329" cy="1483057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98AFE786-E863-6550-834A-E6DD793CA53A}"/>
                  </a:ext>
                </a:extLst>
              </p:cNvPr>
              <p:cNvGrpSpPr/>
              <p:nvPr/>
            </p:nvGrpSpPr>
            <p:grpSpPr>
              <a:xfrm>
                <a:off x="1941913" y="0"/>
                <a:ext cx="3991416" cy="1483057"/>
                <a:chOff x="0" y="0"/>
                <a:chExt cx="3991416" cy="1483057"/>
              </a:xfrm>
            </p:grpSpPr>
            <p:pic>
              <p:nvPicPr>
                <p:cNvPr id="12" name="Obrázek 11">
                  <a:extLst>
                    <a:ext uri="{FF2B5EF4-FFF2-40B4-BE49-F238E27FC236}">
                      <a16:creationId xmlns:a16="http://schemas.microsoft.com/office/drawing/2014/main" id="{2B235CD1-9F3A-9BA1-1202-696B8DCAF0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7952"/>
                  <a:ext cx="1936750" cy="1475105"/>
                </a:xfrm>
                <a:prstGeom prst="rect">
                  <a:avLst/>
                </a:prstGeom>
              </p:spPr>
            </p:pic>
            <p:pic>
              <p:nvPicPr>
                <p:cNvPr id="13" name="Obrázek 12">
                  <a:extLst>
                    <a:ext uri="{FF2B5EF4-FFF2-40B4-BE49-F238E27FC236}">
                      <a16:creationId xmlns:a16="http://schemas.microsoft.com/office/drawing/2014/main" id="{531D24DA-DA36-89C9-C137-C197D8A8AD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361" y="0"/>
                  <a:ext cx="2091055" cy="1475105"/>
                </a:xfrm>
                <a:prstGeom prst="rect">
                  <a:avLst/>
                </a:prstGeom>
              </p:spPr>
            </p:pic>
          </p:grpSp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3AB20249-2AD2-4FA6-8345-65E10B25F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95" t="29126" r="25756" b="22263"/>
              <a:stretch/>
            </p:blipFill>
            <p:spPr>
              <a:xfrm rot="5400000">
                <a:off x="248603" y="-238223"/>
                <a:ext cx="1466850" cy="1964055"/>
              </a:xfrm>
              <a:prstGeom prst="rect">
                <a:avLst/>
              </a:prstGeom>
            </p:spPr>
          </p:pic>
        </p:grp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E52E03C8-F2B8-21AA-F018-6D733284C77F}"/>
                </a:ext>
              </a:extLst>
            </p:cNvPr>
            <p:cNvSpPr txBox="1"/>
            <p:nvPr/>
          </p:nvSpPr>
          <p:spPr>
            <a:xfrm>
              <a:off x="5903277" y="338807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Odlitek BNO_ 4488</a:t>
              </a:r>
              <a:endParaRPr lang="cs-CZ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0A4C68C3-B3E2-6125-F0E3-2466B971E7C3}"/>
                </a:ext>
              </a:extLst>
            </p:cNvPr>
            <p:cNvSpPr txBox="1"/>
            <p:nvPr/>
          </p:nvSpPr>
          <p:spPr>
            <a:xfrm>
              <a:off x="5903277" y="1223355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Odlitek BNO_4458</a:t>
              </a: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6887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Reference - Administratitivní objekty | PKSokna.cz">
            <a:extLst>
              <a:ext uri="{FF2B5EF4-FFF2-40B4-BE49-F238E27FC236}">
                <a16:creationId xmlns:a16="http://schemas.microsoft.com/office/drawing/2014/main" id="{8F80E5F7-26EC-D123-3904-26C17B49D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DF8C0D-225C-CD55-7F44-D8973CDB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b="1" dirty="0"/>
              <a:t>Společnost Hettich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36174-052A-1A79-856E-9CD20F66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/>
              <a:t>Sídlo: Žďár nad Sázavou </a:t>
            </a:r>
          </a:p>
          <a:p>
            <a:r>
              <a:rPr lang="cs-CZ" sz="2000" dirty="0"/>
              <a:t>Specializace: kování pro nábytek </a:t>
            </a:r>
          </a:p>
          <a:p>
            <a:r>
              <a:rPr lang="cs-CZ" sz="2000" dirty="0"/>
              <a:t>Plány společnosti: </a:t>
            </a:r>
          </a:p>
          <a:p>
            <a:pPr lvl="1"/>
            <a:r>
              <a:rPr lang="cs-CZ" sz="2000" dirty="0"/>
              <a:t>Vývoje nových produktů</a:t>
            </a:r>
          </a:p>
          <a:p>
            <a:pPr lvl="1"/>
            <a:r>
              <a:rPr lang="cs-CZ" sz="2000" dirty="0"/>
              <a:t>Rozšíření obchodních aktivit</a:t>
            </a:r>
          </a:p>
          <a:p>
            <a:pPr lvl="1"/>
            <a:r>
              <a:rPr lang="cs-CZ" sz="2000" dirty="0"/>
              <a:t>Digitalizace</a:t>
            </a:r>
          </a:p>
          <a:p>
            <a:pPr lvl="1"/>
            <a:r>
              <a:rPr lang="cs-CZ" sz="2000" dirty="0"/>
              <a:t>Udržitelnost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4095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722E4-F073-048D-FA7B-F148C8B3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Vyhotovení vzorků pro mechanické 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5628-93C0-971A-134C-530DD5E8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42680" cy="4351338"/>
          </a:xfrm>
        </p:spPr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Vyhotoveno z odlitků BN 04488 a BN 04458, materiálů ZN 0410 a ZN 0430</a:t>
            </a:r>
          </a:p>
          <a:p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rátová řezačka FANUC C600iA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9757468-C709-0B51-A19C-82B33FC29322}"/>
              </a:ext>
            </a:extLst>
          </p:cNvPr>
          <p:cNvGrpSpPr/>
          <p:nvPr/>
        </p:nvGrpSpPr>
        <p:grpSpPr>
          <a:xfrm>
            <a:off x="1094448" y="2872898"/>
            <a:ext cx="5163765" cy="2633822"/>
            <a:chOff x="0" y="0"/>
            <a:chExt cx="4727112" cy="2305418"/>
          </a:xfrm>
        </p:grpSpPr>
        <p:pic>
          <p:nvPicPr>
            <p:cNvPr id="5" name="Obrázek 4" descr="Obsah obrázku tabulka, diagram&#10;&#10;Popis byl vytvořen automaticky">
              <a:extLst>
                <a:ext uri="{FF2B5EF4-FFF2-40B4-BE49-F238E27FC236}">
                  <a16:creationId xmlns:a16="http://schemas.microsoft.com/office/drawing/2014/main" id="{213F9BC6-85B1-EBBC-519D-4E6D6B72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107" y="597268"/>
              <a:ext cx="3596005" cy="170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54EC4BC-4B19-CFF3-EB2F-8849ED3C5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6" t="39057" r="56272" b="25179"/>
            <a:stretch/>
          </p:blipFill>
          <p:spPr bwMode="auto">
            <a:xfrm>
              <a:off x="0" y="0"/>
              <a:ext cx="1165860" cy="18180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064B6CA2-6E1F-EFE3-04EB-34D41A3ED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85463" y="2688643"/>
            <a:ext cx="2481422" cy="33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6F592-A3F6-74BF-5E22-6CA6DB81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b="1" dirty="0"/>
              <a:t>Provedení mechanických zkoušek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0BE6C5-9003-3B17-991E-F2167F881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r="18872" b="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87AE05-1B05-5D5B-F2AD-FC23BF97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cs-CZ" sz="1800" dirty="0"/>
              <a:t>Zkouška tahem </a:t>
            </a:r>
          </a:p>
          <a:p>
            <a:r>
              <a:rPr lang="en-US" sz="1800" dirty="0" err="1"/>
              <a:t>Tahový</a:t>
            </a:r>
            <a:r>
              <a:rPr lang="en-US" sz="1800" dirty="0"/>
              <a:t> </a:t>
            </a:r>
            <a:r>
              <a:rPr lang="en-US" sz="1800" dirty="0" err="1"/>
              <a:t>zkušební</a:t>
            </a:r>
            <a:r>
              <a:rPr lang="en-US" sz="1800" dirty="0"/>
              <a:t> </a:t>
            </a:r>
            <a:r>
              <a:rPr lang="en-US" sz="1800" dirty="0" err="1"/>
              <a:t>stroj</a:t>
            </a:r>
            <a:r>
              <a:rPr lang="en-US" sz="1800" dirty="0"/>
              <a:t>   MTS – Exceed E43.104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3206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2C911E-A740-03D9-5B10-B89FC6D7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669"/>
            <a:ext cx="10515600" cy="1133693"/>
          </a:xfrm>
        </p:spPr>
        <p:txBody>
          <a:bodyPr>
            <a:normAutofit/>
          </a:bodyPr>
          <a:lstStyle/>
          <a:p>
            <a:r>
              <a:rPr lang="cs-CZ" sz="4000" dirty="0"/>
              <a:t>Výsledky mechanických vlastností odlitků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A9B4B04-D364-1E35-1800-BABF9E277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8" t="55929" r="24916" b="26353"/>
          <a:stretch/>
        </p:blipFill>
        <p:spPr>
          <a:xfrm>
            <a:off x="1307310" y="2008269"/>
            <a:ext cx="8588530" cy="195536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339C1B-E11F-ECEF-46B5-149E6CF8AC39}"/>
              </a:ext>
            </a:extLst>
          </p:cNvPr>
          <p:cNvSpPr txBox="1"/>
          <p:nvPr/>
        </p:nvSpPr>
        <p:spPr>
          <a:xfrm>
            <a:off x="838200" y="4119424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  <a:tabLst>
                <a:tab pos="4951095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Porovnání BNO_4488 - ZP0410, ZP0430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4F62A87-A56D-70FC-27AB-181DD8B9D28B}"/>
              </a:ext>
            </a:extLst>
          </p:cNvPr>
          <p:cNvSpPr txBox="1"/>
          <p:nvPr/>
        </p:nvSpPr>
        <p:spPr>
          <a:xfrm>
            <a:off x="996381" y="16440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Porovnání odlitku BNO_4458 a jakostí ZP0410, ZP0430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5DD04E6-61CD-2C1E-C8B8-D22C3F95B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1" t="47556" r="25000" b="34206"/>
          <a:stretch/>
        </p:blipFill>
        <p:spPr>
          <a:xfrm>
            <a:off x="1129510" y="4577498"/>
            <a:ext cx="8766330" cy="2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198B93D-D8D3-37E3-141E-27821BDB3A35}"/>
              </a:ext>
            </a:extLst>
          </p:cNvPr>
          <p:cNvSpPr txBox="1"/>
          <p:nvPr/>
        </p:nvSpPr>
        <p:spPr>
          <a:xfrm>
            <a:off x="721360" y="734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Porovnání BNO_4458 - ZP0410 a BNO_4488 - ZP0410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99830A9-1D15-6055-4526-247B4082B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0" t="45037" r="24583" b="35407"/>
          <a:stretch/>
        </p:blipFill>
        <p:spPr>
          <a:xfrm>
            <a:off x="1574800" y="1104146"/>
            <a:ext cx="9144000" cy="226455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571A114-8F88-EBCC-8FF0-7195EE7963A3}"/>
              </a:ext>
            </a:extLst>
          </p:cNvPr>
          <p:cNvSpPr txBox="1"/>
          <p:nvPr/>
        </p:nvSpPr>
        <p:spPr>
          <a:xfrm>
            <a:off x="863600" y="37506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Porovnání BNO_4458 -ZP0430 a BNO_4488 -ZP0430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D64CEA-6CFD-413D-6C6B-7D2E7DC98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9" t="47259" r="24839" b="32889"/>
          <a:stretch/>
        </p:blipFill>
        <p:spPr>
          <a:xfrm>
            <a:off x="1574800" y="4119945"/>
            <a:ext cx="9011920" cy="22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8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449</Words>
  <Application>Microsoft Office PowerPoint</Application>
  <PresentationFormat>Širokoúhlá obrazovka</PresentationFormat>
  <Paragraphs>66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 Druhy používaných zinkových slitin, jejich aplikace a vhodnost užití</vt:lpstr>
      <vt:lpstr>Cíl práce</vt:lpstr>
      <vt:lpstr>Výzkumný problém </vt:lpstr>
      <vt:lpstr>Metodika práce</vt:lpstr>
      <vt:lpstr>Společnost Hettich ČR</vt:lpstr>
      <vt:lpstr>Vyhotovení vzorků pro mechanické zkoušení</vt:lpstr>
      <vt:lpstr>Provedení mechanických zkoušek </vt:lpstr>
      <vt:lpstr>Výsledky mechanických vlastností odlitků </vt:lpstr>
      <vt:lpstr>Prezentace aplikace PowerPoint</vt:lpstr>
      <vt:lpstr>Příprava vzorku pro chemické zkoušení  </vt:lpstr>
      <vt:lpstr>Analýza chemického složení : Optická emisní spektrometrie </vt:lpstr>
      <vt:lpstr>Průměrné výsledky z měření 1 a 2</vt:lpstr>
      <vt:lpstr>Prezentace aplikace PowerPoint</vt:lpstr>
      <vt:lpstr>Měření Magellan Corezinc</vt:lpstr>
      <vt:lpstr>Návrhy opatření</vt:lpstr>
      <vt:lpstr>Závěr </vt:lpstr>
      <vt:lpstr>Odpovědi na otázky vedoucího a oponenta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používaných zinkových slitin, jejich aplikace a vhodnost užití</dc:title>
  <dc:creator>Beáta Nováková</dc:creator>
  <cp:lastModifiedBy>Tomáš Račák</cp:lastModifiedBy>
  <cp:revision>2</cp:revision>
  <dcterms:created xsi:type="dcterms:W3CDTF">2023-05-14T10:22:01Z</dcterms:created>
  <dcterms:modified xsi:type="dcterms:W3CDTF">2024-06-23T17:31:21Z</dcterms:modified>
</cp:coreProperties>
</file>