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Hagrid" panose="020B0604020202020204" charset="0"/>
      <p:regular r:id="rId16"/>
    </p:embeddedFont>
    <p:embeddedFont>
      <p:font typeface="HK Grotesk" panose="020B0604020202020204" charset="0"/>
      <p:regular r:id="rId17"/>
    </p:embeddedFont>
    <p:embeddedFont>
      <p:font typeface="TT Norms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300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1434" y="8522165"/>
            <a:ext cx="19830869" cy="2758733"/>
            <a:chOff x="0" y="0"/>
            <a:chExt cx="5222945" cy="7265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945" cy="726580"/>
            </a:xfrm>
            <a:custGeom>
              <a:avLst/>
              <a:gdLst/>
              <a:ahLst/>
              <a:cxnLst/>
              <a:rect l="l" t="t" r="r" b="b"/>
              <a:pathLst>
                <a:path w="5222945" h="726580">
                  <a:moveTo>
                    <a:pt x="0" y="0"/>
                  </a:moveTo>
                  <a:lnTo>
                    <a:pt x="5222945" y="0"/>
                  </a:lnTo>
                  <a:lnTo>
                    <a:pt x="5222945" y="726580"/>
                  </a:lnTo>
                  <a:lnTo>
                    <a:pt x="0" y="726580"/>
                  </a:ln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222945" cy="75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42950" y="3546072"/>
            <a:ext cx="10634028" cy="4355405"/>
            <a:chOff x="0" y="0"/>
            <a:chExt cx="2800732" cy="11471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00732" cy="1147102"/>
            </a:xfrm>
            <a:custGeom>
              <a:avLst/>
              <a:gdLst/>
              <a:ahLst/>
              <a:cxnLst/>
              <a:rect l="l" t="t" r="r" b="b"/>
              <a:pathLst>
                <a:path w="2800732" h="1147102">
                  <a:moveTo>
                    <a:pt x="21841" y="0"/>
                  </a:moveTo>
                  <a:lnTo>
                    <a:pt x="2778891" y="0"/>
                  </a:lnTo>
                  <a:cubicBezTo>
                    <a:pt x="2790953" y="0"/>
                    <a:pt x="2800732" y="9779"/>
                    <a:pt x="2800732" y="21841"/>
                  </a:cubicBezTo>
                  <a:lnTo>
                    <a:pt x="2800732" y="1125261"/>
                  </a:lnTo>
                  <a:cubicBezTo>
                    <a:pt x="2800732" y="1137324"/>
                    <a:pt x="2790953" y="1147102"/>
                    <a:pt x="2778891" y="1147102"/>
                  </a:cubicBezTo>
                  <a:lnTo>
                    <a:pt x="21841" y="1147102"/>
                  </a:lnTo>
                  <a:cubicBezTo>
                    <a:pt x="9779" y="1147102"/>
                    <a:pt x="0" y="1137324"/>
                    <a:pt x="0" y="1125261"/>
                  </a:cubicBezTo>
                  <a:lnTo>
                    <a:pt x="0" y="21841"/>
                  </a:lnTo>
                  <a:cubicBezTo>
                    <a:pt x="0" y="9779"/>
                    <a:pt x="9779" y="0"/>
                    <a:pt x="21841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00732" cy="1175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0192" y="7269641"/>
            <a:ext cx="1035608" cy="103560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101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3779855"/>
            <a:ext cx="10348278" cy="365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50"/>
              </a:lnSpc>
            </a:pPr>
            <a:r>
              <a:rPr lang="en-US" sz="2964">
                <a:solidFill>
                  <a:srgbClr val="0E1011"/>
                </a:solidFill>
                <a:latin typeface="TT Norms"/>
              </a:rPr>
              <a:t>Vypracoval: Vostřák Tomáš, 25211</a:t>
            </a:r>
          </a:p>
          <a:p>
            <a:pPr algn="just">
              <a:lnSpc>
                <a:spcPts val="4150"/>
              </a:lnSpc>
            </a:pPr>
            <a:r>
              <a:rPr lang="en-US" sz="2964">
                <a:solidFill>
                  <a:srgbClr val="0E1011"/>
                </a:solidFill>
                <a:latin typeface="TT Norms"/>
              </a:rPr>
              <a:t>Vedoucí bakalářské práce: Ing. Michal Kraus, Ph.D.</a:t>
            </a:r>
          </a:p>
          <a:p>
            <a:pPr algn="just">
              <a:lnSpc>
                <a:spcPts val="4150"/>
              </a:lnSpc>
            </a:pPr>
            <a:r>
              <a:rPr lang="en-US" sz="2964">
                <a:solidFill>
                  <a:srgbClr val="0E1011"/>
                </a:solidFill>
                <a:latin typeface="TT Norms"/>
              </a:rPr>
              <a:t>Oponent bakalářské práce: Ing. et Ing. Václav Chlumák</a:t>
            </a:r>
          </a:p>
          <a:p>
            <a:pPr algn="just">
              <a:lnSpc>
                <a:spcPts val="4150"/>
              </a:lnSpc>
            </a:pPr>
            <a:r>
              <a:rPr lang="en-US" sz="2964">
                <a:solidFill>
                  <a:srgbClr val="0E1011"/>
                </a:solidFill>
                <a:latin typeface="TT Norms"/>
              </a:rPr>
              <a:t>Kvalifikační stupeň: Bakalářská práce</a:t>
            </a:r>
          </a:p>
          <a:p>
            <a:pPr algn="just">
              <a:lnSpc>
                <a:spcPts val="4150"/>
              </a:lnSpc>
            </a:pPr>
            <a:r>
              <a:rPr lang="en-US" sz="2964">
                <a:solidFill>
                  <a:srgbClr val="0E1011"/>
                </a:solidFill>
                <a:latin typeface="TT Norms"/>
              </a:rPr>
              <a:t>Datum odevzdání: 19.4.2024</a:t>
            </a:r>
          </a:p>
          <a:p>
            <a:pPr algn="just">
              <a:lnSpc>
                <a:spcPts val="4150"/>
              </a:lnSpc>
            </a:pPr>
            <a:r>
              <a:rPr lang="en-US" sz="2964">
                <a:solidFill>
                  <a:srgbClr val="0E1011"/>
                </a:solidFill>
                <a:latin typeface="TT Norms"/>
              </a:rPr>
              <a:t>Vysoká škola technická a ekonomická v Českých budějovicích</a:t>
            </a:r>
          </a:p>
          <a:p>
            <a:pPr algn="just">
              <a:lnSpc>
                <a:spcPts val="4150"/>
              </a:lnSpc>
            </a:pPr>
            <a:r>
              <a:rPr lang="en-US" sz="2964">
                <a:solidFill>
                  <a:srgbClr val="0E1011"/>
                </a:solidFill>
                <a:latin typeface="TT Norms"/>
              </a:rPr>
              <a:t>Studijní obor: Pozemní stavby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63604" y="7433053"/>
            <a:ext cx="708783" cy="708783"/>
          </a:xfrm>
          <a:custGeom>
            <a:avLst/>
            <a:gdLst/>
            <a:ahLst/>
            <a:cxnLst/>
            <a:rect l="l" t="t" r="r" b="b"/>
            <a:pathLst>
              <a:path w="708783" h="708783">
                <a:moveTo>
                  <a:pt x="0" y="0"/>
                </a:moveTo>
                <a:lnTo>
                  <a:pt x="708784" y="0"/>
                </a:lnTo>
                <a:lnTo>
                  <a:pt x="708784" y="708783"/>
                </a:lnTo>
                <a:lnTo>
                  <a:pt x="0" y="708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3" name="Group 13"/>
          <p:cNvGrpSpPr/>
          <p:nvPr/>
        </p:nvGrpSpPr>
        <p:grpSpPr>
          <a:xfrm>
            <a:off x="-1879480" y="2430251"/>
            <a:ext cx="2622430" cy="3056633"/>
            <a:chOff x="0" y="0"/>
            <a:chExt cx="690681" cy="8050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0681" cy="805039"/>
            </a:xfrm>
            <a:custGeom>
              <a:avLst/>
              <a:gdLst/>
              <a:ahLst/>
              <a:cxnLst/>
              <a:rect l="l" t="t" r="r" b="b"/>
              <a:pathLst>
                <a:path w="690681" h="805039">
                  <a:moveTo>
                    <a:pt x="177132" y="0"/>
                  </a:moveTo>
                  <a:lnTo>
                    <a:pt x="513549" y="0"/>
                  </a:lnTo>
                  <a:cubicBezTo>
                    <a:pt x="611377" y="0"/>
                    <a:pt x="690681" y="79305"/>
                    <a:pt x="690681" y="177132"/>
                  </a:cubicBezTo>
                  <a:lnTo>
                    <a:pt x="690681" y="627908"/>
                  </a:lnTo>
                  <a:cubicBezTo>
                    <a:pt x="690681" y="725735"/>
                    <a:pt x="611377" y="805039"/>
                    <a:pt x="513549" y="805039"/>
                  </a:cubicBezTo>
                  <a:lnTo>
                    <a:pt x="177132" y="805039"/>
                  </a:lnTo>
                  <a:cubicBezTo>
                    <a:pt x="79305" y="805039"/>
                    <a:pt x="0" y="725735"/>
                    <a:pt x="0" y="627908"/>
                  </a:cubicBezTo>
                  <a:lnTo>
                    <a:pt x="0" y="177132"/>
                  </a:lnTo>
                  <a:cubicBezTo>
                    <a:pt x="0" y="79305"/>
                    <a:pt x="79305" y="0"/>
                    <a:pt x="177132" y="0"/>
                  </a:cubicBezTo>
                  <a:close/>
                </a:path>
              </a:pathLst>
            </a:custGeom>
            <a:solidFill>
              <a:srgbClr val="472C1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690681" cy="83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259300" y="5654627"/>
            <a:ext cx="2622430" cy="3603673"/>
            <a:chOff x="0" y="0"/>
            <a:chExt cx="690681" cy="9491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0681" cy="949116"/>
            </a:xfrm>
            <a:custGeom>
              <a:avLst/>
              <a:gdLst/>
              <a:ahLst/>
              <a:cxnLst/>
              <a:rect l="l" t="t" r="r" b="b"/>
              <a:pathLst>
                <a:path w="690681" h="949116">
                  <a:moveTo>
                    <a:pt x="177132" y="0"/>
                  </a:moveTo>
                  <a:lnTo>
                    <a:pt x="513549" y="0"/>
                  </a:lnTo>
                  <a:cubicBezTo>
                    <a:pt x="611377" y="0"/>
                    <a:pt x="690681" y="79305"/>
                    <a:pt x="690681" y="177132"/>
                  </a:cubicBezTo>
                  <a:lnTo>
                    <a:pt x="690681" y="771984"/>
                  </a:lnTo>
                  <a:cubicBezTo>
                    <a:pt x="690681" y="869811"/>
                    <a:pt x="611377" y="949116"/>
                    <a:pt x="513549" y="949116"/>
                  </a:cubicBezTo>
                  <a:lnTo>
                    <a:pt x="177132" y="949116"/>
                  </a:lnTo>
                  <a:cubicBezTo>
                    <a:pt x="79305" y="949116"/>
                    <a:pt x="0" y="869811"/>
                    <a:pt x="0" y="771984"/>
                  </a:cubicBezTo>
                  <a:lnTo>
                    <a:pt x="0" y="177132"/>
                  </a:lnTo>
                  <a:cubicBezTo>
                    <a:pt x="0" y="79305"/>
                    <a:pt x="79305" y="0"/>
                    <a:pt x="177132" y="0"/>
                  </a:cubicBezTo>
                  <a:close/>
                </a:path>
              </a:pathLst>
            </a:custGeom>
            <a:solidFill>
              <a:srgbClr val="472C1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690681" cy="977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789303" y="659024"/>
            <a:ext cx="5606272" cy="777451"/>
            <a:chOff x="0" y="0"/>
            <a:chExt cx="1476549" cy="20476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76549" cy="204761"/>
            </a:xfrm>
            <a:custGeom>
              <a:avLst/>
              <a:gdLst/>
              <a:ahLst/>
              <a:cxnLst/>
              <a:rect l="l" t="t" r="r" b="b"/>
              <a:pathLst>
                <a:path w="1476549" h="204761">
                  <a:moveTo>
                    <a:pt x="41428" y="0"/>
                  </a:moveTo>
                  <a:lnTo>
                    <a:pt x="1435121" y="0"/>
                  </a:lnTo>
                  <a:cubicBezTo>
                    <a:pt x="1458001" y="0"/>
                    <a:pt x="1476549" y="18548"/>
                    <a:pt x="1476549" y="41428"/>
                  </a:cubicBezTo>
                  <a:lnTo>
                    <a:pt x="1476549" y="163333"/>
                  </a:lnTo>
                  <a:cubicBezTo>
                    <a:pt x="1476549" y="174320"/>
                    <a:pt x="1472184" y="184858"/>
                    <a:pt x="1464415" y="192627"/>
                  </a:cubicBezTo>
                  <a:cubicBezTo>
                    <a:pt x="1456646" y="200396"/>
                    <a:pt x="1446108" y="204761"/>
                    <a:pt x="1435121" y="204761"/>
                  </a:cubicBezTo>
                  <a:lnTo>
                    <a:pt x="41428" y="204761"/>
                  </a:lnTo>
                  <a:cubicBezTo>
                    <a:pt x="30441" y="204761"/>
                    <a:pt x="19903" y="200396"/>
                    <a:pt x="12134" y="192627"/>
                  </a:cubicBezTo>
                  <a:cubicBezTo>
                    <a:pt x="4365" y="184858"/>
                    <a:pt x="0" y="174320"/>
                    <a:pt x="0" y="163333"/>
                  </a:cubicBezTo>
                  <a:lnTo>
                    <a:pt x="0" y="41428"/>
                  </a:lnTo>
                  <a:cubicBezTo>
                    <a:pt x="0" y="30441"/>
                    <a:pt x="4365" y="19903"/>
                    <a:pt x="12134" y="12134"/>
                  </a:cubicBezTo>
                  <a:cubicBezTo>
                    <a:pt x="19903" y="4365"/>
                    <a:pt x="30441" y="0"/>
                    <a:pt x="41428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1476549" cy="271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1028700" y="1047750"/>
            <a:ext cx="8312535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3" name="Freeform 23"/>
          <p:cNvSpPr/>
          <p:nvPr/>
        </p:nvSpPr>
        <p:spPr>
          <a:xfrm>
            <a:off x="16285048" y="1019663"/>
            <a:ext cx="1243594" cy="1240453"/>
          </a:xfrm>
          <a:custGeom>
            <a:avLst/>
            <a:gdLst/>
            <a:ahLst/>
            <a:cxnLst/>
            <a:rect l="l" t="t" r="r" b="b"/>
            <a:pathLst>
              <a:path w="1243594" h="1240453">
                <a:moveTo>
                  <a:pt x="0" y="0"/>
                </a:moveTo>
                <a:lnTo>
                  <a:pt x="1243593" y="0"/>
                </a:lnTo>
                <a:lnTo>
                  <a:pt x="1243593" y="1240453"/>
                </a:lnTo>
                <a:lnTo>
                  <a:pt x="0" y="124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4" name="Group 24"/>
          <p:cNvGrpSpPr/>
          <p:nvPr/>
        </p:nvGrpSpPr>
        <p:grpSpPr>
          <a:xfrm>
            <a:off x="11529180" y="2430251"/>
            <a:ext cx="5457450" cy="6828049"/>
            <a:chOff x="0" y="0"/>
            <a:chExt cx="795557" cy="99535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95557" cy="995355"/>
            </a:xfrm>
            <a:custGeom>
              <a:avLst/>
              <a:gdLst/>
              <a:ahLst/>
              <a:cxnLst/>
              <a:rect l="l" t="t" r="r" b="b"/>
              <a:pathLst>
                <a:path w="795557" h="995355">
                  <a:moveTo>
                    <a:pt x="56744" y="0"/>
                  </a:moveTo>
                  <a:lnTo>
                    <a:pt x="738813" y="0"/>
                  </a:lnTo>
                  <a:cubicBezTo>
                    <a:pt x="753862" y="0"/>
                    <a:pt x="768295" y="5978"/>
                    <a:pt x="778937" y="16620"/>
                  </a:cubicBezTo>
                  <a:cubicBezTo>
                    <a:pt x="789578" y="27261"/>
                    <a:pt x="795557" y="41694"/>
                    <a:pt x="795557" y="56744"/>
                  </a:cubicBezTo>
                  <a:lnTo>
                    <a:pt x="795557" y="938611"/>
                  </a:lnTo>
                  <a:cubicBezTo>
                    <a:pt x="795557" y="953661"/>
                    <a:pt x="789578" y="968094"/>
                    <a:pt x="778937" y="978735"/>
                  </a:cubicBezTo>
                  <a:cubicBezTo>
                    <a:pt x="768295" y="989377"/>
                    <a:pt x="753862" y="995355"/>
                    <a:pt x="738813" y="995355"/>
                  </a:cubicBezTo>
                  <a:lnTo>
                    <a:pt x="56744" y="995355"/>
                  </a:lnTo>
                  <a:cubicBezTo>
                    <a:pt x="41694" y="995355"/>
                    <a:pt x="27261" y="989377"/>
                    <a:pt x="16620" y="978735"/>
                  </a:cubicBezTo>
                  <a:cubicBezTo>
                    <a:pt x="5978" y="968094"/>
                    <a:pt x="0" y="953661"/>
                    <a:pt x="0" y="938611"/>
                  </a:cubicBezTo>
                  <a:lnTo>
                    <a:pt x="0" y="56744"/>
                  </a:lnTo>
                  <a:cubicBezTo>
                    <a:pt x="0" y="41694"/>
                    <a:pt x="5978" y="27261"/>
                    <a:pt x="16620" y="16620"/>
                  </a:cubicBezTo>
                  <a:cubicBezTo>
                    <a:pt x="27261" y="5978"/>
                    <a:pt x="41694" y="0"/>
                    <a:pt x="56744" y="0"/>
                  </a:cubicBezTo>
                  <a:close/>
                </a:path>
              </a:pathLst>
            </a:custGeom>
            <a:blipFill>
              <a:blip r:embed="rId5"/>
              <a:stretch>
                <a:fillRect l="-8410" r="-841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845935" y="2098358"/>
            <a:ext cx="1366490" cy="1325668"/>
            <a:chOff x="0" y="0"/>
            <a:chExt cx="812800" cy="78851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88519"/>
            </a:xfrm>
            <a:custGeom>
              <a:avLst/>
              <a:gdLst/>
              <a:ahLst/>
              <a:cxnLst/>
              <a:rect l="l" t="t" r="r" b="b"/>
              <a:pathLst>
                <a:path w="812800" h="788519">
                  <a:moveTo>
                    <a:pt x="406400" y="0"/>
                  </a:moveTo>
                  <a:cubicBezTo>
                    <a:pt x="181951" y="0"/>
                    <a:pt x="0" y="176516"/>
                    <a:pt x="0" y="394260"/>
                  </a:cubicBezTo>
                  <a:cubicBezTo>
                    <a:pt x="0" y="612003"/>
                    <a:pt x="181951" y="788519"/>
                    <a:pt x="406400" y="788519"/>
                  </a:cubicBezTo>
                  <a:cubicBezTo>
                    <a:pt x="630849" y="788519"/>
                    <a:pt x="812800" y="612003"/>
                    <a:pt x="812800" y="394260"/>
                  </a:cubicBezTo>
                  <a:cubicBezTo>
                    <a:pt x="812800" y="1765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101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5349"/>
              <a:ext cx="660400" cy="66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flipV="1">
            <a:off x="11288200" y="2499801"/>
            <a:ext cx="481960" cy="481960"/>
          </a:xfrm>
          <a:custGeom>
            <a:avLst/>
            <a:gdLst/>
            <a:ahLst/>
            <a:cxnLst/>
            <a:rect l="l" t="t" r="r" b="b"/>
            <a:pathLst>
              <a:path w="481960" h="481960">
                <a:moveTo>
                  <a:pt x="0" y="481960"/>
                </a:moveTo>
                <a:lnTo>
                  <a:pt x="481960" y="481960"/>
                </a:lnTo>
                <a:lnTo>
                  <a:pt x="481960" y="0"/>
                </a:lnTo>
                <a:lnTo>
                  <a:pt x="0" y="0"/>
                </a:lnTo>
                <a:lnTo>
                  <a:pt x="0" y="48196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0" name="TextBox 30"/>
          <p:cNvSpPr txBox="1"/>
          <p:nvPr/>
        </p:nvSpPr>
        <p:spPr>
          <a:xfrm>
            <a:off x="1028700" y="1341236"/>
            <a:ext cx="7993729" cy="195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Administrativní budova-</a:t>
            </a:r>
          </a:p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Komparativní studie tepelných, ekonomických a statických aspektů střešního pláště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2405" y="3754101"/>
            <a:ext cx="15503828" cy="4882394"/>
            <a:chOff x="0" y="0"/>
            <a:chExt cx="4083313" cy="1285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3313" cy="1285898"/>
            </a:xfrm>
            <a:custGeom>
              <a:avLst/>
              <a:gdLst/>
              <a:ahLst/>
              <a:cxnLst/>
              <a:rect l="l" t="t" r="r" b="b"/>
              <a:pathLst>
                <a:path w="4083313" h="1285898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260930"/>
                  </a:lnTo>
                  <a:cubicBezTo>
                    <a:pt x="4083313" y="1267552"/>
                    <a:pt x="4080682" y="1273903"/>
                    <a:pt x="4076000" y="1278585"/>
                  </a:cubicBezTo>
                  <a:cubicBezTo>
                    <a:pt x="4071317" y="1283268"/>
                    <a:pt x="4064967" y="1285898"/>
                    <a:pt x="4058345" y="1285898"/>
                  </a:cubicBezTo>
                  <a:lnTo>
                    <a:pt x="24968" y="1285898"/>
                  </a:lnTo>
                  <a:cubicBezTo>
                    <a:pt x="18346" y="1285898"/>
                    <a:pt x="11995" y="1283268"/>
                    <a:pt x="7313" y="1278585"/>
                  </a:cubicBezTo>
                  <a:cubicBezTo>
                    <a:pt x="2631" y="1273903"/>
                    <a:pt x="0" y="1267552"/>
                    <a:pt x="0" y="1260930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83313" cy="131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028700" y="2379854"/>
            <a:ext cx="6705600" cy="2674074"/>
          </a:xfrm>
          <a:custGeom>
            <a:avLst/>
            <a:gdLst/>
            <a:ahLst/>
            <a:cxnLst/>
            <a:rect l="l" t="t" r="r" b="b"/>
            <a:pathLst>
              <a:path w="8115300" h="3236238">
                <a:moveTo>
                  <a:pt x="0" y="0"/>
                </a:moveTo>
                <a:lnTo>
                  <a:pt x="8115300" y="0"/>
                </a:lnTo>
                <a:lnTo>
                  <a:pt x="8115300" y="3236238"/>
                </a:lnTo>
                <a:lnTo>
                  <a:pt x="0" y="3236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 flipV="1">
            <a:off x="1028700" y="1028700"/>
            <a:ext cx="13047884" cy="1905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054100" y="5077268"/>
            <a:ext cx="4965700" cy="3597530"/>
          </a:xfrm>
          <a:prstGeom prst="rect">
            <a:avLst/>
          </a:prstGeom>
          <a:blipFill>
            <a:blip r:embed="rId3"/>
            <a:stretch>
              <a:fillRect l="-2746" t="-2594" r="-3491" b="-10574"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9" name="Freeform 9"/>
          <p:cNvSpPr/>
          <p:nvPr/>
        </p:nvSpPr>
        <p:spPr>
          <a:xfrm>
            <a:off x="6019800" y="5079328"/>
            <a:ext cx="5832482" cy="3645300"/>
          </a:xfrm>
          <a:custGeom>
            <a:avLst/>
            <a:gdLst/>
            <a:ahLst/>
            <a:cxnLst/>
            <a:rect l="l" t="t" r="r" b="b"/>
            <a:pathLst>
              <a:path w="4454360" h="2954676">
                <a:moveTo>
                  <a:pt x="0" y="0"/>
                </a:moveTo>
                <a:lnTo>
                  <a:pt x="4454360" y="0"/>
                </a:lnTo>
                <a:lnTo>
                  <a:pt x="4454360" y="2954676"/>
                </a:lnTo>
                <a:lnTo>
                  <a:pt x="0" y="2954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13" t="-2665" r="-2873" b="-81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1814182" y="5077268"/>
            <a:ext cx="6154956" cy="3658704"/>
          </a:xfrm>
          <a:custGeom>
            <a:avLst/>
            <a:gdLst/>
            <a:ahLst/>
            <a:cxnLst/>
            <a:rect l="l" t="t" r="r" b="b"/>
            <a:pathLst>
              <a:path w="4449453" h="2954676">
                <a:moveTo>
                  <a:pt x="0" y="0"/>
                </a:moveTo>
                <a:lnTo>
                  <a:pt x="4449453" y="0"/>
                </a:lnTo>
                <a:lnTo>
                  <a:pt x="4449453" y="2954676"/>
                </a:lnTo>
                <a:lnTo>
                  <a:pt x="0" y="2954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35" t="-3895" r="-3125" b="-6892"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11" name="TextBox 11"/>
          <p:cNvSpPr txBox="1"/>
          <p:nvPr/>
        </p:nvSpPr>
        <p:spPr>
          <a:xfrm>
            <a:off x="1028700" y="1327279"/>
            <a:ext cx="14635292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2. Výzkumná otázka - Tepelně technické, ekonomické a statické posouzení skladeb ploché střechy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472" y="2502652"/>
            <a:ext cx="15503828" cy="6021967"/>
            <a:chOff x="0" y="0"/>
            <a:chExt cx="4083313" cy="15860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3313" cy="1586032"/>
            </a:xfrm>
            <a:custGeom>
              <a:avLst/>
              <a:gdLst/>
              <a:ahLst/>
              <a:cxnLst/>
              <a:rect l="l" t="t" r="r" b="b"/>
              <a:pathLst>
                <a:path w="4083313" h="1586032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561065"/>
                  </a:lnTo>
                  <a:cubicBezTo>
                    <a:pt x="4083313" y="1574854"/>
                    <a:pt x="4072134" y="1586032"/>
                    <a:pt x="4058345" y="1586032"/>
                  </a:cubicBezTo>
                  <a:lnTo>
                    <a:pt x="24968" y="1586032"/>
                  </a:lnTo>
                  <a:cubicBezTo>
                    <a:pt x="18346" y="1586032"/>
                    <a:pt x="11995" y="1583402"/>
                    <a:pt x="7313" y="1578720"/>
                  </a:cubicBezTo>
                  <a:cubicBezTo>
                    <a:pt x="2631" y="1574037"/>
                    <a:pt x="0" y="1567687"/>
                    <a:pt x="0" y="1561065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83313" cy="1614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480773" y="2090759"/>
            <a:ext cx="6959598" cy="856660"/>
            <a:chOff x="0" y="0"/>
            <a:chExt cx="1832981" cy="2256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2981" cy="225622"/>
            </a:xfrm>
            <a:custGeom>
              <a:avLst/>
              <a:gdLst/>
              <a:ahLst/>
              <a:cxnLst/>
              <a:rect l="l" t="t" r="r" b="b"/>
              <a:pathLst>
                <a:path w="1832981" h="225622">
                  <a:moveTo>
                    <a:pt x="55620" y="0"/>
                  </a:moveTo>
                  <a:lnTo>
                    <a:pt x="1777360" y="0"/>
                  </a:lnTo>
                  <a:cubicBezTo>
                    <a:pt x="1792112" y="0"/>
                    <a:pt x="1806259" y="5860"/>
                    <a:pt x="1816690" y="16291"/>
                  </a:cubicBezTo>
                  <a:cubicBezTo>
                    <a:pt x="1827121" y="26722"/>
                    <a:pt x="1832981" y="40869"/>
                    <a:pt x="1832981" y="55620"/>
                  </a:cubicBezTo>
                  <a:lnTo>
                    <a:pt x="1832981" y="170002"/>
                  </a:lnTo>
                  <a:cubicBezTo>
                    <a:pt x="1832981" y="184753"/>
                    <a:pt x="1827121" y="198901"/>
                    <a:pt x="1816690" y="209332"/>
                  </a:cubicBezTo>
                  <a:cubicBezTo>
                    <a:pt x="1806259" y="219762"/>
                    <a:pt x="1792112" y="225622"/>
                    <a:pt x="1777360" y="225622"/>
                  </a:cubicBezTo>
                  <a:lnTo>
                    <a:pt x="55620" y="225622"/>
                  </a:lnTo>
                  <a:cubicBezTo>
                    <a:pt x="40869" y="225622"/>
                    <a:pt x="26722" y="219762"/>
                    <a:pt x="16291" y="209332"/>
                  </a:cubicBezTo>
                  <a:cubicBezTo>
                    <a:pt x="5860" y="198901"/>
                    <a:pt x="0" y="184753"/>
                    <a:pt x="0" y="170002"/>
                  </a:cubicBezTo>
                  <a:lnTo>
                    <a:pt x="0" y="55620"/>
                  </a:lnTo>
                  <a:cubicBezTo>
                    <a:pt x="0" y="40869"/>
                    <a:pt x="5860" y="26722"/>
                    <a:pt x="16291" y="16291"/>
                  </a:cubicBezTo>
                  <a:cubicBezTo>
                    <a:pt x="26722" y="5860"/>
                    <a:pt x="40869" y="0"/>
                    <a:pt x="55620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832981" cy="25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15689" y="2990015"/>
            <a:ext cx="7187838" cy="2810914"/>
          </a:xfrm>
          <a:custGeom>
            <a:avLst/>
            <a:gdLst/>
            <a:ahLst/>
            <a:cxnLst/>
            <a:rect l="l" t="t" r="r" b="b"/>
            <a:pathLst>
              <a:path w="7187838" h="2810914">
                <a:moveTo>
                  <a:pt x="0" y="0"/>
                </a:moveTo>
                <a:lnTo>
                  <a:pt x="7187838" y="0"/>
                </a:lnTo>
                <a:lnTo>
                  <a:pt x="7187838" y="2810914"/>
                </a:lnTo>
                <a:lnTo>
                  <a:pt x="0" y="2810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0" name="Group 10"/>
          <p:cNvGrpSpPr/>
          <p:nvPr/>
        </p:nvGrpSpPr>
        <p:grpSpPr>
          <a:xfrm>
            <a:off x="480773" y="5996891"/>
            <a:ext cx="6959598" cy="830761"/>
            <a:chOff x="0" y="0"/>
            <a:chExt cx="1832981" cy="2188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32981" cy="218801"/>
            </a:xfrm>
            <a:custGeom>
              <a:avLst/>
              <a:gdLst/>
              <a:ahLst/>
              <a:cxnLst/>
              <a:rect l="l" t="t" r="r" b="b"/>
              <a:pathLst>
                <a:path w="1832981" h="218801">
                  <a:moveTo>
                    <a:pt x="55620" y="0"/>
                  </a:moveTo>
                  <a:lnTo>
                    <a:pt x="1777360" y="0"/>
                  </a:lnTo>
                  <a:cubicBezTo>
                    <a:pt x="1792112" y="0"/>
                    <a:pt x="1806259" y="5860"/>
                    <a:pt x="1816690" y="16291"/>
                  </a:cubicBezTo>
                  <a:cubicBezTo>
                    <a:pt x="1827121" y="26722"/>
                    <a:pt x="1832981" y="40869"/>
                    <a:pt x="1832981" y="55620"/>
                  </a:cubicBezTo>
                  <a:lnTo>
                    <a:pt x="1832981" y="163181"/>
                  </a:lnTo>
                  <a:cubicBezTo>
                    <a:pt x="1832981" y="177932"/>
                    <a:pt x="1827121" y="192079"/>
                    <a:pt x="1816690" y="202510"/>
                  </a:cubicBezTo>
                  <a:cubicBezTo>
                    <a:pt x="1806259" y="212941"/>
                    <a:pt x="1792112" y="218801"/>
                    <a:pt x="1777360" y="218801"/>
                  </a:cubicBezTo>
                  <a:lnTo>
                    <a:pt x="55620" y="218801"/>
                  </a:lnTo>
                  <a:cubicBezTo>
                    <a:pt x="40869" y="218801"/>
                    <a:pt x="26722" y="212941"/>
                    <a:pt x="16291" y="202510"/>
                  </a:cubicBezTo>
                  <a:cubicBezTo>
                    <a:pt x="5860" y="192079"/>
                    <a:pt x="0" y="177932"/>
                    <a:pt x="0" y="163181"/>
                  </a:cubicBezTo>
                  <a:lnTo>
                    <a:pt x="0" y="55620"/>
                  </a:lnTo>
                  <a:cubicBezTo>
                    <a:pt x="0" y="40869"/>
                    <a:pt x="5860" y="26722"/>
                    <a:pt x="16291" y="16291"/>
                  </a:cubicBezTo>
                  <a:cubicBezTo>
                    <a:pt x="26722" y="5860"/>
                    <a:pt x="40869" y="0"/>
                    <a:pt x="55620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832981" cy="247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15689" y="6977651"/>
            <a:ext cx="7187838" cy="2802620"/>
          </a:xfrm>
          <a:custGeom>
            <a:avLst/>
            <a:gdLst/>
            <a:ahLst/>
            <a:cxnLst/>
            <a:rect l="l" t="t" r="r" b="b"/>
            <a:pathLst>
              <a:path w="7187838" h="2802620">
                <a:moveTo>
                  <a:pt x="0" y="0"/>
                </a:moveTo>
                <a:lnTo>
                  <a:pt x="7187838" y="0"/>
                </a:lnTo>
                <a:lnTo>
                  <a:pt x="7187838" y="2802620"/>
                </a:lnTo>
                <a:lnTo>
                  <a:pt x="0" y="2802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/>
          <p:nvPr/>
        </p:nvGrpSpPr>
        <p:grpSpPr>
          <a:xfrm>
            <a:off x="8998674" y="2074322"/>
            <a:ext cx="6959598" cy="856660"/>
            <a:chOff x="0" y="0"/>
            <a:chExt cx="1832981" cy="2256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32981" cy="225622"/>
            </a:xfrm>
            <a:custGeom>
              <a:avLst/>
              <a:gdLst/>
              <a:ahLst/>
              <a:cxnLst/>
              <a:rect l="l" t="t" r="r" b="b"/>
              <a:pathLst>
                <a:path w="1832981" h="225622">
                  <a:moveTo>
                    <a:pt x="55620" y="0"/>
                  </a:moveTo>
                  <a:lnTo>
                    <a:pt x="1777360" y="0"/>
                  </a:lnTo>
                  <a:cubicBezTo>
                    <a:pt x="1792112" y="0"/>
                    <a:pt x="1806259" y="5860"/>
                    <a:pt x="1816690" y="16291"/>
                  </a:cubicBezTo>
                  <a:cubicBezTo>
                    <a:pt x="1827121" y="26722"/>
                    <a:pt x="1832981" y="40869"/>
                    <a:pt x="1832981" y="55620"/>
                  </a:cubicBezTo>
                  <a:lnTo>
                    <a:pt x="1832981" y="170002"/>
                  </a:lnTo>
                  <a:cubicBezTo>
                    <a:pt x="1832981" y="184753"/>
                    <a:pt x="1827121" y="198901"/>
                    <a:pt x="1816690" y="209332"/>
                  </a:cubicBezTo>
                  <a:cubicBezTo>
                    <a:pt x="1806259" y="219762"/>
                    <a:pt x="1792112" y="225622"/>
                    <a:pt x="1777360" y="225622"/>
                  </a:cubicBezTo>
                  <a:lnTo>
                    <a:pt x="55620" y="225622"/>
                  </a:lnTo>
                  <a:cubicBezTo>
                    <a:pt x="40869" y="225622"/>
                    <a:pt x="26722" y="219762"/>
                    <a:pt x="16291" y="209332"/>
                  </a:cubicBezTo>
                  <a:cubicBezTo>
                    <a:pt x="5860" y="198901"/>
                    <a:pt x="0" y="184753"/>
                    <a:pt x="0" y="170002"/>
                  </a:cubicBezTo>
                  <a:lnTo>
                    <a:pt x="0" y="55620"/>
                  </a:lnTo>
                  <a:cubicBezTo>
                    <a:pt x="0" y="40869"/>
                    <a:pt x="5860" y="26722"/>
                    <a:pt x="16291" y="16291"/>
                  </a:cubicBezTo>
                  <a:cubicBezTo>
                    <a:pt x="26722" y="5860"/>
                    <a:pt x="40869" y="0"/>
                    <a:pt x="55620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832981" cy="25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29346" y="3631549"/>
            <a:ext cx="8178897" cy="4338760"/>
          </a:xfrm>
          <a:custGeom>
            <a:avLst/>
            <a:gdLst/>
            <a:ahLst/>
            <a:cxnLst/>
            <a:rect l="l" t="t" r="r" b="b"/>
            <a:pathLst>
              <a:path w="8178897" h="4338760">
                <a:moveTo>
                  <a:pt x="0" y="0"/>
                </a:moveTo>
                <a:lnTo>
                  <a:pt x="8178898" y="0"/>
                </a:lnTo>
                <a:lnTo>
                  <a:pt x="8178898" y="4338760"/>
                </a:lnTo>
                <a:lnTo>
                  <a:pt x="0" y="4338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TextBox 18"/>
          <p:cNvSpPr txBox="1"/>
          <p:nvPr/>
        </p:nvSpPr>
        <p:spPr>
          <a:xfrm>
            <a:off x="1028700" y="1265680"/>
            <a:ext cx="14635292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Vyhodnocení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96632" y="2233412"/>
            <a:ext cx="612788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Bodovací metoda se škálou 1-10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6632" y="6143032"/>
            <a:ext cx="612788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Saatyho matice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14533" y="2216976"/>
            <a:ext cx="612788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Vyhodnocení navržených skladeb</a:t>
            </a:r>
          </a:p>
        </p:txBody>
      </p:sp>
      <p:sp>
        <p:nvSpPr>
          <p:cNvPr id="22" name="AutoShape 22"/>
          <p:cNvSpPr/>
          <p:nvPr/>
        </p:nvSpPr>
        <p:spPr>
          <a:xfrm flipV="1">
            <a:off x="1028700" y="1028700"/>
            <a:ext cx="3658892" cy="1905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89" y="2258300"/>
            <a:ext cx="9614130" cy="5770401"/>
            <a:chOff x="0" y="0"/>
            <a:chExt cx="6350000" cy="38112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3811270"/>
            </a:xfrm>
            <a:custGeom>
              <a:avLst/>
              <a:gdLst/>
              <a:ahLst/>
              <a:cxnLst/>
              <a:rect l="l" t="t" r="r" b="b"/>
              <a:pathLst>
                <a:path w="6350000" h="3811270">
                  <a:moveTo>
                    <a:pt x="1648460" y="0"/>
                  </a:moveTo>
                  <a:lnTo>
                    <a:pt x="5812790" y="0"/>
                  </a:lnTo>
                  <a:cubicBezTo>
                    <a:pt x="6109970" y="0"/>
                    <a:pt x="6350000" y="240030"/>
                    <a:pt x="6350000" y="537210"/>
                  </a:cubicBezTo>
                  <a:lnTo>
                    <a:pt x="6350000" y="2466340"/>
                  </a:lnTo>
                  <a:cubicBezTo>
                    <a:pt x="6350000" y="2763520"/>
                    <a:pt x="6109970" y="3003550"/>
                    <a:pt x="5812790" y="3003550"/>
                  </a:cubicBezTo>
                  <a:lnTo>
                    <a:pt x="4751070" y="3003550"/>
                  </a:lnTo>
                  <a:cubicBezTo>
                    <a:pt x="4587240" y="3003550"/>
                    <a:pt x="4431030" y="3078480"/>
                    <a:pt x="4329430" y="3208020"/>
                  </a:cubicBezTo>
                  <a:lnTo>
                    <a:pt x="4013200" y="3606800"/>
                  </a:lnTo>
                  <a:cubicBezTo>
                    <a:pt x="3911600" y="3735070"/>
                    <a:pt x="3756660" y="3811270"/>
                    <a:pt x="3591560" y="3811270"/>
                  </a:cubicBezTo>
                  <a:lnTo>
                    <a:pt x="537210" y="3811270"/>
                  </a:lnTo>
                  <a:cubicBezTo>
                    <a:pt x="240030" y="3811270"/>
                    <a:pt x="0" y="3571240"/>
                    <a:pt x="0" y="3274060"/>
                  </a:cubicBezTo>
                  <a:lnTo>
                    <a:pt x="0" y="1375410"/>
                  </a:lnTo>
                  <a:cubicBezTo>
                    <a:pt x="0" y="1206500"/>
                    <a:pt x="78740" y="1047750"/>
                    <a:pt x="213360" y="946150"/>
                  </a:cubicBezTo>
                  <a:lnTo>
                    <a:pt x="1324610" y="107950"/>
                  </a:lnTo>
                  <a:cubicBezTo>
                    <a:pt x="1417320" y="38100"/>
                    <a:pt x="1531620" y="0"/>
                    <a:pt x="1648460" y="0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773415" y="3908487"/>
            <a:ext cx="6370585" cy="2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2"/>
              </a:lnSpc>
            </a:pPr>
            <a:r>
              <a:rPr lang="en-US" sz="8300">
                <a:solidFill>
                  <a:srgbClr val="FFFFFF"/>
                </a:solidFill>
                <a:latin typeface="HK Grotesk"/>
              </a:rPr>
              <a:t>DĚKUJI ZA POZORNOST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8904289" y="4189098"/>
            <a:ext cx="1331915" cy="1331915"/>
          </a:xfrm>
          <a:custGeom>
            <a:avLst/>
            <a:gdLst/>
            <a:ahLst/>
            <a:cxnLst/>
            <a:rect l="l" t="t" r="r" b="b"/>
            <a:pathLst>
              <a:path w="1331915" h="1331915">
                <a:moveTo>
                  <a:pt x="1331915" y="0"/>
                </a:moveTo>
                <a:lnTo>
                  <a:pt x="0" y="0"/>
                </a:lnTo>
                <a:lnTo>
                  <a:pt x="0" y="1331914"/>
                </a:lnTo>
                <a:lnTo>
                  <a:pt x="1331915" y="1331914"/>
                </a:lnTo>
                <a:lnTo>
                  <a:pt x="13319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8546509" y="7227189"/>
            <a:ext cx="2987113" cy="2872142"/>
            <a:chOff x="0" y="0"/>
            <a:chExt cx="1312467" cy="12619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2467" cy="1261951"/>
            </a:xfrm>
            <a:custGeom>
              <a:avLst/>
              <a:gdLst/>
              <a:ahLst/>
              <a:cxnLst/>
              <a:rect l="l" t="t" r="r" b="b"/>
              <a:pathLst>
                <a:path w="1312467" h="1261951">
                  <a:moveTo>
                    <a:pt x="163282" y="0"/>
                  </a:moveTo>
                  <a:lnTo>
                    <a:pt x="1149185" y="0"/>
                  </a:lnTo>
                  <a:cubicBezTo>
                    <a:pt x="1239363" y="0"/>
                    <a:pt x="1312467" y="73104"/>
                    <a:pt x="1312467" y="163282"/>
                  </a:cubicBezTo>
                  <a:lnTo>
                    <a:pt x="1312467" y="1098670"/>
                  </a:lnTo>
                  <a:cubicBezTo>
                    <a:pt x="1312467" y="1141975"/>
                    <a:pt x="1295264" y="1183506"/>
                    <a:pt x="1264643" y="1214127"/>
                  </a:cubicBezTo>
                  <a:cubicBezTo>
                    <a:pt x="1234022" y="1244748"/>
                    <a:pt x="1192490" y="1261951"/>
                    <a:pt x="1149185" y="1261951"/>
                  </a:cubicBezTo>
                  <a:lnTo>
                    <a:pt x="163282" y="1261951"/>
                  </a:lnTo>
                  <a:cubicBezTo>
                    <a:pt x="119977" y="1261951"/>
                    <a:pt x="78445" y="1244748"/>
                    <a:pt x="47824" y="1214127"/>
                  </a:cubicBezTo>
                  <a:cubicBezTo>
                    <a:pt x="17203" y="1183506"/>
                    <a:pt x="0" y="1141975"/>
                    <a:pt x="0" y="1098670"/>
                  </a:cubicBezTo>
                  <a:lnTo>
                    <a:pt x="0" y="163282"/>
                  </a:lnTo>
                  <a:cubicBezTo>
                    <a:pt x="0" y="119977"/>
                    <a:pt x="17203" y="78445"/>
                    <a:pt x="47824" y="47824"/>
                  </a:cubicBezTo>
                  <a:cubicBezTo>
                    <a:pt x="78445" y="17203"/>
                    <a:pt x="119977" y="0"/>
                    <a:pt x="163282" y="0"/>
                  </a:cubicBezTo>
                  <a:close/>
                </a:path>
              </a:pathLst>
            </a:custGeom>
            <a:blipFill>
              <a:blip r:embed="rId4"/>
              <a:stretch>
                <a:fillRect t="-1870" b="-187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46610" y="2258300"/>
            <a:ext cx="3743734" cy="5525978"/>
            <a:chOff x="0" y="0"/>
            <a:chExt cx="674332" cy="9953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4332" cy="995355"/>
            </a:xfrm>
            <a:custGeom>
              <a:avLst/>
              <a:gdLst/>
              <a:ahLst/>
              <a:cxnLst/>
              <a:rect l="l" t="t" r="r" b="b"/>
              <a:pathLst>
                <a:path w="674332" h="995355">
                  <a:moveTo>
                    <a:pt x="82719" y="0"/>
                  </a:moveTo>
                  <a:lnTo>
                    <a:pt x="591614" y="0"/>
                  </a:lnTo>
                  <a:cubicBezTo>
                    <a:pt x="637298" y="0"/>
                    <a:pt x="674332" y="37034"/>
                    <a:pt x="674332" y="82719"/>
                  </a:cubicBezTo>
                  <a:lnTo>
                    <a:pt x="674332" y="912637"/>
                  </a:lnTo>
                  <a:cubicBezTo>
                    <a:pt x="674332" y="934575"/>
                    <a:pt x="665617" y="955615"/>
                    <a:pt x="650104" y="971127"/>
                  </a:cubicBezTo>
                  <a:cubicBezTo>
                    <a:pt x="634592" y="986640"/>
                    <a:pt x="613552" y="995355"/>
                    <a:pt x="591614" y="995355"/>
                  </a:cubicBezTo>
                  <a:lnTo>
                    <a:pt x="82719" y="995355"/>
                  </a:lnTo>
                  <a:cubicBezTo>
                    <a:pt x="37034" y="995355"/>
                    <a:pt x="0" y="958321"/>
                    <a:pt x="0" y="912637"/>
                  </a:cubicBezTo>
                  <a:lnTo>
                    <a:pt x="0" y="82719"/>
                  </a:lnTo>
                  <a:cubicBezTo>
                    <a:pt x="0" y="37034"/>
                    <a:pt x="37034" y="0"/>
                    <a:pt x="82719" y="0"/>
                  </a:cubicBezTo>
                  <a:close/>
                </a:path>
              </a:pathLst>
            </a:custGeom>
            <a:blipFill>
              <a:blip r:embed="rId5"/>
              <a:stretch>
                <a:fillRect l="-18911" r="-1891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472" y="3754102"/>
            <a:ext cx="15503828" cy="4882394"/>
            <a:chOff x="0" y="0"/>
            <a:chExt cx="4083313" cy="1285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3313" cy="1285898"/>
            </a:xfrm>
            <a:custGeom>
              <a:avLst/>
              <a:gdLst/>
              <a:ahLst/>
              <a:cxnLst/>
              <a:rect l="l" t="t" r="r" b="b"/>
              <a:pathLst>
                <a:path w="4083313" h="1285898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260930"/>
                  </a:lnTo>
                  <a:cubicBezTo>
                    <a:pt x="4083313" y="1267552"/>
                    <a:pt x="4080682" y="1273903"/>
                    <a:pt x="4076000" y="1278585"/>
                  </a:cubicBezTo>
                  <a:cubicBezTo>
                    <a:pt x="4071317" y="1283268"/>
                    <a:pt x="4064967" y="1285898"/>
                    <a:pt x="4058345" y="1285898"/>
                  </a:cubicBezTo>
                  <a:lnTo>
                    <a:pt x="24968" y="1285898"/>
                  </a:lnTo>
                  <a:cubicBezTo>
                    <a:pt x="18346" y="1285898"/>
                    <a:pt x="11995" y="1283268"/>
                    <a:pt x="7313" y="1278585"/>
                  </a:cubicBezTo>
                  <a:cubicBezTo>
                    <a:pt x="2631" y="1273903"/>
                    <a:pt x="0" y="1267552"/>
                    <a:pt x="0" y="1260930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83313" cy="131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1327279"/>
            <a:ext cx="14635292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Otázky vedoucího práce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28625" y="2272232"/>
            <a:ext cx="12043134" cy="4051412"/>
            <a:chOff x="0" y="0"/>
            <a:chExt cx="3171854" cy="106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71854" cy="1067039"/>
            </a:xfrm>
            <a:custGeom>
              <a:avLst/>
              <a:gdLst/>
              <a:ahLst/>
              <a:cxnLst/>
              <a:rect l="l" t="t" r="r" b="b"/>
              <a:pathLst>
                <a:path w="3171854" h="1067039">
                  <a:moveTo>
                    <a:pt x="32142" y="0"/>
                  </a:moveTo>
                  <a:lnTo>
                    <a:pt x="3139712" y="0"/>
                  </a:lnTo>
                  <a:cubicBezTo>
                    <a:pt x="3148236" y="0"/>
                    <a:pt x="3156412" y="3386"/>
                    <a:pt x="3162440" y="9414"/>
                  </a:cubicBezTo>
                  <a:cubicBezTo>
                    <a:pt x="3168468" y="15442"/>
                    <a:pt x="3171854" y="23618"/>
                    <a:pt x="3171854" y="32142"/>
                  </a:cubicBezTo>
                  <a:lnTo>
                    <a:pt x="3171854" y="1034896"/>
                  </a:lnTo>
                  <a:cubicBezTo>
                    <a:pt x="3171854" y="1052648"/>
                    <a:pt x="3157463" y="1067039"/>
                    <a:pt x="3139712" y="1067039"/>
                  </a:cubicBezTo>
                  <a:lnTo>
                    <a:pt x="32142" y="1067039"/>
                  </a:lnTo>
                  <a:cubicBezTo>
                    <a:pt x="14391" y="1067039"/>
                    <a:pt x="0" y="1052648"/>
                    <a:pt x="0" y="1034896"/>
                  </a:cubicBezTo>
                  <a:lnTo>
                    <a:pt x="0" y="32142"/>
                  </a:lnTo>
                  <a:cubicBezTo>
                    <a:pt x="0" y="14391"/>
                    <a:pt x="14391" y="0"/>
                    <a:pt x="32142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171854" cy="1095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90584" y="2619105"/>
            <a:ext cx="10871023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„Proč autor zvolil konkrétní typy materiálů pro jednotlivé vrstvy střešního pláště? Jaké byly hlavní faktory, které ovlivnily autorův výběr? “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„Jak by autorem navržené varianty mohly přispět k dlouhodobé udržitelnosti budovy? Uvažoval autor o environmentálních dopadech použitých materiálů a konstrukcí? “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1028700" y="1028700"/>
            <a:ext cx="6251586" cy="1905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472" y="3754102"/>
            <a:ext cx="15503828" cy="4882394"/>
            <a:chOff x="0" y="0"/>
            <a:chExt cx="4083313" cy="1285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3313" cy="1285898"/>
            </a:xfrm>
            <a:custGeom>
              <a:avLst/>
              <a:gdLst/>
              <a:ahLst/>
              <a:cxnLst/>
              <a:rect l="l" t="t" r="r" b="b"/>
              <a:pathLst>
                <a:path w="4083313" h="1285898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260930"/>
                  </a:lnTo>
                  <a:cubicBezTo>
                    <a:pt x="4083313" y="1267552"/>
                    <a:pt x="4080682" y="1273903"/>
                    <a:pt x="4076000" y="1278585"/>
                  </a:cubicBezTo>
                  <a:cubicBezTo>
                    <a:pt x="4071317" y="1283268"/>
                    <a:pt x="4064967" y="1285898"/>
                    <a:pt x="4058345" y="1285898"/>
                  </a:cubicBezTo>
                  <a:lnTo>
                    <a:pt x="24968" y="1285898"/>
                  </a:lnTo>
                  <a:cubicBezTo>
                    <a:pt x="18346" y="1285898"/>
                    <a:pt x="11995" y="1283268"/>
                    <a:pt x="7313" y="1278585"/>
                  </a:cubicBezTo>
                  <a:cubicBezTo>
                    <a:pt x="2631" y="1273903"/>
                    <a:pt x="0" y="1267552"/>
                    <a:pt x="0" y="1260930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83313" cy="131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1327279"/>
            <a:ext cx="14635292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Otázky oponenta práce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28625" y="2272232"/>
            <a:ext cx="12104366" cy="3358421"/>
            <a:chOff x="0" y="0"/>
            <a:chExt cx="3187981" cy="8845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87981" cy="884522"/>
            </a:xfrm>
            <a:custGeom>
              <a:avLst/>
              <a:gdLst/>
              <a:ahLst/>
              <a:cxnLst/>
              <a:rect l="l" t="t" r="r" b="b"/>
              <a:pathLst>
                <a:path w="3187981" h="884522">
                  <a:moveTo>
                    <a:pt x="31980" y="0"/>
                  </a:moveTo>
                  <a:lnTo>
                    <a:pt x="3156001" y="0"/>
                  </a:lnTo>
                  <a:cubicBezTo>
                    <a:pt x="3173663" y="0"/>
                    <a:pt x="3187981" y="14318"/>
                    <a:pt x="3187981" y="31980"/>
                  </a:cubicBezTo>
                  <a:lnTo>
                    <a:pt x="3187981" y="852543"/>
                  </a:lnTo>
                  <a:cubicBezTo>
                    <a:pt x="3187981" y="870205"/>
                    <a:pt x="3173663" y="884522"/>
                    <a:pt x="3156001" y="884522"/>
                  </a:cubicBezTo>
                  <a:lnTo>
                    <a:pt x="31980" y="884522"/>
                  </a:lnTo>
                  <a:cubicBezTo>
                    <a:pt x="14318" y="884522"/>
                    <a:pt x="0" y="870205"/>
                    <a:pt x="0" y="852543"/>
                  </a:cubicBezTo>
                  <a:lnTo>
                    <a:pt x="0" y="31980"/>
                  </a:lnTo>
                  <a:cubicBezTo>
                    <a:pt x="0" y="14318"/>
                    <a:pt x="14318" y="0"/>
                    <a:pt x="31980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187981" cy="913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0600" y="2691602"/>
            <a:ext cx="10871023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„Jaký důvod měl autor k použití dvou hydroizolačních vrstev na sobě u varianty č.5? “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„Jaké jsou dle autora v současné době a blízké budoucnosti trendy v zateplení plochých střech s ohledem na uhlíkovou stopu použitých materiálů? “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990600" y="1028700"/>
            <a:ext cx="5982786" cy="1905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69610" y="2962792"/>
            <a:ext cx="4131381" cy="2047358"/>
            <a:chOff x="0" y="0"/>
            <a:chExt cx="1088100" cy="5392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8100" cy="539222"/>
            </a:xfrm>
            <a:custGeom>
              <a:avLst/>
              <a:gdLst/>
              <a:ahLst/>
              <a:cxnLst/>
              <a:rect l="l" t="t" r="r" b="b"/>
              <a:pathLst>
                <a:path w="1088100" h="539222">
                  <a:moveTo>
                    <a:pt x="74957" y="0"/>
                  </a:moveTo>
                  <a:lnTo>
                    <a:pt x="1013143" y="0"/>
                  </a:lnTo>
                  <a:cubicBezTo>
                    <a:pt x="1054541" y="0"/>
                    <a:pt x="1088100" y="33559"/>
                    <a:pt x="1088100" y="74957"/>
                  </a:cubicBezTo>
                  <a:lnTo>
                    <a:pt x="1088100" y="464265"/>
                  </a:lnTo>
                  <a:cubicBezTo>
                    <a:pt x="1088100" y="505662"/>
                    <a:pt x="1054541" y="539222"/>
                    <a:pt x="1013143" y="539222"/>
                  </a:cubicBezTo>
                  <a:lnTo>
                    <a:pt x="74957" y="539222"/>
                  </a:lnTo>
                  <a:cubicBezTo>
                    <a:pt x="33559" y="539222"/>
                    <a:pt x="0" y="505662"/>
                    <a:pt x="0" y="464265"/>
                  </a:cubicBezTo>
                  <a:lnTo>
                    <a:pt x="0" y="74957"/>
                  </a:lnTo>
                  <a:cubicBezTo>
                    <a:pt x="0" y="33559"/>
                    <a:pt x="33559" y="0"/>
                    <a:pt x="74957" y="0"/>
                  </a:cubicBezTo>
                  <a:close/>
                </a:path>
              </a:pathLst>
            </a:custGeom>
            <a:solidFill>
              <a:srgbClr val="472C1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88100" cy="567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18507" y="2962792"/>
            <a:ext cx="4740793" cy="2047358"/>
            <a:chOff x="0" y="0"/>
            <a:chExt cx="1248604" cy="5392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8604" cy="539222"/>
            </a:xfrm>
            <a:custGeom>
              <a:avLst/>
              <a:gdLst/>
              <a:ahLst/>
              <a:cxnLst/>
              <a:rect l="l" t="t" r="r" b="b"/>
              <a:pathLst>
                <a:path w="1248604" h="539222">
                  <a:moveTo>
                    <a:pt x="65322" y="0"/>
                  </a:moveTo>
                  <a:lnTo>
                    <a:pt x="1183282" y="0"/>
                  </a:lnTo>
                  <a:cubicBezTo>
                    <a:pt x="1219358" y="0"/>
                    <a:pt x="1248604" y="29246"/>
                    <a:pt x="1248604" y="65322"/>
                  </a:cubicBezTo>
                  <a:lnTo>
                    <a:pt x="1248604" y="473900"/>
                  </a:lnTo>
                  <a:cubicBezTo>
                    <a:pt x="1248604" y="509976"/>
                    <a:pt x="1219358" y="539222"/>
                    <a:pt x="1183282" y="539222"/>
                  </a:cubicBezTo>
                  <a:lnTo>
                    <a:pt x="65322" y="539222"/>
                  </a:lnTo>
                  <a:cubicBezTo>
                    <a:pt x="29246" y="539222"/>
                    <a:pt x="0" y="509976"/>
                    <a:pt x="0" y="473900"/>
                  </a:cubicBezTo>
                  <a:lnTo>
                    <a:pt x="0" y="65322"/>
                  </a:lnTo>
                  <a:cubicBezTo>
                    <a:pt x="0" y="29246"/>
                    <a:pt x="29246" y="0"/>
                    <a:pt x="65322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48604" cy="567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55472" y="3754102"/>
            <a:ext cx="15503828" cy="4882394"/>
            <a:chOff x="0" y="0"/>
            <a:chExt cx="4083313" cy="12858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3313" cy="1285898"/>
            </a:xfrm>
            <a:custGeom>
              <a:avLst/>
              <a:gdLst/>
              <a:ahLst/>
              <a:cxnLst/>
              <a:rect l="l" t="t" r="r" b="b"/>
              <a:pathLst>
                <a:path w="4083313" h="1285898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260930"/>
                  </a:lnTo>
                  <a:cubicBezTo>
                    <a:pt x="4083313" y="1267552"/>
                    <a:pt x="4080682" y="1273903"/>
                    <a:pt x="4076000" y="1278585"/>
                  </a:cubicBezTo>
                  <a:cubicBezTo>
                    <a:pt x="4071317" y="1283268"/>
                    <a:pt x="4064967" y="1285898"/>
                    <a:pt x="4058345" y="1285898"/>
                  </a:cubicBezTo>
                  <a:lnTo>
                    <a:pt x="24968" y="1285898"/>
                  </a:lnTo>
                  <a:cubicBezTo>
                    <a:pt x="18346" y="1285898"/>
                    <a:pt x="11995" y="1283268"/>
                    <a:pt x="7313" y="1278585"/>
                  </a:cubicBezTo>
                  <a:cubicBezTo>
                    <a:pt x="2631" y="1273903"/>
                    <a:pt x="0" y="1267552"/>
                    <a:pt x="0" y="1260930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3313" cy="131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1028700" y="1265680"/>
            <a:ext cx="9845951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Lokalizace projektu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28625" y="2272232"/>
            <a:ext cx="15763453" cy="5568235"/>
            <a:chOff x="0" y="0"/>
            <a:chExt cx="4151691" cy="146653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51691" cy="1466531"/>
            </a:xfrm>
            <a:custGeom>
              <a:avLst/>
              <a:gdLst/>
              <a:ahLst/>
              <a:cxnLst/>
              <a:rect l="l" t="t" r="r" b="b"/>
              <a:pathLst>
                <a:path w="4151691" h="1466531">
                  <a:moveTo>
                    <a:pt x="24557" y="0"/>
                  </a:moveTo>
                  <a:lnTo>
                    <a:pt x="4127135" y="0"/>
                  </a:lnTo>
                  <a:cubicBezTo>
                    <a:pt x="4140697" y="0"/>
                    <a:pt x="4151691" y="10994"/>
                    <a:pt x="4151691" y="24557"/>
                  </a:cubicBezTo>
                  <a:lnTo>
                    <a:pt x="4151691" y="1441974"/>
                  </a:lnTo>
                  <a:cubicBezTo>
                    <a:pt x="4151691" y="1448487"/>
                    <a:pt x="4149104" y="1454733"/>
                    <a:pt x="4144499" y="1459339"/>
                  </a:cubicBezTo>
                  <a:cubicBezTo>
                    <a:pt x="4139893" y="1463944"/>
                    <a:pt x="4133647" y="1466531"/>
                    <a:pt x="4127135" y="1466531"/>
                  </a:cubicBezTo>
                  <a:lnTo>
                    <a:pt x="24557" y="1466531"/>
                  </a:lnTo>
                  <a:cubicBezTo>
                    <a:pt x="18044" y="1466531"/>
                    <a:pt x="11798" y="1463944"/>
                    <a:pt x="7192" y="1459339"/>
                  </a:cubicBezTo>
                  <a:cubicBezTo>
                    <a:pt x="2587" y="1454733"/>
                    <a:pt x="0" y="1448487"/>
                    <a:pt x="0" y="1441974"/>
                  </a:cubicBezTo>
                  <a:lnTo>
                    <a:pt x="0" y="24557"/>
                  </a:lnTo>
                  <a:cubicBezTo>
                    <a:pt x="0" y="18044"/>
                    <a:pt x="2587" y="11798"/>
                    <a:pt x="7192" y="7192"/>
                  </a:cubicBezTo>
                  <a:cubicBezTo>
                    <a:pt x="11798" y="2587"/>
                    <a:pt x="18044" y="0"/>
                    <a:pt x="24557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4151691" cy="1495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2805909"/>
            <a:ext cx="12872292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Prerekvizita předmětu Ateliér I-III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Administrativní budova</a:t>
            </a:r>
          </a:p>
          <a:p>
            <a:pPr algn="just">
              <a:lnSpc>
                <a:spcPts val="3919"/>
              </a:lnSpc>
            </a:pPr>
            <a:r>
              <a:rPr lang="en-US" sz="2799" u="sng">
                <a:solidFill>
                  <a:srgbClr val="0E1011"/>
                </a:solidFill>
                <a:latin typeface="TT Norms"/>
              </a:rPr>
              <a:t>Výzkumná otázka č. 1: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Variantní řešení zateplení střešního pláště ploché střechy (min. 5 variant)</a:t>
            </a:r>
          </a:p>
          <a:p>
            <a:pPr algn="just">
              <a:lnSpc>
                <a:spcPts val="3919"/>
              </a:lnSpc>
            </a:pPr>
            <a:r>
              <a:rPr lang="en-US" sz="2799" u="sng">
                <a:solidFill>
                  <a:srgbClr val="0E1011"/>
                </a:solidFill>
                <a:latin typeface="TT Norms"/>
              </a:rPr>
              <a:t>Výzkumná otázka č. 2: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Tepelně technické, ekonomické a statické posouzení skladeb ploché střechy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028700" y="1047750"/>
            <a:ext cx="8312535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472" y="3754102"/>
            <a:ext cx="15503828" cy="4882394"/>
            <a:chOff x="0" y="0"/>
            <a:chExt cx="4083313" cy="1285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3313" cy="1285898"/>
            </a:xfrm>
            <a:custGeom>
              <a:avLst/>
              <a:gdLst/>
              <a:ahLst/>
              <a:cxnLst/>
              <a:rect l="l" t="t" r="r" b="b"/>
              <a:pathLst>
                <a:path w="4083313" h="1285898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260930"/>
                  </a:lnTo>
                  <a:cubicBezTo>
                    <a:pt x="4083313" y="1267552"/>
                    <a:pt x="4080682" y="1273903"/>
                    <a:pt x="4076000" y="1278585"/>
                  </a:cubicBezTo>
                  <a:cubicBezTo>
                    <a:pt x="4071317" y="1283268"/>
                    <a:pt x="4064967" y="1285898"/>
                    <a:pt x="4058345" y="1285898"/>
                  </a:cubicBezTo>
                  <a:lnTo>
                    <a:pt x="24968" y="1285898"/>
                  </a:lnTo>
                  <a:cubicBezTo>
                    <a:pt x="18346" y="1285898"/>
                    <a:pt x="11995" y="1283268"/>
                    <a:pt x="7313" y="1278585"/>
                  </a:cubicBezTo>
                  <a:cubicBezTo>
                    <a:pt x="2631" y="1273903"/>
                    <a:pt x="0" y="1267552"/>
                    <a:pt x="0" y="1260930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83313" cy="131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1755472" y="3754102"/>
            <a:ext cx="15503828" cy="4882394"/>
            <a:chOff x="0" y="0"/>
            <a:chExt cx="4083313" cy="12858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83313" cy="1285898"/>
            </a:xfrm>
            <a:custGeom>
              <a:avLst/>
              <a:gdLst/>
              <a:ahLst/>
              <a:cxnLst/>
              <a:rect l="l" t="t" r="r" b="b"/>
              <a:pathLst>
                <a:path w="4083313" h="1285898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260930"/>
                  </a:lnTo>
                  <a:cubicBezTo>
                    <a:pt x="4083313" y="1267552"/>
                    <a:pt x="4080682" y="1273903"/>
                    <a:pt x="4076000" y="1278585"/>
                  </a:cubicBezTo>
                  <a:cubicBezTo>
                    <a:pt x="4071317" y="1283268"/>
                    <a:pt x="4064967" y="1285898"/>
                    <a:pt x="4058345" y="1285898"/>
                  </a:cubicBezTo>
                  <a:lnTo>
                    <a:pt x="24968" y="1285898"/>
                  </a:lnTo>
                  <a:cubicBezTo>
                    <a:pt x="18346" y="1285898"/>
                    <a:pt x="11995" y="1283268"/>
                    <a:pt x="7313" y="1278585"/>
                  </a:cubicBezTo>
                  <a:cubicBezTo>
                    <a:pt x="2631" y="1273903"/>
                    <a:pt x="0" y="1267552"/>
                    <a:pt x="0" y="1260930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083313" cy="131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8625" y="2272232"/>
            <a:ext cx="15763453" cy="5568235"/>
            <a:chOff x="0" y="0"/>
            <a:chExt cx="4151691" cy="14665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1691" cy="1466531"/>
            </a:xfrm>
            <a:custGeom>
              <a:avLst/>
              <a:gdLst/>
              <a:ahLst/>
              <a:cxnLst/>
              <a:rect l="l" t="t" r="r" b="b"/>
              <a:pathLst>
                <a:path w="4151691" h="1466531">
                  <a:moveTo>
                    <a:pt x="24557" y="0"/>
                  </a:moveTo>
                  <a:lnTo>
                    <a:pt x="4127135" y="0"/>
                  </a:lnTo>
                  <a:cubicBezTo>
                    <a:pt x="4140697" y="0"/>
                    <a:pt x="4151691" y="10994"/>
                    <a:pt x="4151691" y="24557"/>
                  </a:cubicBezTo>
                  <a:lnTo>
                    <a:pt x="4151691" y="1441974"/>
                  </a:lnTo>
                  <a:cubicBezTo>
                    <a:pt x="4151691" y="1448487"/>
                    <a:pt x="4149104" y="1454733"/>
                    <a:pt x="4144499" y="1459339"/>
                  </a:cubicBezTo>
                  <a:cubicBezTo>
                    <a:pt x="4139893" y="1463944"/>
                    <a:pt x="4133647" y="1466531"/>
                    <a:pt x="4127135" y="1466531"/>
                  </a:cubicBezTo>
                  <a:lnTo>
                    <a:pt x="24557" y="1466531"/>
                  </a:lnTo>
                  <a:cubicBezTo>
                    <a:pt x="18044" y="1466531"/>
                    <a:pt x="11798" y="1463944"/>
                    <a:pt x="7192" y="1459339"/>
                  </a:cubicBezTo>
                  <a:cubicBezTo>
                    <a:pt x="2587" y="1454733"/>
                    <a:pt x="0" y="1448487"/>
                    <a:pt x="0" y="1441974"/>
                  </a:cubicBezTo>
                  <a:lnTo>
                    <a:pt x="0" y="24557"/>
                  </a:lnTo>
                  <a:cubicBezTo>
                    <a:pt x="0" y="18044"/>
                    <a:pt x="2587" y="11798"/>
                    <a:pt x="7192" y="7192"/>
                  </a:cubicBezTo>
                  <a:cubicBezTo>
                    <a:pt x="11798" y="2587"/>
                    <a:pt x="18044" y="0"/>
                    <a:pt x="24557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4151691" cy="1495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26821" y="3091910"/>
            <a:ext cx="10481518" cy="4577680"/>
            <a:chOff x="0" y="0"/>
            <a:chExt cx="13975358" cy="610357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 l="22016" r="22016"/>
            <a:stretch>
              <a:fillRect/>
            </a:stretch>
          </p:blipFill>
          <p:spPr>
            <a:xfrm>
              <a:off x="0" y="0"/>
              <a:ext cx="4573786" cy="610357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 l="25242" r="25242"/>
            <a:stretch>
              <a:fillRect/>
            </a:stretch>
          </p:blipFill>
          <p:spPr>
            <a:xfrm>
              <a:off x="4700786" y="0"/>
              <a:ext cx="4573786" cy="610357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l="18498" r="32559"/>
            <a:stretch>
              <a:fillRect/>
            </a:stretch>
          </p:blipFill>
          <p:spPr>
            <a:xfrm>
              <a:off x="9401572" y="0"/>
              <a:ext cx="4573786" cy="6103573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428625" y="2272232"/>
            <a:ext cx="6959598" cy="4790603"/>
            <a:chOff x="0" y="0"/>
            <a:chExt cx="1832981" cy="126172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32981" cy="1261723"/>
            </a:xfrm>
            <a:custGeom>
              <a:avLst/>
              <a:gdLst/>
              <a:ahLst/>
              <a:cxnLst/>
              <a:rect l="l" t="t" r="r" b="b"/>
              <a:pathLst>
                <a:path w="1832981" h="1261723">
                  <a:moveTo>
                    <a:pt x="55620" y="0"/>
                  </a:moveTo>
                  <a:lnTo>
                    <a:pt x="1777360" y="0"/>
                  </a:lnTo>
                  <a:cubicBezTo>
                    <a:pt x="1792112" y="0"/>
                    <a:pt x="1806259" y="5860"/>
                    <a:pt x="1816690" y="16291"/>
                  </a:cubicBezTo>
                  <a:cubicBezTo>
                    <a:pt x="1827121" y="26722"/>
                    <a:pt x="1832981" y="40869"/>
                    <a:pt x="1832981" y="55620"/>
                  </a:cubicBezTo>
                  <a:lnTo>
                    <a:pt x="1832981" y="1206102"/>
                  </a:lnTo>
                  <a:cubicBezTo>
                    <a:pt x="1832981" y="1220854"/>
                    <a:pt x="1827121" y="1235001"/>
                    <a:pt x="1816690" y="1245432"/>
                  </a:cubicBezTo>
                  <a:cubicBezTo>
                    <a:pt x="1806259" y="1255863"/>
                    <a:pt x="1792112" y="1261723"/>
                    <a:pt x="1777360" y="1261723"/>
                  </a:cubicBezTo>
                  <a:lnTo>
                    <a:pt x="55620" y="1261723"/>
                  </a:lnTo>
                  <a:cubicBezTo>
                    <a:pt x="40869" y="1261723"/>
                    <a:pt x="26722" y="1255863"/>
                    <a:pt x="16291" y="1245432"/>
                  </a:cubicBezTo>
                  <a:cubicBezTo>
                    <a:pt x="5860" y="1235001"/>
                    <a:pt x="0" y="1220854"/>
                    <a:pt x="0" y="1206102"/>
                  </a:cubicBezTo>
                  <a:lnTo>
                    <a:pt x="0" y="55620"/>
                  </a:lnTo>
                  <a:cubicBezTo>
                    <a:pt x="0" y="40869"/>
                    <a:pt x="5860" y="26722"/>
                    <a:pt x="16291" y="16291"/>
                  </a:cubicBezTo>
                  <a:cubicBezTo>
                    <a:pt x="26722" y="5860"/>
                    <a:pt x="40869" y="0"/>
                    <a:pt x="55620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832981" cy="1290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1265680"/>
            <a:ext cx="9845951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Lokalizace, situace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0584" y="2619105"/>
            <a:ext cx="6127881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Kraj: Jihočeský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Město: České Budějovice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Ulice: Okružní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Katastrální území : České Budějovice 4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Parcelní číslo: 1153/1</a:t>
            </a:r>
          </a:p>
          <a:p>
            <a:pPr algn="just">
              <a:lnSpc>
                <a:spcPts val="3919"/>
              </a:lnSpc>
            </a:pPr>
            <a:endParaRPr lang="en-US" sz="2799">
              <a:solidFill>
                <a:srgbClr val="0E1011"/>
              </a:solidFill>
              <a:latin typeface="TT Norms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1028700" y="1047750"/>
            <a:ext cx="8312535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69610" y="2962792"/>
            <a:ext cx="4131381" cy="2047358"/>
            <a:chOff x="0" y="0"/>
            <a:chExt cx="1088100" cy="5392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8100" cy="539222"/>
            </a:xfrm>
            <a:custGeom>
              <a:avLst/>
              <a:gdLst/>
              <a:ahLst/>
              <a:cxnLst/>
              <a:rect l="l" t="t" r="r" b="b"/>
              <a:pathLst>
                <a:path w="1088100" h="539222">
                  <a:moveTo>
                    <a:pt x="74957" y="0"/>
                  </a:moveTo>
                  <a:lnTo>
                    <a:pt x="1013143" y="0"/>
                  </a:lnTo>
                  <a:cubicBezTo>
                    <a:pt x="1054541" y="0"/>
                    <a:pt x="1088100" y="33559"/>
                    <a:pt x="1088100" y="74957"/>
                  </a:cubicBezTo>
                  <a:lnTo>
                    <a:pt x="1088100" y="464265"/>
                  </a:lnTo>
                  <a:cubicBezTo>
                    <a:pt x="1088100" y="505662"/>
                    <a:pt x="1054541" y="539222"/>
                    <a:pt x="1013143" y="539222"/>
                  </a:cubicBezTo>
                  <a:lnTo>
                    <a:pt x="74957" y="539222"/>
                  </a:lnTo>
                  <a:cubicBezTo>
                    <a:pt x="33559" y="539222"/>
                    <a:pt x="0" y="505662"/>
                    <a:pt x="0" y="464265"/>
                  </a:cubicBezTo>
                  <a:lnTo>
                    <a:pt x="0" y="74957"/>
                  </a:lnTo>
                  <a:cubicBezTo>
                    <a:pt x="0" y="33559"/>
                    <a:pt x="33559" y="0"/>
                    <a:pt x="74957" y="0"/>
                  </a:cubicBezTo>
                  <a:close/>
                </a:path>
              </a:pathLst>
            </a:custGeom>
            <a:solidFill>
              <a:srgbClr val="472C1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88100" cy="567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18507" y="2962792"/>
            <a:ext cx="4740793" cy="2047358"/>
            <a:chOff x="0" y="0"/>
            <a:chExt cx="1248604" cy="5392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8604" cy="539222"/>
            </a:xfrm>
            <a:custGeom>
              <a:avLst/>
              <a:gdLst/>
              <a:ahLst/>
              <a:cxnLst/>
              <a:rect l="l" t="t" r="r" b="b"/>
              <a:pathLst>
                <a:path w="1248604" h="539222">
                  <a:moveTo>
                    <a:pt x="65322" y="0"/>
                  </a:moveTo>
                  <a:lnTo>
                    <a:pt x="1183282" y="0"/>
                  </a:lnTo>
                  <a:cubicBezTo>
                    <a:pt x="1219358" y="0"/>
                    <a:pt x="1248604" y="29246"/>
                    <a:pt x="1248604" y="65322"/>
                  </a:cubicBezTo>
                  <a:lnTo>
                    <a:pt x="1248604" y="473900"/>
                  </a:lnTo>
                  <a:cubicBezTo>
                    <a:pt x="1248604" y="509976"/>
                    <a:pt x="1219358" y="539222"/>
                    <a:pt x="1183282" y="539222"/>
                  </a:cubicBezTo>
                  <a:lnTo>
                    <a:pt x="65322" y="539222"/>
                  </a:lnTo>
                  <a:cubicBezTo>
                    <a:pt x="29246" y="539222"/>
                    <a:pt x="0" y="509976"/>
                    <a:pt x="0" y="473900"/>
                  </a:cubicBezTo>
                  <a:lnTo>
                    <a:pt x="0" y="65322"/>
                  </a:lnTo>
                  <a:cubicBezTo>
                    <a:pt x="0" y="29246"/>
                    <a:pt x="29246" y="0"/>
                    <a:pt x="65322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48604" cy="567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660411" y="2383591"/>
            <a:ext cx="9109199" cy="6220348"/>
          </a:xfrm>
          <a:custGeom>
            <a:avLst/>
            <a:gdLst/>
            <a:ahLst/>
            <a:cxnLst/>
            <a:rect l="l" t="t" r="r" b="b"/>
            <a:pathLst>
              <a:path w="9109199" h="6220348">
                <a:moveTo>
                  <a:pt x="0" y="0"/>
                </a:moveTo>
                <a:lnTo>
                  <a:pt x="9109199" y="0"/>
                </a:lnTo>
                <a:lnTo>
                  <a:pt x="9109199" y="6220348"/>
                </a:lnTo>
                <a:lnTo>
                  <a:pt x="0" y="6220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0" name="Group 10"/>
          <p:cNvGrpSpPr/>
          <p:nvPr/>
        </p:nvGrpSpPr>
        <p:grpSpPr>
          <a:xfrm>
            <a:off x="11382988" y="1436476"/>
            <a:ext cx="2859099" cy="2047358"/>
            <a:chOff x="0" y="0"/>
            <a:chExt cx="753014" cy="5392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3014" cy="539222"/>
            </a:xfrm>
            <a:custGeom>
              <a:avLst/>
              <a:gdLst/>
              <a:ahLst/>
              <a:cxnLst/>
              <a:rect l="l" t="t" r="r" b="b"/>
              <a:pathLst>
                <a:path w="753014" h="539222">
                  <a:moveTo>
                    <a:pt x="108313" y="0"/>
                  </a:moveTo>
                  <a:lnTo>
                    <a:pt x="644701" y="0"/>
                  </a:lnTo>
                  <a:cubicBezTo>
                    <a:pt x="704520" y="0"/>
                    <a:pt x="753014" y="48493"/>
                    <a:pt x="753014" y="108313"/>
                  </a:cubicBezTo>
                  <a:lnTo>
                    <a:pt x="753014" y="430909"/>
                  </a:lnTo>
                  <a:cubicBezTo>
                    <a:pt x="753014" y="490728"/>
                    <a:pt x="704520" y="539222"/>
                    <a:pt x="644701" y="539222"/>
                  </a:cubicBezTo>
                  <a:lnTo>
                    <a:pt x="108313" y="539222"/>
                  </a:lnTo>
                  <a:cubicBezTo>
                    <a:pt x="48493" y="539222"/>
                    <a:pt x="0" y="490728"/>
                    <a:pt x="0" y="430909"/>
                  </a:cubicBezTo>
                  <a:lnTo>
                    <a:pt x="0" y="108313"/>
                  </a:lnTo>
                  <a:cubicBezTo>
                    <a:pt x="0" y="48493"/>
                    <a:pt x="48493" y="0"/>
                    <a:pt x="108313" y="0"/>
                  </a:cubicBezTo>
                  <a:close/>
                </a:path>
              </a:pathLst>
            </a:custGeom>
            <a:solidFill>
              <a:srgbClr val="472C1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753014" cy="567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568611" y="1436476"/>
            <a:ext cx="2859099" cy="2047358"/>
            <a:chOff x="0" y="0"/>
            <a:chExt cx="753014" cy="539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3014" cy="539222"/>
            </a:xfrm>
            <a:custGeom>
              <a:avLst/>
              <a:gdLst/>
              <a:ahLst/>
              <a:cxnLst/>
              <a:rect l="l" t="t" r="r" b="b"/>
              <a:pathLst>
                <a:path w="753014" h="539222">
                  <a:moveTo>
                    <a:pt x="108313" y="0"/>
                  </a:moveTo>
                  <a:lnTo>
                    <a:pt x="644701" y="0"/>
                  </a:lnTo>
                  <a:cubicBezTo>
                    <a:pt x="704520" y="0"/>
                    <a:pt x="753014" y="48493"/>
                    <a:pt x="753014" y="108313"/>
                  </a:cubicBezTo>
                  <a:lnTo>
                    <a:pt x="753014" y="430909"/>
                  </a:lnTo>
                  <a:cubicBezTo>
                    <a:pt x="753014" y="490728"/>
                    <a:pt x="704520" y="539222"/>
                    <a:pt x="644701" y="539222"/>
                  </a:cubicBezTo>
                  <a:lnTo>
                    <a:pt x="108313" y="539222"/>
                  </a:lnTo>
                  <a:cubicBezTo>
                    <a:pt x="48493" y="539222"/>
                    <a:pt x="0" y="490728"/>
                    <a:pt x="0" y="430909"/>
                  </a:cubicBezTo>
                  <a:lnTo>
                    <a:pt x="0" y="108313"/>
                  </a:lnTo>
                  <a:cubicBezTo>
                    <a:pt x="0" y="48493"/>
                    <a:pt x="48493" y="0"/>
                    <a:pt x="108313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753014" cy="567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507386" y="2383591"/>
            <a:ext cx="8863971" cy="6114307"/>
          </a:xfrm>
          <a:custGeom>
            <a:avLst/>
            <a:gdLst/>
            <a:ahLst/>
            <a:cxnLst/>
            <a:rect l="l" t="t" r="r" b="b"/>
            <a:pathLst>
              <a:path w="8863971" h="6114307">
                <a:moveTo>
                  <a:pt x="0" y="0"/>
                </a:moveTo>
                <a:lnTo>
                  <a:pt x="8863971" y="0"/>
                </a:lnTo>
                <a:lnTo>
                  <a:pt x="8863971" y="6114307"/>
                </a:lnTo>
                <a:lnTo>
                  <a:pt x="0" y="6114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1028700" y="1265680"/>
            <a:ext cx="9845951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Dispoziční řešení 1. NP a 2. NP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1593730" y="2414984"/>
            <a:ext cx="2622430" cy="3056633"/>
            <a:chOff x="0" y="0"/>
            <a:chExt cx="690681" cy="80503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681" cy="805039"/>
            </a:xfrm>
            <a:custGeom>
              <a:avLst/>
              <a:gdLst/>
              <a:ahLst/>
              <a:cxnLst/>
              <a:rect l="l" t="t" r="r" b="b"/>
              <a:pathLst>
                <a:path w="690681" h="805039">
                  <a:moveTo>
                    <a:pt x="177132" y="0"/>
                  </a:moveTo>
                  <a:lnTo>
                    <a:pt x="513549" y="0"/>
                  </a:lnTo>
                  <a:cubicBezTo>
                    <a:pt x="611377" y="0"/>
                    <a:pt x="690681" y="79305"/>
                    <a:pt x="690681" y="177132"/>
                  </a:cubicBezTo>
                  <a:lnTo>
                    <a:pt x="690681" y="627908"/>
                  </a:lnTo>
                  <a:cubicBezTo>
                    <a:pt x="690681" y="725735"/>
                    <a:pt x="611377" y="805039"/>
                    <a:pt x="513549" y="805039"/>
                  </a:cubicBezTo>
                  <a:lnTo>
                    <a:pt x="177132" y="805039"/>
                  </a:lnTo>
                  <a:cubicBezTo>
                    <a:pt x="79305" y="805039"/>
                    <a:pt x="0" y="725735"/>
                    <a:pt x="0" y="627908"/>
                  </a:cubicBezTo>
                  <a:lnTo>
                    <a:pt x="0" y="177132"/>
                  </a:lnTo>
                  <a:cubicBezTo>
                    <a:pt x="0" y="79305"/>
                    <a:pt x="79305" y="0"/>
                    <a:pt x="177132" y="0"/>
                  </a:cubicBezTo>
                  <a:close/>
                </a:path>
              </a:pathLst>
            </a:custGeom>
            <a:solidFill>
              <a:srgbClr val="472C1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690681" cy="83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>
            <a:off x="1028700" y="1047750"/>
            <a:ext cx="8312535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382988" y="1436476"/>
            <a:ext cx="2859099" cy="2047358"/>
            <a:chOff x="0" y="0"/>
            <a:chExt cx="753014" cy="5392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3014" cy="539222"/>
            </a:xfrm>
            <a:custGeom>
              <a:avLst/>
              <a:gdLst/>
              <a:ahLst/>
              <a:cxnLst/>
              <a:rect l="l" t="t" r="r" b="b"/>
              <a:pathLst>
                <a:path w="753014" h="539222">
                  <a:moveTo>
                    <a:pt x="108313" y="0"/>
                  </a:moveTo>
                  <a:lnTo>
                    <a:pt x="644701" y="0"/>
                  </a:lnTo>
                  <a:cubicBezTo>
                    <a:pt x="704520" y="0"/>
                    <a:pt x="753014" y="48493"/>
                    <a:pt x="753014" y="108313"/>
                  </a:cubicBezTo>
                  <a:lnTo>
                    <a:pt x="753014" y="430909"/>
                  </a:lnTo>
                  <a:cubicBezTo>
                    <a:pt x="753014" y="490728"/>
                    <a:pt x="704520" y="539222"/>
                    <a:pt x="644701" y="539222"/>
                  </a:cubicBezTo>
                  <a:lnTo>
                    <a:pt x="108313" y="539222"/>
                  </a:lnTo>
                  <a:cubicBezTo>
                    <a:pt x="48493" y="539222"/>
                    <a:pt x="0" y="490728"/>
                    <a:pt x="0" y="430909"/>
                  </a:cubicBezTo>
                  <a:lnTo>
                    <a:pt x="0" y="108313"/>
                  </a:lnTo>
                  <a:cubicBezTo>
                    <a:pt x="0" y="48493"/>
                    <a:pt x="48493" y="0"/>
                    <a:pt x="108313" y="0"/>
                  </a:cubicBezTo>
                  <a:close/>
                </a:path>
              </a:pathLst>
            </a:custGeom>
            <a:solidFill>
              <a:srgbClr val="472C1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753014" cy="567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68611" y="1436476"/>
            <a:ext cx="2859099" cy="2047358"/>
            <a:chOff x="0" y="0"/>
            <a:chExt cx="753014" cy="5392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3014" cy="539222"/>
            </a:xfrm>
            <a:custGeom>
              <a:avLst/>
              <a:gdLst/>
              <a:ahLst/>
              <a:cxnLst/>
              <a:rect l="l" t="t" r="r" b="b"/>
              <a:pathLst>
                <a:path w="753014" h="539222">
                  <a:moveTo>
                    <a:pt x="108313" y="0"/>
                  </a:moveTo>
                  <a:lnTo>
                    <a:pt x="644701" y="0"/>
                  </a:lnTo>
                  <a:cubicBezTo>
                    <a:pt x="704520" y="0"/>
                    <a:pt x="753014" y="48493"/>
                    <a:pt x="753014" y="108313"/>
                  </a:cubicBezTo>
                  <a:lnTo>
                    <a:pt x="753014" y="430909"/>
                  </a:lnTo>
                  <a:cubicBezTo>
                    <a:pt x="753014" y="490728"/>
                    <a:pt x="704520" y="539222"/>
                    <a:pt x="644701" y="539222"/>
                  </a:cubicBezTo>
                  <a:lnTo>
                    <a:pt x="108313" y="539222"/>
                  </a:lnTo>
                  <a:cubicBezTo>
                    <a:pt x="48493" y="539222"/>
                    <a:pt x="0" y="490728"/>
                    <a:pt x="0" y="430909"/>
                  </a:cubicBezTo>
                  <a:lnTo>
                    <a:pt x="0" y="108313"/>
                  </a:lnTo>
                  <a:cubicBezTo>
                    <a:pt x="0" y="48493"/>
                    <a:pt x="48493" y="0"/>
                    <a:pt x="108313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753014" cy="567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593730" y="2414984"/>
            <a:ext cx="2622430" cy="3056633"/>
            <a:chOff x="0" y="0"/>
            <a:chExt cx="690681" cy="8050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90681" cy="805039"/>
            </a:xfrm>
            <a:custGeom>
              <a:avLst/>
              <a:gdLst/>
              <a:ahLst/>
              <a:cxnLst/>
              <a:rect l="l" t="t" r="r" b="b"/>
              <a:pathLst>
                <a:path w="690681" h="805039">
                  <a:moveTo>
                    <a:pt x="177132" y="0"/>
                  </a:moveTo>
                  <a:lnTo>
                    <a:pt x="513549" y="0"/>
                  </a:lnTo>
                  <a:cubicBezTo>
                    <a:pt x="611377" y="0"/>
                    <a:pt x="690681" y="79305"/>
                    <a:pt x="690681" y="177132"/>
                  </a:cubicBezTo>
                  <a:lnTo>
                    <a:pt x="690681" y="627908"/>
                  </a:lnTo>
                  <a:cubicBezTo>
                    <a:pt x="690681" y="725735"/>
                    <a:pt x="611377" y="805039"/>
                    <a:pt x="513549" y="805039"/>
                  </a:cubicBezTo>
                  <a:lnTo>
                    <a:pt x="177132" y="805039"/>
                  </a:lnTo>
                  <a:cubicBezTo>
                    <a:pt x="79305" y="805039"/>
                    <a:pt x="0" y="725735"/>
                    <a:pt x="0" y="627908"/>
                  </a:cubicBezTo>
                  <a:lnTo>
                    <a:pt x="0" y="177132"/>
                  </a:lnTo>
                  <a:cubicBezTo>
                    <a:pt x="0" y="79305"/>
                    <a:pt x="79305" y="0"/>
                    <a:pt x="177132" y="0"/>
                  </a:cubicBezTo>
                  <a:close/>
                </a:path>
              </a:pathLst>
            </a:custGeom>
            <a:solidFill>
              <a:srgbClr val="472C1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690681" cy="83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41845" y="2414984"/>
            <a:ext cx="14885865" cy="5886664"/>
            <a:chOff x="0" y="0"/>
            <a:chExt cx="19847820" cy="784888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 l="26820" r="26820"/>
            <a:stretch>
              <a:fillRect/>
            </a:stretch>
          </p:blipFill>
          <p:spPr>
            <a:xfrm>
              <a:off x="0" y="0"/>
              <a:ext cx="6531273" cy="78488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 l="27664" r="27664"/>
            <a:stretch>
              <a:fillRect/>
            </a:stretch>
          </p:blipFill>
          <p:spPr>
            <a:xfrm>
              <a:off x="6658273" y="0"/>
              <a:ext cx="6531273" cy="784888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l="26479" r="26479"/>
            <a:stretch>
              <a:fillRect/>
            </a:stretch>
          </p:blipFill>
          <p:spPr>
            <a:xfrm>
              <a:off x="13316546" y="0"/>
              <a:ext cx="6531273" cy="7848885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028700" y="1265680"/>
            <a:ext cx="9845951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Dispoziční řešení, vizualizace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028700" y="1047750"/>
            <a:ext cx="8312535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472" y="3754102"/>
            <a:ext cx="15503828" cy="4882394"/>
            <a:chOff x="0" y="0"/>
            <a:chExt cx="4083313" cy="1285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3313" cy="1285898"/>
            </a:xfrm>
            <a:custGeom>
              <a:avLst/>
              <a:gdLst/>
              <a:ahLst/>
              <a:cxnLst/>
              <a:rect l="l" t="t" r="r" b="b"/>
              <a:pathLst>
                <a:path w="4083313" h="1285898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260930"/>
                  </a:lnTo>
                  <a:cubicBezTo>
                    <a:pt x="4083313" y="1267552"/>
                    <a:pt x="4080682" y="1273903"/>
                    <a:pt x="4076000" y="1278585"/>
                  </a:cubicBezTo>
                  <a:cubicBezTo>
                    <a:pt x="4071317" y="1283268"/>
                    <a:pt x="4064967" y="1285898"/>
                    <a:pt x="4058345" y="1285898"/>
                  </a:cubicBezTo>
                  <a:lnTo>
                    <a:pt x="24968" y="1285898"/>
                  </a:lnTo>
                  <a:cubicBezTo>
                    <a:pt x="18346" y="1285898"/>
                    <a:pt x="11995" y="1283268"/>
                    <a:pt x="7313" y="1278585"/>
                  </a:cubicBezTo>
                  <a:cubicBezTo>
                    <a:pt x="2631" y="1273903"/>
                    <a:pt x="0" y="1267552"/>
                    <a:pt x="0" y="1260930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83313" cy="131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673554" y="2266239"/>
            <a:ext cx="7537950" cy="6145787"/>
            <a:chOff x="0" y="0"/>
            <a:chExt cx="1985304" cy="16186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5304" cy="1618643"/>
            </a:xfrm>
            <a:custGeom>
              <a:avLst/>
              <a:gdLst/>
              <a:ahLst/>
              <a:cxnLst/>
              <a:rect l="l" t="t" r="r" b="b"/>
              <a:pathLst>
                <a:path w="1985304" h="1618643">
                  <a:moveTo>
                    <a:pt x="51353" y="0"/>
                  </a:moveTo>
                  <a:lnTo>
                    <a:pt x="1933951" y="0"/>
                  </a:lnTo>
                  <a:cubicBezTo>
                    <a:pt x="1947570" y="0"/>
                    <a:pt x="1960632" y="5410"/>
                    <a:pt x="1970263" y="15041"/>
                  </a:cubicBezTo>
                  <a:cubicBezTo>
                    <a:pt x="1979893" y="24671"/>
                    <a:pt x="1985304" y="37733"/>
                    <a:pt x="1985304" y="51353"/>
                  </a:cubicBezTo>
                  <a:lnTo>
                    <a:pt x="1985304" y="1567290"/>
                  </a:lnTo>
                  <a:cubicBezTo>
                    <a:pt x="1985304" y="1595652"/>
                    <a:pt x="1962312" y="1618643"/>
                    <a:pt x="1933951" y="1618643"/>
                  </a:cubicBezTo>
                  <a:lnTo>
                    <a:pt x="51353" y="1618643"/>
                  </a:lnTo>
                  <a:cubicBezTo>
                    <a:pt x="37733" y="1618643"/>
                    <a:pt x="24671" y="1613233"/>
                    <a:pt x="15041" y="1603603"/>
                  </a:cubicBezTo>
                  <a:cubicBezTo>
                    <a:pt x="5410" y="1593972"/>
                    <a:pt x="0" y="1580910"/>
                    <a:pt x="0" y="1567290"/>
                  </a:cubicBezTo>
                  <a:lnTo>
                    <a:pt x="0" y="51353"/>
                  </a:lnTo>
                  <a:cubicBezTo>
                    <a:pt x="0" y="37733"/>
                    <a:pt x="5410" y="24671"/>
                    <a:pt x="15041" y="15041"/>
                  </a:cubicBezTo>
                  <a:cubicBezTo>
                    <a:pt x="24671" y="5410"/>
                    <a:pt x="37733" y="0"/>
                    <a:pt x="51353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85304" cy="1647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265680"/>
            <a:ext cx="9845951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Stavebně konstrukční řešení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4669" y="2500375"/>
            <a:ext cx="7295719" cy="592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Základy: Základové pasy, ztracené bednění, podkladní žb deska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Konstrukční systém: Kombinovaný stěnový nosný systém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Svislé Nosné konstrukce: Heluz family 500 a 300 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Svislé nenosné konstrukce: Heluz Aku 200, Heluz Nature Energy 120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Vodorovné nosné konstrukce: Předpjaté stropní dílce Spiroll 265 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Střecha: Jednoplášťová plochá střecha</a:t>
            </a:r>
          </a:p>
          <a:p>
            <a:pPr algn="just">
              <a:lnSpc>
                <a:spcPts val="3919"/>
              </a:lnSpc>
            </a:pPr>
            <a:endParaRPr lang="en-US" sz="2799">
              <a:solidFill>
                <a:srgbClr val="0E1011"/>
              </a:solidFill>
              <a:latin typeface="TT Norm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11504" y="2312041"/>
            <a:ext cx="9548410" cy="6066169"/>
            <a:chOff x="0" y="0"/>
            <a:chExt cx="895156" cy="5686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5156" cy="568699"/>
            </a:xfrm>
            <a:custGeom>
              <a:avLst/>
              <a:gdLst/>
              <a:ahLst/>
              <a:cxnLst/>
              <a:rect l="l" t="t" r="r" b="b"/>
              <a:pathLst>
                <a:path w="895156" h="568699">
                  <a:moveTo>
                    <a:pt x="32432" y="0"/>
                  </a:moveTo>
                  <a:lnTo>
                    <a:pt x="862724" y="0"/>
                  </a:lnTo>
                  <a:cubicBezTo>
                    <a:pt x="880636" y="0"/>
                    <a:pt x="895156" y="14520"/>
                    <a:pt x="895156" y="32432"/>
                  </a:cubicBezTo>
                  <a:lnTo>
                    <a:pt x="895156" y="536267"/>
                  </a:lnTo>
                  <a:cubicBezTo>
                    <a:pt x="895156" y="554178"/>
                    <a:pt x="880636" y="568699"/>
                    <a:pt x="862724" y="568699"/>
                  </a:cubicBezTo>
                  <a:lnTo>
                    <a:pt x="32432" y="568699"/>
                  </a:lnTo>
                  <a:cubicBezTo>
                    <a:pt x="14520" y="568699"/>
                    <a:pt x="0" y="554178"/>
                    <a:pt x="0" y="536267"/>
                  </a:cubicBezTo>
                  <a:lnTo>
                    <a:pt x="0" y="32432"/>
                  </a:lnTo>
                  <a:cubicBezTo>
                    <a:pt x="0" y="14520"/>
                    <a:pt x="14520" y="0"/>
                    <a:pt x="32432" y="0"/>
                  </a:cubicBezTo>
                  <a:close/>
                </a:path>
              </a:pathLst>
            </a:custGeom>
            <a:blipFill>
              <a:blip r:embed="rId2"/>
              <a:stretch>
                <a:fillRect t="-1769" b="-176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028700" y="1047750"/>
            <a:ext cx="8312535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472" y="3754102"/>
            <a:ext cx="15503828" cy="4882394"/>
            <a:chOff x="0" y="0"/>
            <a:chExt cx="4083313" cy="1285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3313" cy="1285898"/>
            </a:xfrm>
            <a:custGeom>
              <a:avLst/>
              <a:gdLst/>
              <a:ahLst/>
              <a:cxnLst/>
              <a:rect l="l" t="t" r="r" b="b"/>
              <a:pathLst>
                <a:path w="4083313" h="1285898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260930"/>
                  </a:lnTo>
                  <a:cubicBezTo>
                    <a:pt x="4083313" y="1267552"/>
                    <a:pt x="4080682" y="1273903"/>
                    <a:pt x="4076000" y="1278585"/>
                  </a:cubicBezTo>
                  <a:cubicBezTo>
                    <a:pt x="4071317" y="1283268"/>
                    <a:pt x="4064967" y="1285898"/>
                    <a:pt x="4058345" y="1285898"/>
                  </a:cubicBezTo>
                  <a:lnTo>
                    <a:pt x="24968" y="1285898"/>
                  </a:lnTo>
                  <a:cubicBezTo>
                    <a:pt x="18346" y="1285898"/>
                    <a:pt x="11995" y="1283268"/>
                    <a:pt x="7313" y="1278585"/>
                  </a:cubicBezTo>
                  <a:cubicBezTo>
                    <a:pt x="2631" y="1273903"/>
                    <a:pt x="0" y="1267552"/>
                    <a:pt x="0" y="1260930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83313" cy="131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390125" y="2582847"/>
            <a:ext cx="6959598" cy="1633642"/>
            <a:chOff x="0" y="0"/>
            <a:chExt cx="1832981" cy="430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2981" cy="430260"/>
            </a:xfrm>
            <a:custGeom>
              <a:avLst/>
              <a:gdLst/>
              <a:ahLst/>
              <a:cxnLst/>
              <a:rect l="l" t="t" r="r" b="b"/>
              <a:pathLst>
                <a:path w="1832981" h="430260">
                  <a:moveTo>
                    <a:pt x="55620" y="0"/>
                  </a:moveTo>
                  <a:lnTo>
                    <a:pt x="1777360" y="0"/>
                  </a:lnTo>
                  <a:cubicBezTo>
                    <a:pt x="1792112" y="0"/>
                    <a:pt x="1806259" y="5860"/>
                    <a:pt x="1816690" y="16291"/>
                  </a:cubicBezTo>
                  <a:cubicBezTo>
                    <a:pt x="1827121" y="26722"/>
                    <a:pt x="1832981" y="40869"/>
                    <a:pt x="1832981" y="55620"/>
                  </a:cubicBezTo>
                  <a:lnTo>
                    <a:pt x="1832981" y="374639"/>
                  </a:lnTo>
                  <a:cubicBezTo>
                    <a:pt x="1832981" y="389391"/>
                    <a:pt x="1827121" y="403538"/>
                    <a:pt x="1816690" y="413969"/>
                  </a:cubicBezTo>
                  <a:cubicBezTo>
                    <a:pt x="1806259" y="424400"/>
                    <a:pt x="1792112" y="430260"/>
                    <a:pt x="1777360" y="430260"/>
                  </a:cubicBezTo>
                  <a:lnTo>
                    <a:pt x="55620" y="430260"/>
                  </a:lnTo>
                  <a:cubicBezTo>
                    <a:pt x="40869" y="430260"/>
                    <a:pt x="26722" y="424400"/>
                    <a:pt x="16291" y="413969"/>
                  </a:cubicBezTo>
                  <a:cubicBezTo>
                    <a:pt x="5860" y="403538"/>
                    <a:pt x="0" y="389391"/>
                    <a:pt x="0" y="374639"/>
                  </a:cubicBezTo>
                  <a:lnTo>
                    <a:pt x="0" y="55620"/>
                  </a:lnTo>
                  <a:cubicBezTo>
                    <a:pt x="0" y="40869"/>
                    <a:pt x="5860" y="26722"/>
                    <a:pt x="16291" y="16291"/>
                  </a:cubicBezTo>
                  <a:cubicBezTo>
                    <a:pt x="26722" y="5860"/>
                    <a:pt x="40869" y="0"/>
                    <a:pt x="55620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832981" cy="458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0125" y="4674413"/>
            <a:ext cx="7956221" cy="3640770"/>
            <a:chOff x="0" y="0"/>
            <a:chExt cx="1242785" cy="5686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2785" cy="568699"/>
            </a:xfrm>
            <a:custGeom>
              <a:avLst/>
              <a:gdLst/>
              <a:ahLst/>
              <a:cxnLst/>
              <a:rect l="l" t="t" r="r" b="b"/>
              <a:pathLst>
                <a:path w="1242785" h="568699">
                  <a:moveTo>
                    <a:pt x="38923" y="0"/>
                  </a:moveTo>
                  <a:lnTo>
                    <a:pt x="1203862" y="0"/>
                  </a:lnTo>
                  <a:cubicBezTo>
                    <a:pt x="1225359" y="0"/>
                    <a:pt x="1242785" y="17426"/>
                    <a:pt x="1242785" y="38923"/>
                  </a:cubicBezTo>
                  <a:lnTo>
                    <a:pt x="1242785" y="529776"/>
                  </a:lnTo>
                  <a:cubicBezTo>
                    <a:pt x="1242785" y="540099"/>
                    <a:pt x="1238684" y="549999"/>
                    <a:pt x="1231385" y="557299"/>
                  </a:cubicBezTo>
                  <a:cubicBezTo>
                    <a:pt x="1224085" y="564598"/>
                    <a:pt x="1214185" y="568699"/>
                    <a:pt x="1203862" y="568699"/>
                  </a:cubicBezTo>
                  <a:lnTo>
                    <a:pt x="38923" y="568699"/>
                  </a:lnTo>
                  <a:cubicBezTo>
                    <a:pt x="17426" y="568699"/>
                    <a:pt x="0" y="551273"/>
                    <a:pt x="0" y="529776"/>
                  </a:cubicBezTo>
                  <a:lnTo>
                    <a:pt x="0" y="38923"/>
                  </a:lnTo>
                  <a:cubicBezTo>
                    <a:pt x="0" y="28600"/>
                    <a:pt x="4101" y="18700"/>
                    <a:pt x="11400" y="11400"/>
                  </a:cubicBezTo>
                  <a:cubicBezTo>
                    <a:pt x="18700" y="4101"/>
                    <a:pt x="28600" y="0"/>
                    <a:pt x="38923" y="0"/>
                  </a:cubicBezTo>
                  <a:close/>
                </a:path>
              </a:pathLst>
            </a:custGeom>
            <a:blipFill>
              <a:blip r:embed="rId2"/>
              <a:stretch>
                <a:fillRect t="-928" b="-92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2582847"/>
            <a:ext cx="6959598" cy="1633642"/>
            <a:chOff x="0" y="0"/>
            <a:chExt cx="1832981" cy="430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32981" cy="430260"/>
            </a:xfrm>
            <a:custGeom>
              <a:avLst/>
              <a:gdLst/>
              <a:ahLst/>
              <a:cxnLst/>
              <a:rect l="l" t="t" r="r" b="b"/>
              <a:pathLst>
                <a:path w="1832981" h="430260">
                  <a:moveTo>
                    <a:pt x="55620" y="0"/>
                  </a:moveTo>
                  <a:lnTo>
                    <a:pt x="1777360" y="0"/>
                  </a:lnTo>
                  <a:cubicBezTo>
                    <a:pt x="1792112" y="0"/>
                    <a:pt x="1806259" y="5860"/>
                    <a:pt x="1816690" y="16291"/>
                  </a:cubicBezTo>
                  <a:cubicBezTo>
                    <a:pt x="1827121" y="26722"/>
                    <a:pt x="1832981" y="40869"/>
                    <a:pt x="1832981" y="55620"/>
                  </a:cubicBezTo>
                  <a:lnTo>
                    <a:pt x="1832981" y="374639"/>
                  </a:lnTo>
                  <a:cubicBezTo>
                    <a:pt x="1832981" y="389391"/>
                    <a:pt x="1827121" y="403538"/>
                    <a:pt x="1816690" y="413969"/>
                  </a:cubicBezTo>
                  <a:cubicBezTo>
                    <a:pt x="1806259" y="424400"/>
                    <a:pt x="1792112" y="430260"/>
                    <a:pt x="1777360" y="430260"/>
                  </a:cubicBezTo>
                  <a:lnTo>
                    <a:pt x="55620" y="430260"/>
                  </a:lnTo>
                  <a:cubicBezTo>
                    <a:pt x="40869" y="430260"/>
                    <a:pt x="26722" y="424400"/>
                    <a:pt x="16291" y="413969"/>
                  </a:cubicBezTo>
                  <a:cubicBezTo>
                    <a:pt x="5860" y="403538"/>
                    <a:pt x="0" y="389391"/>
                    <a:pt x="0" y="374639"/>
                  </a:cubicBezTo>
                  <a:lnTo>
                    <a:pt x="0" y="55620"/>
                  </a:lnTo>
                  <a:cubicBezTo>
                    <a:pt x="0" y="40869"/>
                    <a:pt x="5860" y="26722"/>
                    <a:pt x="16291" y="16291"/>
                  </a:cubicBezTo>
                  <a:cubicBezTo>
                    <a:pt x="26722" y="5860"/>
                    <a:pt x="40869" y="0"/>
                    <a:pt x="55620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832981" cy="458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4679866"/>
            <a:ext cx="9162528" cy="3687201"/>
            <a:chOff x="0" y="0"/>
            <a:chExt cx="1413191" cy="5686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3191" cy="568699"/>
            </a:xfrm>
            <a:custGeom>
              <a:avLst/>
              <a:gdLst/>
              <a:ahLst/>
              <a:cxnLst/>
              <a:rect l="l" t="t" r="r" b="b"/>
              <a:pathLst>
                <a:path w="1413191" h="568699">
                  <a:moveTo>
                    <a:pt x="33798" y="0"/>
                  </a:moveTo>
                  <a:lnTo>
                    <a:pt x="1379393" y="0"/>
                  </a:lnTo>
                  <a:cubicBezTo>
                    <a:pt x="1388357" y="0"/>
                    <a:pt x="1396953" y="3561"/>
                    <a:pt x="1403292" y="9899"/>
                  </a:cubicBezTo>
                  <a:cubicBezTo>
                    <a:pt x="1409630" y="16238"/>
                    <a:pt x="1413191" y="24834"/>
                    <a:pt x="1413191" y="33798"/>
                  </a:cubicBezTo>
                  <a:lnTo>
                    <a:pt x="1413191" y="534901"/>
                  </a:lnTo>
                  <a:cubicBezTo>
                    <a:pt x="1413191" y="553567"/>
                    <a:pt x="1398059" y="568699"/>
                    <a:pt x="1379393" y="568699"/>
                  </a:cubicBezTo>
                  <a:lnTo>
                    <a:pt x="33798" y="568699"/>
                  </a:lnTo>
                  <a:cubicBezTo>
                    <a:pt x="15132" y="568699"/>
                    <a:pt x="0" y="553567"/>
                    <a:pt x="0" y="534901"/>
                  </a:cubicBezTo>
                  <a:lnTo>
                    <a:pt x="0" y="33798"/>
                  </a:lnTo>
                  <a:cubicBezTo>
                    <a:pt x="0" y="15132"/>
                    <a:pt x="15132" y="0"/>
                    <a:pt x="33798" y="0"/>
                  </a:cubicBezTo>
                  <a:close/>
                </a:path>
              </a:pathLst>
            </a:custGeom>
            <a:blipFill>
              <a:blip r:embed="rId3"/>
              <a:stretch>
                <a:fillRect l="-485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1265680"/>
            <a:ext cx="14635292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1.  Výzkumná otázka - Variantní řešení zateplené střešního pláště ploché střechy (min. 5 variant)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5984" y="2850103"/>
            <a:ext cx="6127881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Varianta č.1 - stávající jednoplášťová plochá střecha</a:t>
            </a:r>
          </a:p>
          <a:p>
            <a:pPr algn="just">
              <a:lnSpc>
                <a:spcPts val="3919"/>
              </a:lnSpc>
            </a:pPr>
            <a:endParaRPr lang="en-US" sz="2799">
              <a:solidFill>
                <a:srgbClr val="0E1011"/>
              </a:solidFill>
              <a:latin typeface="TT Norm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559859" y="2850103"/>
            <a:ext cx="6127881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Varianta č.2 - jednoplášťová plochá střecha s opačným pořadím vrstev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1028700" y="1028700"/>
            <a:ext cx="13619382" cy="1905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472" y="3754102"/>
            <a:ext cx="15503828" cy="4882394"/>
            <a:chOff x="0" y="0"/>
            <a:chExt cx="4083313" cy="1285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3313" cy="1285898"/>
            </a:xfrm>
            <a:custGeom>
              <a:avLst/>
              <a:gdLst/>
              <a:ahLst/>
              <a:cxnLst/>
              <a:rect l="l" t="t" r="r" b="b"/>
              <a:pathLst>
                <a:path w="4083313" h="1285898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260930"/>
                  </a:lnTo>
                  <a:cubicBezTo>
                    <a:pt x="4083313" y="1267552"/>
                    <a:pt x="4080682" y="1273903"/>
                    <a:pt x="4076000" y="1278585"/>
                  </a:cubicBezTo>
                  <a:cubicBezTo>
                    <a:pt x="4071317" y="1283268"/>
                    <a:pt x="4064967" y="1285898"/>
                    <a:pt x="4058345" y="1285898"/>
                  </a:cubicBezTo>
                  <a:lnTo>
                    <a:pt x="24968" y="1285898"/>
                  </a:lnTo>
                  <a:cubicBezTo>
                    <a:pt x="18346" y="1285898"/>
                    <a:pt x="11995" y="1283268"/>
                    <a:pt x="7313" y="1278585"/>
                  </a:cubicBezTo>
                  <a:cubicBezTo>
                    <a:pt x="2631" y="1273903"/>
                    <a:pt x="0" y="1267552"/>
                    <a:pt x="0" y="1260930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83313" cy="131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390125" y="2582847"/>
            <a:ext cx="6959598" cy="1633642"/>
            <a:chOff x="0" y="0"/>
            <a:chExt cx="1832981" cy="430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2981" cy="430260"/>
            </a:xfrm>
            <a:custGeom>
              <a:avLst/>
              <a:gdLst/>
              <a:ahLst/>
              <a:cxnLst/>
              <a:rect l="l" t="t" r="r" b="b"/>
              <a:pathLst>
                <a:path w="1832981" h="430260">
                  <a:moveTo>
                    <a:pt x="55620" y="0"/>
                  </a:moveTo>
                  <a:lnTo>
                    <a:pt x="1777360" y="0"/>
                  </a:lnTo>
                  <a:cubicBezTo>
                    <a:pt x="1792112" y="0"/>
                    <a:pt x="1806259" y="5860"/>
                    <a:pt x="1816690" y="16291"/>
                  </a:cubicBezTo>
                  <a:cubicBezTo>
                    <a:pt x="1827121" y="26722"/>
                    <a:pt x="1832981" y="40869"/>
                    <a:pt x="1832981" y="55620"/>
                  </a:cubicBezTo>
                  <a:lnTo>
                    <a:pt x="1832981" y="374639"/>
                  </a:lnTo>
                  <a:cubicBezTo>
                    <a:pt x="1832981" y="389391"/>
                    <a:pt x="1827121" y="403538"/>
                    <a:pt x="1816690" y="413969"/>
                  </a:cubicBezTo>
                  <a:cubicBezTo>
                    <a:pt x="1806259" y="424400"/>
                    <a:pt x="1792112" y="430260"/>
                    <a:pt x="1777360" y="430260"/>
                  </a:cubicBezTo>
                  <a:lnTo>
                    <a:pt x="55620" y="430260"/>
                  </a:lnTo>
                  <a:cubicBezTo>
                    <a:pt x="40869" y="430260"/>
                    <a:pt x="26722" y="424400"/>
                    <a:pt x="16291" y="413969"/>
                  </a:cubicBezTo>
                  <a:cubicBezTo>
                    <a:pt x="5860" y="403538"/>
                    <a:pt x="0" y="389391"/>
                    <a:pt x="0" y="374639"/>
                  </a:cubicBezTo>
                  <a:lnTo>
                    <a:pt x="0" y="55620"/>
                  </a:lnTo>
                  <a:cubicBezTo>
                    <a:pt x="0" y="40869"/>
                    <a:pt x="5860" y="26722"/>
                    <a:pt x="16291" y="16291"/>
                  </a:cubicBezTo>
                  <a:cubicBezTo>
                    <a:pt x="26722" y="5860"/>
                    <a:pt x="40869" y="0"/>
                    <a:pt x="55620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832981" cy="458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0125" y="4674413"/>
            <a:ext cx="7956221" cy="3640770"/>
            <a:chOff x="0" y="0"/>
            <a:chExt cx="1242785" cy="5686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2785" cy="568699"/>
            </a:xfrm>
            <a:custGeom>
              <a:avLst/>
              <a:gdLst/>
              <a:ahLst/>
              <a:cxnLst/>
              <a:rect l="l" t="t" r="r" b="b"/>
              <a:pathLst>
                <a:path w="1242785" h="568699">
                  <a:moveTo>
                    <a:pt x="38923" y="0"/>
                  </a:moveTo>
                  <a:lnTo>
                    <a:pt x="1203862" y="0"/>
                  </a:lnTo>
                  <a:cubicBezTo>
                    <a:pt x="1225359" y="0"/>
                    <a:pt x="1242785" y="17426"/>
                    <a:pt x="1242785" y="38923"/>
                  </a:cubicBezTo>
                  <a:lnTo>
                    <a:pt x="1242785" y="529776"/>
                  </a:lnTo>
                  <a:cubicBezTo>
                    <a:pt x="1242785" y="540099"/>
                    <a:pt x="1238684" y="549999"/>
                    <a:pt x="1231385" y="557299"/>
                  </a:cubicBezTo>
                  <a:cubicBezTo>
                    <a:pt x="1224085" y="564598"/>
                    <a:pt x="1214185" y="568699"/>
                    <a:pt x="1203862" y="568699"/>
                  </a:cubicBezTo>
                  <a:lnTo>
                    <a:pt x="38923" y="568699"/>
                  </a:lnTo>
                  <a:cubicBezTo>
                    <a:pt x="17426" y="568699"/>
                    <a:pt x="0" y="551273"/>
                    <a:pt x="0" y="529776"/>
                  </a:cubicBezTo>
                  <a:lnTo>
                    <a:pt x="0" y="38923"/>
                  </a:lnTo>
                  <a:cubicBezTo>
                    <a:pt x="0" y="28600"/>
                    <a:pt x="4101" y="18700"/>
                    <a:pt x="11400" y="11400"/>
                  </a:cubicBezTo>
                  <a:cubicBezTo>
                    <a:pt x="18700" y="4101"/>
                    <a:pt x="28600" y="0"/>
                    <a:pt x="38923" y="0"/>
                  </a:cubicBezTo>
                  <a:close/>
                </a:path>
              </a:pathLst>
            </a:custGeom>
            <a:blipFill>
              <a:blip r:embed="rId2"/>
              <a:stretch>
                <a:fillRect l="-3762" r="-376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2582847"/>
            <a:ext cx="6959598" cy="1633642"/>
            <a:chOff x="0" y="0"/>
            <a:chExt cx="1832981" cy="430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32981" cy="430260"/>
            </a:xfrm>
            <a:custGeom>
              <a:avLst/>
              <a:gdLst/>
              <a:ahLst/>
              <a:cxnLst/>
              <a:rect l="l" t="t" r="r" b="b"/>
              <a:pathLst>
                <a:path w="1832981" h="430260">
                  <a:moveTo>
                    <a:pt x="55620" y="0"/>
                  </a:moveTo>
                  <a:lnTo>
                    <a:pt x="1777360" y="0"/>
                  </a:lnTo>
                  <a:cubicBezTo>
                    <a:pt x="1792112" y="0"/>
                    <a:pt x="1806259" y="5860"/>
                    <a:pt x="1816690" y="16291"/>
                  </a:cubicBezTo>
                  <a:cubicBezTo>
                    <a:pt x="1827121" y="26722"/>
                    <a:pt x="1832981" y="40869"/>
                    <a:pt x="1832981" y="55620"/>
                  </a:cubicBezTo>
                  <a:lnTo>
                    <a:pt x="1832981" y="374639"/>
                  </a:lnTo>
                  <a:cubicBezTo>
                    <a:pt x="1832981" y="389391"/>
                    <a:pt x="1827121" y="403538"/>
                    <a:pt x="1816690" y="413969"/>
                  </a:cubicBezTo>
                  <a:cubicBezTo>
                    <a:pt x="1806259" y="424400"/>
                    <a:pt x="1792112" y="430260"/>
                    <a:pt x="1777360" y="430260"/>
                  </a:cubicBezTo>
                  <a:lnTo>
                    <a:pt x="55620" y="430260"/>
                  </a:lnTo>
                  <a:cubicBezTo>
                    <a:pt x="40869" y="430260"/>
                    <a:pt x="26722" y="424400"/>
                    <a:pt x="16291" y="413969"/>
                  </a:cubicBezTo>
                  <a:cubicBezTo>
                    <a:pt x="5860" y="403538"/>
                    <a:pt x="0" y="389391"/>
                    <a:pt x="0" y="374639"/>
                  </a:cubicBezTo>
                  <a:lnTo>
                    <a:pt x="0" y="55620"/>
                  </a:lnTo>
                  <a:cubicBezTo>
                    <a:pt x="0" y="40869"/>
                    <a:pt x="5860" y="26722"/>
                    <a:pt x="16291" y="16291"/>
                  </a:cubicBezTo>
                  <a:cubicBezTo>
                    <a:pt x="26722" y="5860"/>
                    <a:pt x="40869" y="0"/>
                    <a:pt x="55620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832981" cy="458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4679866"/>
            <a:ext cx="9162528" cy="3687201"/>
            <a:chOff x="0" y="0"/>
            <a:chExt cx="1413191" cy="5686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3191" cy="568699"/>
            </a:xfrm>
            <a:custGeom>
              <a:avLst/>
              <a:gdLst/>
              <a:ahLst/>
              <a:cxnLst/>
              <a:rect l="l" t="t" r="r" b="b"/>
              <a:pathLst>
                <a:path w="1413191" h="568699">
                  <a:moveTo>
                    <a:pt x="33798" y="0"/>
                  </a:moveTo>
                  <a:lnTo>
                    <a:pt x="1379393" y="0"/>
                  </a:lnTo>
                  <a:cubicBezTo>
                    <a:pt x="1388357" y="0"/>
                    <a:pt x="1396953" y="3561"/>
                    <a:pt x="1403292" y="9899"/>
                  </a:cubicBezTo>
                  <a:cubicBezTo>
                    <a:pt x="1409630" y="16238"/>
                    <a:pt x="1413191" y="24834"/>
                    <a:pt x="1413191" y="33798"/>
                  </a:cubicBezTo>
                  <a:lnTo>
                    <a:pt x="1413191" y="534901"/>
                  </a:lnTo>
                  <a:cubicBezTo>
                    <a:pt x="1413191" y="553567"/>
                    <a:pt x="1398059" y="568699"/>
                    <a:pt x="1379393" y="568699"/>
                  </a:cubicBezTo>
                  <a:lnTo>
                    <a:pt x="33798" y="568699"/>
                  </a:lnTo>
                  <a:cubicBezTo>
                    <a:pt x="15132" y="568699"/>
                    <a:pt x="0" y="553567"/>
                    <a:pt x="0" y="534901"/>
                  </a:cubicBezTo>
                  <a:lnTo>
                    <a:pt x="0" y="33798"/>
                  </a:lnTo>
                  <a:cubicBezTo>
                    <a:pt x="0" y="15132"/>
                    <a:pt x="15132" y="0"/>
                    <a:pt x="33798" y="0"/>
                  </a:cubicBezTo>
                  <a:close/>
                </a:path>
              </a:pathLst>
            </a:custGeom>
            <a:blipFill>
              <a:blip r:embed="rId3"/>
              <a:stretch>
                <a:fillRect t="-1066" b="-10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1265680"/>
            <a:ext cx="14635292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1.  Výzkumná otázka - Variantní řešení zateplené střešního pláště ploché střechy (min. 5 variant)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5984" y="2850103"/>
            <a:ext cx="6127881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Varianta č.3 - jednoplášťová plochá střecha s klasickým pořadím vrstev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59859" y="2850103"/>
            <a:ext cx="6127881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Varianta č.4 - extenzivní zelená střecha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1028700" y="1028700"/>
            <a:ext cx="13803394" cy="1905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472" y="3754102"/>
            <a:ext cx="15503828" cy="4882394"/>
            <a:chOff x="0" y="0"/>
            <a:chExt cx="4083313" cy="1285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3313" cy="1285898"/>
            </a:xfrm>
            <a:custGeom>
              <a:avLst/>
              <a:gdLst/>
              <a:ahLst/>
              <a:cxnLst/>
              <a:rect l="l" t="t" r="r" b="b"/>
              <a:pathLst>
                <a:path w="4083313" h="1285898">
                  <a:moveTo>
                    <a:pt x="24968" y="0"/>
                  </a:moveTo>
                  <a:lnTo>
                    <a:pt x="4058345" y="0"/>
                  </a:lnTo>
                  <a:cubicBezTo>
                    <a:pt x="4064967" y="0"/>
                    <a:pt x="4071317" y="2631"/>
                    <a:pt x="4076000" y="7313"/>
                  </a:cubicBezTo>
                  <a:cubicBezTo>
                    <a:pt x="4080682" y="11995"/>
                    <a:pt x="4083313" y="18346"/>
                    <a:pt x="4083313" y="24968"/>
                  </a:cubicBezTo>
                  <a:lnTo>
                    <a:pt x="4083313" y="1260930"/>
                  </a:lnTo>
                  <a:cubicBezTo>
                    <a:pt x="4083313" y="1267552"/>
                    <a:pt x="4080682" y="1273903"/>
                    <a:pt x="4076000" y="1278585"/>
                  </a:cubicBezTo>
                  <a:cubicBezTo>
                    <a:pt x="4071317" y="1283268"/>
                    <a:pt x="4064967" y="1285898"/>
                    <a:pt x="4058345" y="1285898"/>
                  </a:cubicBezTo>
                  <a:lnTo>
                    <a:pt x="24968" y="1285898"/>
                  </a:lnTo>
                  <a:cubicBezTo>
                    <a:pt x="18346" y="1285898"/>
                    <a:pt x="11995" y="1283268"/>
                    <a:pt x="7313" y="1278585"/>
                  </a:cubicBezTo>
                  <a:cubicBezTo>
                    <a:pt x="2631" y="1273903"/>
                    <a:pt x="0" y="1267552"/>
                    <a:pt x="0" y="1260930"/>
                  </a:cubicBezTo>
                  <a:lnTo>
                    <a:pt x="0" y="24968"/>
                  </a:lnTo>
                  <a:cubicBezTo>
                    <a:pt x="0" y="18346"/>
                    <a:pt x="2631" y="11995"/>
                    <a:pt x="7313" y="7313"/>
                  </a:cubicBezTo>
                  <a:cubicBezTo>
                    <a:pt x="11995" y="2631"/>
                    <a:pt x="18346" y="0"/>
                    <a:pt x="24968" y="0"/>
                  </a:cubicBezTo>
                  <a:close/>
                </a:path>
              </a:pathLst>
            </a:custGeom>
            <a:solidFill>
              <a:srgbClr val="C8C4B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83313" cy="131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390125" y="2582847"/>
            <a:ext cx="6959598" cy="1633642"/>
            <a:chOff x="0" y="0"/>
            <a:chExt cx="1832981" cy="430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2981" cy="430260"/>
            </a:xfrm>
            <a:custGeom>
              <a:avLst/>
              <a:gdLst/>
              <a:ahLst/>
              <a:cxnLst/>
              <a:rect l="l" t="t" r="r" b="b"/>
              <a:pathLst>
                <a:path w="1832981" h="430260">
                  <a:moveTo>
                    <a:pt x="55620" y="0"/>
                  </a:moveTo>
                  <a:lnTo>
                    <a:pt x="1777360" y="0"/>
                  </a:lnTo>
                  <a:cubicBezTo>
                    <a:pt x="1792112" y="0"/>
                    <a:pt x="1806259" y="5860"/>
                    <a:pt x="1816690" y="16291"/>
                  </a:cubicBezTo>
                  <a:cubicBezTo>
                    <a:pt x="1827121" y="26722"/>
                    <a:pt x="1832981" y="40869"/>
                    <a:pt x="1832981" y="55620"/>
                  </a:cubicBezTo>
                  <a:lnTo>
                    <a:pt x="1832981" y="374639"/>
                  </a:lnTo>
                  <a:cubicBezTo>
                    <a:pt x="1832981" y="389391"/>
                    <a:pt x="1827121" y="403538"/>
                    <a:pt x="1816690" y="413969"/>
                  </a:cubicBezTo>
                  <a:cubicBezTo>
                    <a:pt x="1806259" y="424400"/>
                    <a:pt x="1792112" y="430260"/>
                    <a:pt x="1777360" y="430260"/>
                  </a:cubicBezTo>
                  <a:lnTo>
                    <a:pt x="55620" y="430260"/>
                  </a:lnTo>
                  <a:cubicBezTo>
                    <a:pt x="40869" y="430260"/>
                    <a:pt x="26722" y="424400"/>
                    <a:pt x="16291" y="413969"/>
                  </a:cubicBezTo>
                  <a:cubicBezTo>
                    <a:pt x="5860" y="403538"/>
                    <a:pt x="0" y="389391"/>
                    <a:pt x="0" y="374639"/>
                  </a:cubicBezTo>
                  <a:lnTo>
                    <a:pt x="0" y="55620"/>
                  </a:lnTo>
                  <a:cubicBezTo>
                    <a:pt x="0" y="40869"/>
                    <a:pt x="5860" y="26722"/>
                    <a:pt x="16291" y="16291"/>
                  </a:cubicBezTo>
                  <a:cubicBezTo>
                    <a:pt x="26722" y="5860"/>
                    <a:pt x="40869" y="0"/>
                    <a:pt x="55620" y="0"/>
                  </a:cubicBezTo>
                  <a:close/>
                </a:path>
              </a:pathLst>
            </a:custGeom>
            <a:solidFill>
              <a:srgbClr val="EFF0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832981" cy="458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0125" y="4674413"/>
            <a:ext cx="7956221" cy="3640770"/>
            <a:chOff x="0" y="0"/>
            <a:chExt cx="1242785" cy="5686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2785" cy="568699"/>
            </a:xfrm>
            <a:custGeom>
              <a:avLst/>
              <a:gdLst/>
              <a:ahLst/>
              <a:cxnLst/>
              <a:rect l="l" t="t" r="r" b="b"/>
              <a:pathLst>
                <a:path w="1242785" h="568699">
                  <a:moveTo>
                    <a:pt x="38923" y="0"/>
                  </a:moveTo>
                  <a:lnTo>
                    <a:pt x="1203862" y="0"/>
                  </a:lnTo>
                  <a:cubicBezTo>
                    <a:pt x="1225359" y="0"/>
                    <a:pt x="1242785" y="17426"/>
                    <a:pt x="1242785" y="38923"/>
                  </a:cubicBezTo>
                  <a:lnTo>
                    <a:pt x="1242785" y="529776"/>
                  </a:lnTo>
                  <a:cubicBezTo>
                    <a:pt x="1242785" y="540099"/>
                    <a:pt x="1238684" y="549999"/>
                    <a:pt x="1231385" y="557299"/>
                  </a:cubicBezTo>
                  <a:cubicBezTo>
                    <a:pt x="1224085" y="564598"/>
                    <a:pt x="1214185" y="568699"/>
                    <a:pt x="1203862" y="568699"/>
                  </a:cubicBezTo>
                  <a:lnTo>
                    <a:pt x="38923" y="568699"/>
                  </a:lnTo>
                  <a:cubicBezTo>
                    <a:pt x="17426" y="568699"/>
                    <a:pt x="0" y="551273"/>
                    <a:pt x="0" y="529776"/>
                  </a:cubicBezTo>
                  <a:lnTo>
                    <a:pt x="0" y="38923"/>
                  </a:lnTo>
                  <a:cubicBezTo>
                    <a:pt x="0" y="28600"/>
                    <a:pt x="4101" y="18700"/>
                    <a:pt x="11400" y="11400"/>
                  </a:cubicBezTo>
                  <a:cubicBezTo>
                    <a:pt x="18700" y="4101"/>
                    <a:pt x="28600" y="0"/>
                    <a:pt x="38923" y="0"/>
                  </a:cubicBezTo>
                  <a:close/>
                </a:path>
              </a:pathLst>
            </a:custGeom>
            <a:blipFill>
              <a:blip r:embed="rId2"/>
              <a:stretch>
                <a:fillRect t="-2899" b="-28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265680"/>
            <a:ext cx="14635292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>
                <a:solidFill>
                  <a:srgbClr val="0E1011"/>
                </a:solidFill>
                <a:latin typeface="Hagrid"/>
              </a:rPr>
              <a:t>1.  Výzkumná otázka - Variantní řešení zateplené střešního pláště ploché střechy (min. 5 variant)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5984" y="2850103"/>
            <a:ext cx="6127881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E1011"/>
                </a:solidFill>
                <a:latin typeface="TT Norms"/>
              </a:rPr>
              <a:t>Varianta č.5 - jednoplášťová plochá střecha DUO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1028700" y="1028700"/>
            <a:ext cx="13661118" cy="19050"/>
          </a:xfrm>
          <a:prstGeom prst="line">
            <a:avLst/>
          </a:prstGeom>
          <a:ln w="38100" cap="flat">
            <a:solidFill>
              <a:srgbClr val="472C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430</Words>
  <Application>Microsoft Office PowerPoint</Application>
  <PresentationFormat>Vlastní</PresentationFormat>
  <Paragraphs>51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TT Norms</vt:lpstr>
      <vt:lpstr>Arial</vt:lpstr>
      <vt:lpstr>Calibri</vt:lpstr>
      <vt:lpstr>Hagrid</vt:lpstr>
      <vt:lpstr>HK Grotesk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Beauty of Art</dc:title>
  <cp:lastModifiedBy>Michal Vocílka</cp:lastModifiedBy>
  <cp:revision>2</cp:revision>
  <dcterms:created xsi:type="dcterms:W3CDTF">2006-08-16T00:00:00Z</dcterms:created>
  <dcterms:modified xsi:type="dcterms:W3CDTF">2024-06-19T20:40:31Z</dcterms:modified>
  <dc:identifier>DAGIS9RfmP8</dc:identifier>
</cp:coreProperties>
</file>