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2" r:id="rId8"/>
    <p:sldId id="268" r:id="rId9"/>
    <p:sldId id="269" r:id="rId10"/>
    <p:sldId id="270" r:id="rId11"/>
    <p:sldId id="271" r:id="rId12"/>
    <p:sldId id="272" r:id="rId13"/>
    <p:sldId id="275" r:id="rId14"/>
    <p:sldId id="261" r:id="rId15"/>
    <p:sldId id="263" r:id="rId16"/>
    <p:sldId id="265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01711-F5F7-0FE5-F342-BF6580D7B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42FD3D-9C0E-9387-7372-BFD337019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68DFE-08A2-C32C-943F-10453F31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498A5-B7C6-285E-F7AE-A684259D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3C4DA4-54A4-2F91-8A4A-F034E3F7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07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D1A76-9238-BA4E-E340-0DC3703D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E34B2D-B7E3-92D9-153D-66E946A58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71E9D9-9743-5303-118A-1CB759A5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9FCF49-B295-6801-E2C7-D3958E60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9C1BC-EA1D-B20E-4506-B0CC3E3F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2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2F04640-6694-FBB6-BAB9-A78FA08D9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4164C6-61E5-9F82-BD27-53C2180A3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52DADA-6B97-9633-A921-E16600FC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908D90-2798-457E-8E1F-D20317CC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05EEA0-6840-4E26-631B-666EDA23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96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CE22E-0BCB-862B-48C7-9FD12DA3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5FEC6-B5A6-FF1C-5AC6-5B63D63B1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F4674-6343-8C9E-6566-644BD926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C0052C-035B-6831-0C86-CB82E5F4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D05988-DDD2-DA04-4C65-C6C45066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71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26583-0A6F-61EA-46FB-2A6C34CF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8D0E4F-B993-EEC2-3A88-BBFE9E91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7EAB2-F669-6B1F-86C5-BA2688E1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7A9E13-340A-C3AF-8EBC-F2200093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834E59-1DF9-1278-2FAE-8D32FDA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8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A0AE9-4C55-BDE8-3106-54137ABC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38555-D3FC-8A2B-3301-5452D4A0D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43042-7862-F844-1394-0289A20D3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EBC61C-8889-506F-58E5-C5B87F83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F6BFBD-E3EB-E59F-2B5F-94EF3376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058ED0-8E77-BA43-DF7D-77539933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36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01E06-1A08-90F8-75F7-01B9D4FA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F35736-F6BE-4693-C2E0-D5264E4F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B9415F-32D0-0864-3BAF-62D7CCF00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ED705D-80C2-F6D5-B9FC-05CB81132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A0375A-9437-C54B-2D27-C9BAAD729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807A7C7-DE8C-61BC-BD35-274C37E5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B2D191-9893-14BD-B30E-C183B9B4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90AED5-E2F1-C076-3138-C4208BB0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7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F75E3-C2EC-933D-EC93-A1A73A79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6DCB1B-67FA-90FE-A4AF-B88FE90B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7C84CE-6F84-33E2-2A3E-EC3FA248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E5079C-61C7-3E15-035B-C3C5FB62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52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581B0C-648B-A691-E1B5-C7379E20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E86868-9FB0-BFAD-CB6F-712604AA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96AA60-D9C0-83A8-BC99-C457E47F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95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B0D2D-E90B-6AD7-4B79-07C8E906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186AF-1087-4459-5D3C-B33C1E15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669DE0-853D-AEC9-02FF-38AE408B1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544DC0-4025-F885-F799-7FFA6DB6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B979DA-C5C2-CBE8-98F8-70D33F92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B2ADD5-E8D3-49DB-A3E7-09A61851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1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D30CF-61A9-04BD-B796-4950068C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F52222-12FF-4644-012D-F2E042CE3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12D057-2A29-51EE-85C5-3CDE9FEA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3698E8-16E5-7245-288A-3ABCC96C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1625C8-00CE-6595-423F-30DEE818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AC7A7A-C3AC-9DED-096B-340DFB7D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40857B-1963-9E70-F3B9-E7B81993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B046D2-EA32-A847-DAA9-D32FD7A7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DB2D4F-9339-D86D-3626-DEEEA51EE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2A62D-8F25-43A9-9AB1-EF28B37C14C0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39DC58-45E1-E73C-8BC1-1149C9950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7AB265-BD0F-D534-4D8E-FD4C8AB0F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FE62F-086A-4907-9BB4-56F4151191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83B80-37A9-FE95-4378-3AFB6D32D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Návrh experimentálního dynamometru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984DB3-6E9A-97B2-8D25-96044855F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Autor práce: Vít Filo</a:t>
            </a:r>
          </a:p>
          <a:p>
            <a:pPr algn="l"/>
            <a:r>
              <a:rPr lang="cs-CZ" dirty="0"/>
              <a:t>Vedoucí práce: Ing. Jan Kolínský Ph.D.</a:t>
            </a:r>
          </a:p>
          <a:p>
            <a:pPr algn="l"/>
            <a:r>
              <a:rPr lang="cs-CZ" dirty="0"/>
              <a:t>Oponent práce: Ing. Štěpán </a:t>
            </a:r>
            <a:r>
              <a:rPr lang="cs-CZ" dirty="0" err="1"/>
              <a:t>Pacas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916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E2D0E-B250-B2A7-7388-4182E3B0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pro f= 30Hz</a:t>
            </a:r>
          </a:p>
        </p:txBody>
      </p:sp>
      <p:pic>
        <p:nvPicPr>
          <p:cNvPr id="4" name="Zástupný obsah 3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A71220BD-A2D4-85BD-2A5B-5B6DEFE4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" y="1693634"/>
            <a:ext cx="5465882" cy="3470731"/>
          </a:xfrm>
          <a:prstGeom prst="rect">
            <a:avLst/>
          </a:prstGeom>
        </p:spPr>
      </p:pic>
      <p:pic>
        <p:nvPicPr>
          <p:cNvPr id="5" name="Obrázek 4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3902B7CA-3A80-5035-E428-26114A21E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23" y="1693965"/>
            <a:ext cx="5449059" cy="3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2FEA0-91A2-3FD8-4F4A-1BA9D5B1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pro f= 40Hz</a:t>
            </a:r>
          </a:p>
        </p:txBody>
      </p:sp>
      <p:pic>
        <p:nvPicPr>
          <p:cNvPr id="4" name="Zástupný obsah 3" descr="Obsah obrázku text, snímek obrazovky, řada/pruh&#10;&#10;Popis byl vytvořen automaticky">
            <a:extLst>
              <a:ext uri="{FF2B5EF4-FFF2-40B4-BE49-F238E27FC236}">
                <a16:creationId xmlns:a16="http://schemas.microsoft.com/office/drawing/2014/main" id="{0C2EA5FE-06EE-AF8F-BB88-6AC31E929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3" y="1693800"/>
            <a:ext cx="5480237" cy="3470400"/>
          </a:xfrm>
          <a:prstGeom prst="rect">
            <a:avLst/>
          </a:prstGeom>
        </p:spPr>
      </p:pic>
      <p:pic>
        <p:nvPicPr>
          <p:cNvPr id="5" name="Obrázek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2FA8EF89-68F1-6892-3322-F49CE507B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13" y="1693800"/>
            <a:ext cx="5496129" cy="3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FA645-95DF-778E-608E-EFC2E830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pro f= 50Hz</a:t>
            </a:r>
          </a:p>
        </p:txBody>
      </p:sp>
      <p:pic>
        <p:nvPicPr>
          <p:cNvPr id="4" name="Obrázek 3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127AB1CA-7EFC-050F-6AE6-5CEDD991A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5" y="1690688"/>
            <a:ext cx="5612695" cy="3470400"/>
          </a:xfrm>
          <a:prstGeom prst="rect">
            <a:avLst/>
          </a:prstGeom>
        </p:spPr>
      </p:pic>
      <p:pic>
        <p:nvPicPr>
          <p:cNvPr id="5" name="Obrázek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94806DE7-DBEB-DD21-4699-4BD9A4B08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89" y="1690688"/>
            <a:ext cx="5459006" cy="3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0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AE07B-C358-D96C-D40E-751AC1B4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a opatření vycházející  z experimentu</a:t>
            </a:r>
          </a:p>
        </p:txBody>
      </p:sp>
      <p:pic>
        <p:nvPicPr>
          <p:cNvPr id="4" name="Obrázek 3" descr="Obsah obrázku pixel, Barevnost&#10;&#10;Popis byl vytvořen automaticky">
            <a:extLst>
              <a:ext uri="{FF2B5EF4-FFF2-40B4-BE49-F238E27FC236}">
                <a16:creationId xmlns:a16="http://schemas.microsoft.com/office/drawing/2014/main" id="{6921ACDB-2A3A-057F-0B7C-5C08C9DE3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95" y="2573717"/>
            <a:ext cx="6137580" cy="2409763"/>
          </a:xfrm>
          <a:prstGeom prst="rect">
            <a:avLst/>
          </a:prstGeom>
        </p:spPr>
      </p:pic>
      <p:pic>
        <p:nvPicPr>
          <p:cNvPr id="5" name="Obrázek 4" descr="Obsah obrázku interiér&#10;&#10;Popis byl vytvořen automaticky se střední mírou spolehlivosti">
            <a:extLst>
              <a:ext uri="{FF2B5EF4-FFF2-40B4-BE49-F238E27FC236}">
                <a16:creationId xmlns:a16="http://schemas.microsoft.com/office/drawing/2014/main" id="{82164E3E-EC8D-5B69-CF4E-21C8ED028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1" y="2189743"/>
            <a:ext cx="4821800" cy="31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5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02640-82BA-8026-62B2-4B0EB46D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E1C65-B623-C747-1022-5D86EDDC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Úspěšné vytvoření brzdné soustavy pomocí 3D tisku a sestavení dynamometru.</a:t>
            </a:r>
          </a:p>
          <a:p>
            <a:r>
              <a:rPr lang="cs-CZ" dirty="0"/>
              <a:t>Měření momentu a výkonu při třech frekvencích (30 Hz, 40 Hz, 50 Hz).</a:t>
            </a:r>
          </a:p>
          <a:p>
            <a:r>
              <a:rPr lang="cs-CZ" dirty="0"/>
              <a:t>Identifikace chyb a návrh opatření na jejich minimalizaci.</a:t>
            </a:r>
          </a:p>
        </p:txBody>
      </p:sp>
    </p:spTree>
    <p:extLst>
      <p:ext uri="{BB962C8B-B14F-4D97-AF65-F5344CB8AC3E}">
        <p14:creationId xmlns:p14="http://schemas.microsoft.com/office/powerpoint/2010/main" val="349006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59B83-3A6E-0D27-0796-01581215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750FB-9F27-22A5-03B8-857589EE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Rozšíření znalostí o tématu měření mechanického výkonu a využití dynamometrů.</a:t>
            </a:r>
          </a:p>
          <a:p>
            <a:r>
              <a:rPr lang="cs-CZ" dirty="0"/>
              <a:t>Vytvoření funkčního dynamometru pro měření malých elektrických strojů.</a:t>
            </a:r>
          </a:p>
        </p:txBody>
      </p:sp>
    </p:spTree>
    <p:extLst>
      <p:ext uri="{BB962C8B-B14F-4D97-AF65-F5344CB8AC3E}">
        <p14:creationId xmlns:p14="http://schemas.microsoft.com/office/powerpoint/2010/main" val="17152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690DE4-57D8-DC87-1D4D-F035356EA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4" t="7442" r="3122" b="2465"/>
          <a:stretch/>
        </p:blipFill>
        <p:spPr>
          <a:xfrm>
            <a:off x="838200" y="4297679"/>
            <a:ext cx="2989414" cy="2487169"/>
          </a:xfrm>
          <a:prstGeom prst="rect">
            <a:avLst/>
          </a:prstGeom>
        </p:spPr>
      </p:pic>
      <p:pic>
        <p:nvPicPr>
          <p:cNvPr id="4" name="Obrázek 3" descr="Obsah obrázku skica, kresba, diagram, Technický výkres&#10;&#10;Popis byl vytvořen automaticky">
            <a:extLst>
              <a:ext uri="{FF2B5EF4-FFF2-40B4-BE49-F238E27FC236}">
                <a16:creationId xmlns:a16="http://schemas.microsoft.com/office/drawing/2014/main" id="{F4BC232F-2F0A-49E5-BFBF-1D40249A3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03" y="3941064"/>
            <a:ext cx="3416327" cy="29169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5029A6-BD44-A0FA-B77E-B4F3A5CF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84DFB-347F-36A5-35E0-A3001422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97"/>
            <a:ext cx="10515600" cy="4351338"/>
          </a:xfrm>
        </p:spPr>
        <p:txBody>
          <a:bodyPr/>
          <a:lstStyle/>
          <a:p>
            <a:r>
              <a:rPr lang="cs-CZ" dirty="0"/>
              <a:t>V kapitole Závěru práce uvádíte, že pro příští měření by bylo vhodné použít jemnější nastavení upnutí čelistí bubnu. Jaký typ nastavení čelistí bubnu Vás tedy napadá?</a:t>
            </a:r>
          </a:p>
          <a:p>
            <a:pPr marL="0" indent="0">
              <a:buNone/>
            </a:pPr>
            <a:r>
              <a:rPr lang="cs-CZ" sz="1800" dirty="0"/>
              <a:t>Určitě použít pérovou podložku, pneumatický systém čelistí nebo </a:t>
            </a:r>
            <a:r>
              <a:rPr lang="cs-CZ" sz="1800" dirty="0" err="1"/>
              <a:t>servočelisti</a:t>
            </a:r>
            <a:r>
              <a:rPr lang="cs-CZ" sz="1800" dirty="0"/>
              <a:t>.</a:t>
            </a:r>
          </a:p>
          <a:p>
            <a:r>
              <a:rPr lang="cs-CZ" dirty="0"/>
              <a:t>Vysvětlete princip válcového dynamometru a jeho využití?</a:t>
            </a:r>
          </a:p>
          <a:p>
            <a:pPr marL="0" indent="0">
              <a:buNone/>
            </a:pPr>
            <a:r>
              <a:rPr lang="cs-CZ" sz="1800" dirty="0"/>
              <a:t>Simulace jízdních vlastností, dvě role – regulovaný brzdný odpor – reakční moment na tenzometr</a:t>
            </a:r>
          </a:p>
          <a:p>
            <a:pPr marL="0" indent="0">
              <a:buNone/>
            </a:pPr>
            <a:r>
              <a:rPr lang="cs-CZ" sz="1800" dirty="0"/>
              <a:t>Z velikosti reakčního momentu se určí hnací síly a výkon automobilu.</a:t>
            </a:r>
          </a:p>
        </p:txBody>
      </p:sp>
    </p:spTree>
    <p:extLst>
      <p:ext uri="{BB962C8B-B14F-4D97-AF65-F5344CB8AC3E}">
        <p14:creationId xmlns:p14="http://schemas.microsoft.com/office/powerpoint/2010/main" val="4113788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161DC-50F4-3B50-8AAA-27A3A32E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3173CD-C11D-3FB6-A8D5-963F7D4AD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84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46390-05DF-C53B-D028-B27EEC10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Motivace a cíl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407FC-38C5-C224-13E0-CE925E0C2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Měření mechanického výkonu a momentu elektrických strojů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Diagnostika a optimalizace výkonu malých elektrických strojů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„Proveďte návrh experimentálního dynamometru. Návrh přizpůsobte možnosti výroby metodou 3D tisku. Proveďte ověření funkčnosti a diskutujte dosažené výsledky“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18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62318-BA8D-D3A7-2554-DD492E3C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7270A-B7BA-4D8F-2228-C5B8BE964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Jaký typ dynamometru použít pro zadaný problém?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navržená brzdná soustava dostatečně přesná pro měření malých výkonů?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jsou optimální rozměry pro jednotlivé komponenty dynamometru?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Jaký bude postup měření zadaného elektrického stroje?</a:t>
            </a:r>
          </a:p>
        </p:txBody>
      </p:sp>
    </p:spTree>
    <p:extLst>
      <p:ext uri="{BB962C8B-B14F-4D97-AF65-F5344CB8AC3E}">
        <p14:creationId xmlns:p14="http://schemas.microsoft.com/office/powerpoint/2010/main" val="424969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CD669-6AC3-B0D5-E7B9-F2E31AA4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Postup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C507C-B7D9-E2B6-012B-AE1429A55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Studium dostupné literatury o dynamometrech a měření mechanického výkonu.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fyzikálních principů a metod měření.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a modelování brzdné soustavy v programu Autodesk Inventor.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Výroba komponentů pomocí 3D tisku.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Laboratorní měření a analýza výsledků.</a:t>
            </a:r>
          </a:p>
        </p:txBody>
      </p:sp>
    </p:spTree>
    <p:extLst>
      <p:ext uri="{BB962C8B-B14F-4D97-AF65-F5344CB8AC3E}">
        <p14:creationId xmlns:p14="http://schemas.microsoft.com/office/powerpoint/2010/main" val="406576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FE358-EE4C-29B5-7931-ECD146E2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myšlenka návrhu dynamometru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BC5D55-E939-1B63-BF30-ED5950037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Brzdný systém s ramenem, kuchyňská váha a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 optický snímač otáček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cs-CZ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cs-CZ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g</m:t>
                    </m:r>
                  </m:oMath>
                </a14:m>
                <a:endParaRPr lang="cs-CZ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</m:sub>
                    </m:sSub>
                    <m:r>
                      <a:rPr lang="cs-CZ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cs-CZ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r</m:t>
                    </m:r>
                  </m:oMath>
                </a14:m>
                <a:endParaRPr lang="cs-CZ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cs-CZ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cs-CZ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ω</m:t>
                    </m:r>
                  </m:oMath>
                </a14:m>
                <a:endParaRPr lang="cs-CZ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BC5D55-E939-1B63-BF30-ED5950037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snímek obrazovky, Billboard, váha&#10;&#10;Popis byl vytvořen automaticky">
            <a:extLst>
              <a:ext uri="{FF2B5EF4-FFF2-40B4-BE49-F238E27FC236}">
                <a16:creationId xmlns:a16="http://schemas.microsoft.com/office/drawing/2014/main" id="{06C939F9-9C8A-531B-8CD5-7530F53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22" y="2960010"/>
            <a:ext cx="7668204" cy="3116024"/>
          </a:xfrm>
          <a:prstGeom prst="rect">
            <a:avLst/>
          </a:prstGeom>
        </p:spPr>
      </p:pic>
      <p:pic>
        <p:nvPicPr>
          <p:cNvPr id="6" name="Obrázek 5" descr="Obsah obrázku kruh, snímek obrazovky, žlutá&#10;&#10;Popis byl vytvořen automaticky">
            <a:extLst>
              <a:ext uri="{FF2B5EF4-FFF2-40B4-BE49-F238E27FC236}">
                <a16:creationId xmlns:a16="http://schemas.microsoft.com/office/drawing/2014/main" id="{C9D18590-1443-71A4-606A-213FEAA7A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4518022"/>
            <a:ext cx="2139235" cy="19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5C241-4644-601B-797C-328EB455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dynamometru – brzdný válec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FFF7A-B4EF-C387-1789-4AF9D4003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Poskytuje dostatečnou plochu, na kterou působí brzdné čelisti.</a:t>
            </a:r>
          </a:p>
        </p:txBody>
      </p:sp>
      <p:pic>
        <p:nvPicPr>
          <p:cNvPr id="4" name="Obrázek 3" descr="Obsah obrázku snímek obrazovky, černá, tma&#10;&#10;Popis byl vytvořen automaticky">
            <a:extLst>
              <a:ext uri="{FF2B5EF4-FFF2-40B4-BE49-F238E27FC236}">
                <a16:creationId xmlns:a16="http://schemas.microsoft.com/office/drawing/2014/main" id="{7AA3261D-C9D4-BBDD-99D3-0B18AAAF4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87" y="2984817"/>
            <a:ext cx="5483225" cy="29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EE8A0-B513-B020-B679-DCA9B6EB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dynamometru - rameno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F09DD69-1E18-7647-B509-070B82D90A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cs-CZ" sz="2000" dirty="0"/>
              </a:p>
              <a:p>
                <a14:m>
                  <m:oMath xmlns:m="http://schemas.openxmlformats.org/officeDocument/2006/math"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sSub>
                          <m:sSubPr>
                            <m:ctrlPr>
                              <a:rPr lang="cs-CZ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/>
                  <a:t>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(pro 3D tisk τ = 39 ÷ 62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MPa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20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cs-CZ" sz="200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cs-CZ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0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b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rozm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ě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ru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brzd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ho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lce</m:t>
                    </m:r>
                    <m:r>
                      <a:rPr lang="cs-CZ" sz="2000">
                        <a:latin typeface="Cambria Math" panose="02040503050406030204" pitchFamily="18" charset="0"/>
                      </a:rPr>
                      <m:t>≤32 </m:t>
                    </m:r>
                    <m:r>
                      <m:rPr>
                        <m:sty m:val="p"/>
                      </m:rPr>
                      <a:rPr lang="cs-CZ" sz="20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6⋅</m:t>
                            </m:r>
                            <m:r>
                              <m:rPr>
                                <m:sty m:val="p"/>
                              </m:rPr>
                              <a:rPr lang="cs-CZ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cs-CZ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e>
                    </m:rad>
                  </m:oMath>
                </a14:m>
                <a:endParaRPr lang="cs-CZ" sz="2000" dirty="0"/>
              </a:p>
              <a:p>
                <a:r>
                  <a:rPr lang="cs-CZ" sz="2000" dirty="0"/>
                  <a:t>Šířka: 32 mm</a:t>
                </a:r>
              </a:p>
              <a:p>
                <a:r>
                  <a:rPr lang="cs-CZ" sz="2000" dirty="0"/>
                  <a:t>Výška:  20 mm</a:t>
                </a:r>
              </a:p>
              <a:p>
                <a:r>
                  <a:rPr lang="cs-CZ" sz="2000" dirty="0"/>
                  <a:t>Délka ramene: 350 mm</a:t>
                </a:r>
              </a:p>
              <a:p>
                <a:endParaRPr lang="cs-CZ" sz="18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F09DD69-1E18-7647-B509-070B82D90A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snímek obrazovky, design&#10;&#10;Popis byl vytvořen automaticky">
            <a:extLst>
              <a:ext uri="{FF2B5EF4-FFF2-40B4-BE49-F238E27FC236}">
                <a16:creationId xmlns:a16="http://schemas.microsoft.com/office/drawing/2014/main" id="{06B928D2-ACDE-24F0-BD10-4C2183A54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60" y="4419234"/>
            <a:ext cx="5831840" cy="12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62A33-6630-C75C-0469-188E2274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FC9CF-D073-8709-2A6C-F41670C9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Měření pro f=30Hz, 40Hz a 50Hz.</a:t>
            </a:r>
          </a:p>
        </p:txBody>
      </p:sp>
      <p:pic>
        <p:nvPicPr>
          <p:cNvPr id="4" name="Obrázek 3" descr="Obsah obrázku černá, tma&#10;&#10;Popis byl vytvořen automaticky">
            <a:extLst>
              <a:ext uri="{FF2B5EF4-FFF2-40B4-BE49-F238E27FC236}">
                <a16:creationId xmlns:a16="http://schemas.microsoft.com/office/drawing/2014/main" id="{9DB107C0-0204-490E-DA66-29F5AEC30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2719"/>
            <a:ext cx="4726622" cy="37742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CCDDC0-61D0-35DC-622B-B6412DF0F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62" y="2402719"/>
            <a:ext cx="3156538" cy="3774244"/>
          </a:xfrm>
          <a:prstGeom prst="rect">
            <a:avLst/>
          </a:prstGeom>
        </p:spPr>
      </p:pic>
      <p:pic>
        <p:nvPicPr>
          <p:cNvPr id="12" name="Obrázek 11" descr="Obsah obrázku nářadí, vrtání, Elektrické nářadí, území&#10;&#10;Popis byl vytvořen automaticky">
            <a:extLst>
              <a:ext uri="{FF2B5EF4-FFF2-40B4-BE49-F238E27FC236}">
                <a16:creationId xmlns:a16="http://schemas.microsoft.com/office/drawing/2014/main" id="{19D39836-A03F-6EC6-4A33-2458E2D17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2400603"/>
            <a:ext cx="2121408" cy="37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79B6CD1D-E8F2-800E-C717-47916A9F5A11}"/>
              </a:ext>
            </a:extLst>
          </p:cNvPr>
          <p:cNvGrpSpPr/>
          <p:nvPr/>
        </p:nvGrpSpPr>
        <p:grpSpPr>
          <a:xfrm>
            <a:off x="236835" y="1566061"/>
            <a:ext cx="5981700" cy="2043430"/>
            <a:chOff x="0" y="0"/>
            <a:chExt cx="5981838" cy="2043430"/>
          </a:xfrm>
        </p:grpSpPr>
        <p:pic>
          <p:nvPicPr>
            <p:cNvPr id="5" name="Obrázek 4" descr="Obsah obrázku žlutá, umělá hmota&#10;&#10;Popis byl vytvořen automaticky">
              <a:extLst>
                <a:ext uri="{FF2B5EF4-FFF2-40B4-BE49-F238E27FC236}">
                  <a16:creationId xmlns:a16="http://schemas.microsoft.com/office/drawing/2014/main" id="{5667065A-75F7-871D-3950-A6AA21682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416"/>
              <a:ext cx="3343910" cy="1635760"/>
            </a:xfrm>
            <a:prstGeom prst="rect">
              <a:avLst/>
            </a:prstGeom>
          </p:spPr>
        </p:pic>
        <p:pic>
          <p:nvPicPr>
            <p:cNvPr id="6" name="Obrázek 5" descr="Obsah obrázku snímek obrazovky, text, černá, černobílá&#10;&#10;Popis byl vytvořen automaticky">
              <a:extLst>
                <a:ext uri="{FF2B5EF4-FFF2-40B4-BE49-F238E27FC236}">
                  <a16:creationId xmlns:a16="http://schemas.microsoft.com/office/drawing/2014/main" id="{A5F35502-5C03-0B44-CBE9-7577833B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353" y="0"/>
              <a:ext cx="2610485" cy="2043430"/>
            </a:xfrm>
            <a:prstGeom prst="rect">
              <a:avLst/>
            </a:prstGeom>
          </p:spPr>
        </p:pic>
      </p:grpSp>
      <p:pic>
        <p:nvPicPr>
          <p:cNvPr id="11" name="Obrázek 10" descr="Obsah obrázku stroj/přístroj, interiér, nářadí, elektronika&#10;&#10;Popis byl vytvořen automaticky">
            <a:extLst>
              <a:ext uri="{FF2B5EF4-FFF2-40B4-BE49-F238E27FC236}">
                <a16:creationId xmlns:a16="http://schemas.microsoft.com/office/drawing/2014/main" id="{0781321D-183E-1E6E-47D1-E91506363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42" y="3484864"/>
            <a:ext cx="6126006" cy="3149633"/>
          </a:xfrm>
          <a:prstGeom prst="rect">
            <a:avLst/>
          </a:prstGeom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5099B025-4DAF-6567-6BA6-013B13D2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</a:t>
            </a:r>
          </a:p>
        </p:txBody>
      </p:sp>
    </p:spTree>
    <p:extLst>
      <p:ext uri="{BB962C8B-B14F-4D97-AF65-F5344CB8AC3E}">
        <p14:creationId xmlns:p14="http://schemas.microsoft.com/office/powerpoint/2010/main" val="3673829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416</Words>
  <Application>Microsoft Office PowerPoint</Application>
  <PresentationFormat>Širokoúhlá obrazovka</PresentationFormat>
  <Paragraphs>57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Motiv Office</vt:lpstr>
      <vt:lpstr>Návrh experimentálního dynamometru</vt:lpstr>
      <vt:lpstr>Motivace a cíl práce</vt:lpstr>
      <vt:lpstr>Výzkumné otázky</vt:lpstr>
      <vt:lpstr>Postup řešení</vt:lpstr>
      <vt:lpstr>Základní myšlenka návrhu dynamometru</vt:lpstr>
      <vt:lpstr>Návrh dynamometru – brzdný válec</vt:lpstr>
      <vt:lpstr>Návrh dynamometru - rameno </vt:lpstr>
      <vt:lpstr>Experiment</vt:lpstr>
      <vt:lpstr>Opatření</vt:lpstr>
      <vt:lpstr>Měření pro f= 30Hz</vt:lpstr>
      <vt:lpstr>Měření pro f= 40Hz</vt:lpstr>
      <vt:lpstr>Měření pro f= 50Hz</vt:lpstr>
      <vt:lpstr>Chyby a opatření vycházející  z experimentu</vt:lpstr>
      <vt:lpstr>Dosažené výsledky</vt:lpstr>
      <vt:lpstr>Přínos práce</vt:lpstr>
      <vt:lpstr>Otázky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Vít Filo</dc:creator>
  <cp:lastModifiedBy>Vít Filo</cp:lastModifiedBy>
  <cp:revision>17</cp:revision>
  <dcterms:created xsi:type="dcterms:W3CDTF">2024-06-18T08:03:55Z</dcterms:created>
  <dcterms:modified xsi:type="dcterms:W3CDTF">2024-06-18T12:48:08Z</dcterms:modified>
</cp:coreProperties>
</file>