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4"/>
  </p:notesMasterIdLst>
  <p:sldIdLst>
    <p:sldId id="256" r:id="rId2"/>
    <p:sldId id="257" r:id="rId3"/>
    <p:sldId id="258" r:id="rId4"/>
    <p:sldId id="294" r:id="rId5"/>
    <p:sldId id="296" r:id="rId6"/>
    <p:sldId id="289" r:id="rId7"/>
    <p:sldId id="290" r:id="rId8"/>
    <p:sldId id="291" r:id="rId9"/>
    <p:sldId id="292" r:id="rId10"/>
    <p:sldId id="293" r:id="rId11"/>
    <p:sldId id="297" r:id="rId12"/>
    <p:sldId id="261" r:id="rId13"/>
  </p:sldIdLst>
  <p:sldSz cx="9144000" cy="5143500" type="screen16x9"/>
  <p:notesSz cx="6858000" cy="9144000"/>
  <p:embeddedFontLst>
    <p:embeddedFont>
      <p:font typeface="Anaheim" panose="020B0604020202020204" charset="-18"/>
      <p:regular r:id="rId15"/>
      <p:bold r:id="rId16"/>
    </p:embeddedFont>
    <p:embeddedFont>
      <p:font typeface="DM Sans" pitchFamily="2" charset="-18"/>
      <p:regular r:id="rId17"/>
      <p:bold r:id="rId18"/>
      <p:italic r:id="rId19"/>
      <p:boldItalic r:id="rId20"/>
    </p:embeddedFont>
    <p:embeddedFont>
      <p:font typeface="Montserrat" panose="00000500000000000000" pitchFamily="2" charset="-18"/>
      <p:regular r:id="rId21"/>
      <p:bold r:id="rId22"/>
      <p:italic r:id="rId23"/>
      <p:boldItalic r:id="rId24"/>
    </p:embeddedFont>
    <p:embeddedFont>
      <p:font typeface="Nunito Light" pitchFamily="2" charset="-18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928C7E-1289-4B81-AAE5-1ECF9FE9E315}">
  <a:tblStyle styleId="{C9928C7E-1289-4B81-AAE5-1ECF9FE9E3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255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496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f2be96cb7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f2be96cb76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bcaaf88fd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bcaaf88fd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63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94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12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702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472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2be96cb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2be96cb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6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1083400"/>
            <a:ext cx="66498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877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>
            <a:off x="123900" y="133200"/>
            <a:ext cx="8896200" cy="4877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123900" y="133201"/>
            <a:ext cx="8896200" cy="4877129"/>
            <a:chOff x="123900" y="168749"/>
            <a:chExt cx="8896200" cy="4806000"/>
          </a:xfrm>
        </p:grpSpPr>
        <p:grpSp>
          <p:nvGrpSpPr>
            <p:cNvPr id="223" name="Google Shape;223;p22"/>
            <p:cNvGrpSpPr/>
            <p:nvPr/>
          </p:nvGrpSpPr>
          <p:grpSpPr>
            <a:xfrm>
              <a:off x="200100" y="168749"/>
              <a:ext cx="247650" cy="1663200"/>
              <a:chOff x="367125" y="261749"/>
              <a:chExt cx="247650" cy="1663200"/>
            </a:xfrm>
          </p:grpSpPr>
          <p:cxnSp>
            <p:nvCxnSpPr>
              <p:cNvPr id="224" name="Google Shape;224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8" name="Google Shape;228;p22"/>
            <p:cNvGrpSpPr/>
            <p:nvPr/>
          </p:nvGrpSpPr>
          <p:grpSpPr>
            <a:xfrm rot="-5400000" flipH="1">
              <a:off x="831675" y="3943124"/>
              <a:ext cx="247650" cy="1663200"/>
              <a:chOff x="367125" y="261749"/>
              <a:chExt cx="247650" cy="1663200"/>
            </a:xfrm>
          </p:grpSpPr>
          <p:cxnSp>
            <p:nvCxnSpPr>
              <p:cNvPr id="229" name="Google Shape;229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3" name="Google Shape;233;p22"/>
            <p:cNvGrpSpPr/>
            <p:nvPr/>
          </p:nvGrpSpPr>
          <p:grpSpPr>
            <a:xfrm rot="5400000">
              <a:off x="8064675" y="-462826"/>
              <a:ext cx="247650" cy="1663200"/>
              <a:chOff x="367125" y="261749"/>
              <a:chExt cx="247650" cy="1663200"/>
            </a:xfrm>
          </p:grpSpPr>
          <p:cxnSp>
            <p:nvCxnSpPr>
              <p:cNvPr id="234" name="Google Shape;234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8" name="Google Shape;238;p22"/>
            <p:cNvGrpSpPr/>
            <p:nvPr/>
          </p:nvGrpSpPr>
          <p:grpSpPr>
            <a:xfrm rot="10800000">
              <a:off x="8696250" y="3311549"/>
              <a:ext cx="247650" cy="1663200"/>
              <a:chOff x="367125" y="261749"/>
              <a:chExt cx="247650" cy="1663200"/>
            </a:xfrm>
          </p:grpSpPr>
          <p:cxnSp>
            <p:nvCxnSpPr>
              <p:cNvPr id="239" name="Google Shape;239;p22"/>
              <p:cNvCxnSpPr/>
              <p:nvPr/>
            </p:nvCxnSpPr>
            <p:spPr>
              <a:xfrm rot="5400000">
                <a:off x="-21682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22"/>
              <p:cNvCxnSpPr/>
              <p:nvPr/>
            </p:nvCxnSpPr>
            <p:spPr>
              <a:xfrm rot="5400000">
                <a:off x="-22092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22"/>
              <p:cNvCxnSpPr/>
              <p:nvPr/>
            </p:nvCxnSpPr>
            <p:spPr>
              <a:xfrm rot="5400000">
                <a:off x="-303475" y="1014908"/>
                <a:ext cx="15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22"/>
              <p:cNvCxnSpPr/>
              <p:nvPr/>
            </p:nvCxnSpPr>
            <p:spPr>
              <a:xfrm rot="5400000">
                <a:off x="-464475" y="1093349"/>
                <a:ext cx="1663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154276"/>
            <a:ext cx="77040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●"/>
              <a:defRPr sz="1100"/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○"/>
              <a:defRPr sz="1100"/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Nunito Light"/>
              <a:buChar char="■"/>
              <a:defRPr sz="1100"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352475" y="-272229"/>
            <a:ext cx="8430800" cy="5520566"/>
            <a:chOff x="352475" y="-272229"/>
            <a:chExt cx="8430800" cy="5520566"/>
          </a:xfrm>
        </p:grpSpPr>
        <p:grpSp>
          <p:nvGrpSpPr>
            <p:cNvPr id="25" name="Google Shape;25;p4"/>
            <p:cNvGrpSpPr/>
            <p:nvPr/>
          </p:nvGrpSpPr>
          <p:grpSpPr>
            <a:xfrm rot="5400000">
              <a:off x="7847729" y="415667"/>
              <a:ext cx="1623441" cy="247650"/>
              <a:chOff x="1962150" y="714375"/>
              <a:chExt cx="4333800" cy="247650"/>
            </a:xfrm>
          </p:grpSpPr>
          <p:cxnSp>
            <p:nvCxnSpPr>
              <p:cNvPr id="26" name="Google Shape;26;p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30;p4"/>
            <p:cNvGrpSpPr/>
            <p:nvPr/>
          </p:nvGrpSpPr>
          <p:grpSpPr>
            <a:xfrm rot="5400000">
              <a:off x="12367" y="4660579"/>
              <a:ext cx="927867" cy="247650"/>
              <a:chOff x="1962150" y="714375"/>
              <a:chExt cx="4333800" cy="247650"/>
            </a:xfrm>
          </p:grpSpPr>
          <p:cxnSp>
            <p:nvCxnSpPr>
              <p:cNvPr id="31" name="Google Shape;31;p4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4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4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4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8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1"/>
          <p:cNvSpPr/>
          <p:nvPr/>
        </p:nvSpPr>
        <p:spPr>
          <a:xfrm>
            <a:off x="-25" y="4162500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"/>
          </p:nvPr>
        </p:nvSpPr>
        <p:spPr>
          <a:xfrm>
            <a:off x="2885747" y="1495625"/>
            <a:ext cx="11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3993350" y="1356425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1855762" y="1535675"/>
            <a:ext cx="830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2885747" y="2552900"/>
            <a:ext cx="11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5"/>
          </p:nvPr>
        </p:nvSpPr>
        <p:spPr>
          <a:xfrm>
            <a:off x="3993350" y="2413700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 hasCustomPrompt="1"/>
          </p:nvPr>
        </p:nvSpPr>
        <p:spPr>
          <a:xfrm>
            <a:off x="1855762" y="2592950"/>
            <a:ext cx="830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/>
          </p:nvPr>
        </p:nvSpPr>
        <p:spPr>
          <a:xfrm>
            <a:off x="2885747" y="3610175"/>
            <a:ext cx="1107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8"/>
          </p:nvPr>
        </p:nvSpPr>
        <p:spPr>
          <a:xfrm>
            <a:off x="3993350" y="3470975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1855762" y="3650225"/>
            <a:ext cx="8301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10" name="Google Shape;110;p13"/>
          <p:cNvGrpSpPr/>
          <p:nvPr/>
        </p:nvGrpSpPr>
        <p:grpSpPr>
          <a:xfrm>
            <a:off x="-110187" y="291850"/>
            <a:ext cx="9330407" cy="3895725"/>
            <a:chOff x="-110187" y="291850"/>
            <a:chExt cx="9330407" cy="3895725"/>
          </a:xfrm>
        </p:grpSpPr>
        <p:grpSp>
          <p:nvGrpSpPr>
            <p:cNvPr id="111" name="Google Shape;111;p13"/>
            <p:cNvGrpSpPr/>
            <p:nvPr/>
          </p:nvGrpSpPr>
          <p:grpSpPr>
            <a:xfrm>
              <a:off x="7618880" y="291850"/>
              <a:ext cx="1601339" cy="247650"/>
              <a:chOff x="1962150" y="714375"/>
              <a:chExt cx="4333800" cy="247650"/>
            </a:xfrm>
          </p:grpSpPr>
          <p:cxnSp>
            <p:nvCxnSpPr>
              <p:cNvPr id="112" name="Google Shape;112;p13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13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13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13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" name="Google Shape;116;p13"/>
            <p:cNvGrpSpPr/>
            <p:nvPr/>
          </p:nvGrpSpPr>
          <p:grpSpPr>
            <a:xfrm>
              <a:off x="-110187" y="3939925"/>
              <a:ext cx="829923" cy="247650"/>
              <a:chOff x="1962150" y="714375"/>
              <a:chExt cx="4333800" cy="247650"/>
            </a:xfrm>
          </p:grpSpPr>
          <p:cxnSp>
            <p:nvCxnSpPr>
              <p:cNvPr id="117" name="Google Shape;117;p13"/>
              <p:cNvCxnSpPr/>
              <p:nvPr/>
            </p:nvCxnSpPr>
            <p:spPr>
              <a:xfrm>
                <a:off x="1962150" y="7143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13"/>
              <p:cNvCxnSpPr/>
              <p:nvPr/>
            </p:nvCxnSpPr>
            <p:spPr>
              <a:xfrm>
                <a:off x="2076450" y="7969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13"/>
              <p:cNvCxnSpPr/>
              <p:nvPr/>
            </p:nvCxnSpPr>
            <p:spPr>
              <a:xfrm>
                <a:off x="1962150" y="87947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13"/>
              <p:cNvCxnSpPr/>
              <p:nvPr/>
            </p:nvCxnSpPr>
            <p:spPr>
              <a:xfrm>
                <a:off x="2076450" y="962025"/>
                <a:ext cx="421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1" name="Google Shape;121;p13"/>
          <p:cNvSpPr/>
          <p:nvPr/>
        </p:nvSpPr>
        <p:spPr>
          <a:xfrm>
            <a:off x="-25" y="4615800"/>
            <a:ext cx="9144000" cy="52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-25" y="4162425"/>
            <a:ext cx="9144000" cy="98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/>
          </p:nvPr>
        </p:nvSpPr>
        <p:spPr>
          <a:xfrm>
            <a:off x="713225" y="27854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>
            <a:off x="713225" y="1005925"/>
            <a:ext cx="59829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70" name="Google Shape;170;p17"/>
          <p:cNvGrpSpPr/>
          <p:nvPr/>
        </p:nvGrpSpPr>
        <p:grpSpPr>
          <a:xfrm>
            <a:off x="-32094" y="3692275"/>
            <a:ext cx="705976" cy="247650"/>
            <a:chOff x="1962150" y="714375"/>
            <a:chExt cx="4333800" cy="247650"/>
          </a:xfrm>
        </p:grpSpPr>
        <p:cxnSp>
          <p:nvCxnSpPr>
            <p:cNvPr id="171" name="Google Shape;171;p17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17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17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17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/>
          <p:nvPr/>
        </p:nvSpPr>
        <p:spPr>
          <a:xfrm>
            <a:off x="228575" y="225300"/>
            <a:ext cx="8686800" cy="469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Montserrat"/>
              <a:buNone/>
              <a:defRPr sz="2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3" r:id="rId8"/>
    <p:sldLayoutId id="2147483667" r:id="rId9"/>
    <p:sldLayoutId id="214748366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 txBox="1">
            <a:spLocks noGrp="1"/>
          </p:cNvSpPr>
          <p:nvPr>
            <p:ph type="ctrTitle"/>
          </p:nvPr>
        </p:nvSpPr>
        <p:spPr>
          <a:xfrm>
            <a:off x="713225" y="1083400"/>
            <a:ext cx="66498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Konstrukční návrh malého terénního motocyklu</a:t>
            </a:r>
            <a:endParaRPr sz="3600" dirty="0"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"/>
          </p:nvPr>
        </p:nvSpPr>
        <p:spPr>
          <a:xfrm>
            <a:off x="713225" y="278775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Bakalářská práce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2024</a:t>
            </a:r>
            <a:endParaRPr dirty="0"/>
          </a:p>
        </p:txBody>
      </p:sp>
      <p:grpSp>
        <p:nvGrpSpPr>
          <p:cNvPr id="256" name="Google Shape;256;p26"/>
          <p:cNvGrpSpPr/>
          <p:nvPr/>
        </p:nvGrpSpPr>
        <p:grpSpPr>
          <a:xfrm>
            <a:off x="8230728" y="2571750"/>
            <a:ext cx="989407" cy="247650"/>
            <a:chOff x="1962150" y="714375"/>
            <a:chExt cx="4333800" cy="247650"/>
          </a:xfrm>
        </p:grpSpPr>
        <p:cxnSp>
          <p:nvCxnSpPr>
            <p:cNvPr id="257" name="Google Shape;257;p2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2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1" name="Google Shape;261;p26"/>
          <p:cNvGrpSpPr/>
          <p:nvPr/>
        </p:nvGrpSpPr>
        <p:grpSpPr>
          <a:xfrm>
            <a:off x="-66750" y="415675"/>
            <a:ext cx="1751289" cy="247650"/>
            <a:chOff x="1962150" y="714375"/>
            <a:chExt cx="4333800" cy="247650"/>
          </a:xfrm>
        </p:grpSpPr>
        <p:cxnSp>
          <p:nvCxnSpPr>
            <p:cNvPr id="262" name="Google Shape;262;p26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6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26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6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Obrázek 2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DCE243F3-4FC0-233F-14BD-C9329695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988" y="145320"/>
            <a:ext cx="4830274" cy="16100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1474341-5C99-A6A6-C2E2-26AAD220FB33}"/>
              </a:ext>
            </a:extLst>
          </p:cNvPr>
          <p:cNvSpPr txBox="1"/>
          <p:nvPr/>
        </p:nvSpPr>
        <p:spPr>
          <a:xfrm>
            <a:off x="3324353" y="352962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 bakalářské práce :	Tomáš Tůma</a:t>
            </a:r>
            <a:br>
              <a:rPr lang="cs-CZ" dirty="0"/>
            </a:br>
            <a:r>
              <a:rPr lang="cs-CZ" dirty="0"/>
              <a:t>Vedoucí bakalářské práce :	</a:t>
            </a:r>
            <a:r>
              <a:rPr lang="cs-CZ" dirty="0">
                <a:effectLst/>
                <a:latin typeface="+mn-lt"/>
                <a:ea typeface="Calibri" panose="020F0502020204030204" pitchFamily="34" charset="0"/>
              </a:rPr>
              <a:t>Ing. Martin Podařil, PhD., Ph.D.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Návrhy a opatření 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19999" y="1455576"/>
            <a:ext cx="4656231" cy="1232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Součástky z lehkých slitin – Návrh a výroba vs použití již vyrobených součástí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Dostupnost uvažovaných trubek a profilů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Zjednodušení tvaru některých částí rámu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Vyhovující ergonomie jezdce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Ekonomický pohled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Obrázek 2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69D65E4-927D-E208-B1C0-7F060562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2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Závěr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19999" y="1455576"/>
            <a:ext cx="4656231" cy="1232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Dosažení požadovaných cílů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Hodnocení návrhu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Možnost aplikovatelnosti v praxi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Obrázek 2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69D65E4-927D-E208-B1C0-7F0605620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subTitle" idx="1"/>
          </p:nvPr>
        </p:nvSpPr>
        <p:spPr>
          <a:xfrm>
            <a:off x="777241" y="1895663"/>
            <a:ext cx="59829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Děkuji za pozornost !</a:t>
            </a:r>
            <a:endParaRPr dirty="0"/>
          </a:p>
        </p:txBody>
      </p:sp>
      <p:cxnSp>
        <p:nvCxnSpPr>
          <p:cNvPr id="323" name="Google Shape;323;p31"/>
          <p:cNvCxnSpPr/>
          <p:nvPr/>
        </p:nvCxnSpPr>
        <p:spPr>
          <a:xfrm>
            <a:off x="809625" y="2634863"/>
            <a:ext cx="4600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24" name="Google Shape;324;p31"/>
          <p:cNvGrpSpPr/>
          <p:nvPr/>
        </p:nvGrpSpPr>
        <p:grpSpPr>
          <a:xfrm rot="5400000">
            <a:off x="7310154" y="569667"/>
            <a:ext cx="1623441" cy="247650"/>
            <a:chOff x="1962150" y="714375"/>
            <a:chExt cx="4333800" cy="247650"/>
          </a:xfrm>
        </p:grpSpPr>
        <p:cxnSp>
          <p:nvCxnSpPr>
            <p:cNvPr id="325" name="Google Shape;325;p31"/>
            <p:cNvCxnSpPr/>
            <p:nvPr/>
          </p:nvCxnSpPr>
          <p:spPr>
            <a:xfrm>
              <a:off x="1962150" y="7143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31"/>
            <p:cNvCxnSpPr/>
            <p:nvPr/>
          </p:nvCxnSpPr>
          <p:spPr>
            <a:xfrm>
              <a:off x="2076450" y="7969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31"/>
            <p:cNvCxnSpPr/>
            <p:nvPr/>
          </p:nvCxnSpPr>
          <p:spPr>
            <a:xfrm>
              <a:off x="1962150" y="87947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31"/>
            <p:cNvCxnSpPr/>
            <p:nvPr/>
          </p:nvCxnSpPr>
          <p:spPr>
            <a:xfrm>
              <a:off x="2076450" y="962025"/>
              <a:ext cx="42195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Obrázek 1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D4A47DF3-C531-F844-ADB3-DA7DE0FED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89" y="392576"/>
            <a:ext cx="4830274" cy="16100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Cíl práce </a:t>
            </a:r>
            <a:endParaRPr dirty="0"/>
          </a:p>
        </p:txBody>
      </p:sp>
      <p:sp>
        <p:nvSpPr>
          <p:cNvPr id="271" name="Google Shape;271;p27"/>
          <p:cNvSpPr txBox="1">
            <a:spLocks noGrp="1"/>
          </p:cNvSpPr>
          <p:nvPr>
            <p:ph type="body" idx="1"/>
          </p:nvPr>
        </p:nvSpPr>
        <p:spPr>
          <a:xfrm>
            <a:off x="720000" y="1154275"/>
            <a:ext cx="5658766" cy="1417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cs-CZ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Cílem bakalářské práce je zpracovat přehled konstrukcí rámu motocyklu a následně vytvořit 3D návrh konstrukce rámu malého motocyklu, určeného pro terénní závody Jawa 50 v kategorii upravených strojů.</a:t>
            </a:r>
            <a:endParaRPr lang="cs-CZ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dirty="0"/>
          </a:p>
        </p:txBody>
      </p:sp>
      <p:pic>
        <p:nvPicPr>
          <p:cNvPr id="4" name="Obrázek 3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5E576997-F02A-4AE5-7D25-E09793742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Teoretická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20000" y="1455577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Úvod do problému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Historie rámů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Samonosná konstrukce </a:t>
            </a:r>
            <a:endParaRPr lang="en-US" sz="1400" dirty="0"/>
          </a:p>
        </p:txBody>
      </p:sp>
      <p:pic>
        <p:nvPicPr>
          <p:cNvPr id="19" name="Obrázek 18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6F49E607-583D-1E0F-091F-1DFA5B91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  <p:pic>
        <p:nvPicPr>
          <p:cNvPr id="20" name="Obrázek 19" descr="Obsah obrázku motorka, pneumatika, kolo, vozidlo&#10;&#10;Popis byl vytvořen automaticky">
            <a:extLst>
              <a:ext uri="{FF2B5EF4-FFF2-40B4-BE49-F238E27FC236}">
                <a16:creationId xmlns:a16="http://schemas.microsoft.com/office/drawing/2014/main" id="{210A8BD2-E566-14C0-F034-8302CD149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6" y="2430000"/>
            <a:ext cx="2576875" cy="1490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Obsah obrázku zemědělský stroj&#10;&#10;Popis byl vytvořen automaticky">
            <a:extLst>
              <a:ext uri="{FF2B5EF4-FFF2-40B4-BE49-F238E27FC236}">
                <a16:creationId xmlns:a16="http://schemas.microsoft.com/office/drawing/2014/main" id="{9F399061-1548-11D1-EC30-872269BFE9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53" y="2512783"/>
            <a:ext cx="2455823" cy="145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Teoretická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20000" y="1455577"/>
            <a:ext cx="3202005" cy="1585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Nosná konstrukce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Otevřený vs uzavřený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Trubkové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Lité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Lisované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Kombinované</a:t>
            </a:r>
            <a:endParaRPr lang="en-US" sz="1200" dirty="0"/>
          </a:p>
        </p:txBody>
      </p:sp>
      <p:pic>
        <p:nvPicPr>
          <p:cNvPr id="3" name="Obrázek 2" descr="Obsah obrázku skica, vozík, design&#10;&#10;Popis byl vytvořen automaticky">
            <a:extLst>
              <a:ext uri="{FF2B5EF4-FFF2-40B4-BE49-F238E27FC236}">
                <a16:creationId xmlns:a16="http://schemas.microsoft.com/office/drawing/2014/main" id="{FA996D1C-4B86-5FD5-5D28-94E0151E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229" y="2248116"/>
            <a:ext cx="2630086" cy="1585078"/>
          </a:xfrm>
          <a:prstGeom prst="rect">
            <a:avLst/>
          </a:prstGeom>
        </p:spPr>
      </p:pic>
      <p:pic>
        <p:nvPicPr>
          <p:cNvPr id="4" name="Obrázek 3" descr="single cradle frame">
            <a:extLst>
              <a:ext uri="{FF2B5EF4-FFF2-40B4-BE49-F238E27FC236}">
                <a16:creationId xmlns:a16="http://schemas.microsoft.com/office/drawing/2014/main" id="{F9BB2D8F-96FE-1035-77ED-C6DFA97B4E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47" y="2359300"/>
            <a:ext cx="1943735" cy="1362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26FA1EE-3800-BC92-FE4A-4C7BEFBB1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Teoretická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20000" y="1455577"/>
            <a:ext cx="3202005" cy="1585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/>
              <a:t>Základní typy nosných rámů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Jednoduchý trubkový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Páteřový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Obvodový (</a:t>
            </a:r>
            <a:r>
              <a:rPr lang="cs-CZ" sz="1400" dirty="0" err="1"/>
              <a:t>Deltabox</a:t>
            </a:r>
            <a:r>
              <a:rPr lang="cs-CZ" sz="1400" dirty="0"/>
              <a:t>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Mostový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Příhradový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 err="1"/>
              <a:t>Monokok</a:t>
            </a:r>
            <a:endParaRPr lang="en-US" sz="1200" dirty="0"/>
          </a:p>
        </p:txBody>
      </p:sp>
      <p:pic>
        <p:nvPicPr>
          <p:cNvPr id="6" name="Obrázek 5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26FA1EE-3800-BC92-FE4A-4C7BEFBB1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  <p:pic>
        <p:nvPicPr>
          <p:cNvPr id="2" name="Obrázek 1" descr="Obsah obrázku helma&#10;&#10;Popis byl vytvořen automaticky se střední mírou spolehlivosti">
            <a:extLst>
              <a:ext uri="{FF2B5EF4-FFF2-40B4-BE49-F238E27FC236}">
                <a16:creationId xmlns:a16="http://schemas.microsoft.com/office/drawing/2014/main" id="{BEBF33ED-84D0-8598-DC2F-5E0A3E0D5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51" y="2261901"/>
            <a:ext cx="1623741" cy="180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páčka, kolo&#10;&#10;Popis byl vytvořen automaticky">
            <a:extLst>
              <a:ext uri="{FF2B5EF4-FFF2-40B4-BE49-F238E27FC236}">
                <a16:creationId xmlns:a16="http://schemas.microsoft.com/office/drawing/2014/main" id="{6EB91050-41B6-40F9-4879-9C2A86E90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5" y="2571750"/>
            <a:ext cx="2612051" cy="1490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17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Aplikační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553274" y="1120851"/>
            <a:ext cx="3006180" cy="9164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Rešerše malých terénních motocyklů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Představení motocyklu Jawa 50 </a:t>
            </a:r>
            <a:endParaRPr lang="en-US" sz="1400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D51FD08B-B4B0-F667-9B56-52BDCD9B0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90" y="662486"/>
            <a:ext cx="5163710" cy="3880590"/>
          </a:xfrm>
          <a:prstGeom prst="rect">
            <a:avLst/>
          </a:prstGeom>
        </p:spPr>
      </p:pic>
      <p:pic>
        <p:nvPicPr>
          <p:cNvPr id="19" name="Obrázek 18" descr="Obsah obrázku text, kolo, vozidlo, pneumatika&#10;&#10;Popis byl vytvořen automaticky">
            <a:extLst>
              <a:ext uri="{FF2B5EF4-FFF2-40B4-BE49-F238E27FC236}">
                <a16:creationId xmlns:a16="http://schemas.microsoft.com/office/drawing/2014/main" id="{F3C42D0D-525B-D9F6-50DB-92BC7DA41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38" y="2068308"/>
            <a:ext cx="3009493" cy="212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BAFDB84-2780-A72D-E828-81E566934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Aplikační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565764" y="1301587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Původní rám motocyklu Jawa 50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Postup návrhu nového rámu, tvar, výztuhy, </a:t>
            </a:r>
            <a:r>
              <a:rPr lang="cs-CZ" sz="1400" dirty="0" err="1"/>
              <a:t>desing</a:t>
            </a:r>
            <a:r>
              <a:rPr lang="cs-CZ" sz="1400" dirty="0"/>
              <a:t>, trubky.</a:t>
            </a:r>
            <a:endParaRPr lang="en-US" sz="1400" dirty="0"/>
          </a:p>
        </p:txBody>
      </p:sp>
      <p:pic>
        <p:nvPicPr>
          <p:cNvPr id="2" name="Obrázek 1" descr="Obsah obrázku jízdní kolo, kolo, páčka&#10;&#10;Popis byl vytvořen automaticky">
            <a:extLst>
              <a:ext uri="{FF2B5EF4-FFF2-40B4-BE49-F238E27FC236}">
                <a16:creationId xmlns:a16="http://schemas.microsoft.com/office/drawing/2014/main" id="{96038574-1FC6-BCB8-F723-52A4019F15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900" y="688020"/>
            <a:ext cx="2742089" cy="130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kancelářská svorka&#10;&#10;Popis byl vytvořen automaticky">
            <a:extLst>
              <a:ext uri="{FF2B5EF4-FFF2-40B4-BE49-F238E27FC236}">
                <a16:creationId xmlns:a16="http://schemas.microsoft.com/office/drawing/2014/main" id="{E60111F9-A834-FD85-D608-21E4B2E21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340" y="2301049"/>
            <a:ext cx="3318510" cy="20154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9778AD6-46A9-0736-2D3D-39E847EFDED1}"/>
              </a:ext>
            </a:extLst>
          </p:cNvPr>
          <p:cNvSpPr txBox="1"/>
          <p:nvPr/>
        </p:nvSpPr>
        <p:spPr>
          <a:xfrm>
            <a:off x="881455" y="2414831"/>
            <a:ext cx="3111930" cy="178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cs-CZ" sz="1050" b="1" dirty="0">
                <a:solidFill>
                  <a:srgbClr val="B22C2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40x30x3 – Obdélníkový hlavní profil</a:t>
            </a: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cs-CZ" sz="1050" b="1" dirty="0">
                <a:solidFill>
                  <a:srgbClr val="FF99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30x30x2.5 – Čtvercový profil</a:t>
            </a: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cs-CZ" sz="1050" b="1" dirty="0">
                <a:solidFill>
                  <a:srgbClr val="FFCC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30x30x3 – Kruhová trubka </a:t>
            </a: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cs-CZ" sz="105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26x2,5 -Kruhová trubka</a:t>
            </a:r>
            <a:endParaRPr lang="cs-CZ" sz="105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1000"/>
              </a:spcAft>
            </a:pPr>
            <a:r>
              <a:rPr lang="cs-CZ" sz="105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18x2 – Kruhová trubka</a:t>
            </a:r>
            <a:endParaRPr lang="cs-CZ" sz="900" dirty="0"/>
          </a:p>
        </p:txBody>
      </p:sp>
      <p:pic>
        <p:nvPicPr>
          <p:cNvPr id="7" name="Obrázek 6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66A9CE0E-EF74-D7EC-C0B5-2F68C76A5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5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Aplikační část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20000" y="1327498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Představení dalších potřebných komponent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Způsob jejich uložení, upevnění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Vytvoření 3D modelů </a:t>
            </a:r>
            <a:endParaRPr lang="en-US" sz="1400" dirty="0"/>
          </a:p>
        </p:txBody>
      </p:sp>
      <p:pic>
        <p:nvPicPr>
          <p:cNvPr id="2" name="Obrázek 1" descr="Obsah obrázku venku, design, páčka&#10;&#10;Popis byl vytvořen automaticky">
            <a:extLst>
              <a:ext uri="{FF2B5EF4-FFF2-40B4-BE49-F238E27FC236}">
                <a16:creationId xmlns:a16="http://schemas.microsoft.com/office/drawing/2014/main" id="{3FBF3ADF-1841-EA2E-0A31-6E81DF54E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8" y="2443371"/>
            <a:ext cx="2827767" cy="18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ozubené kolo, kreslené, design&#10;&#10;Popis byl vytvořen automaticky">
            <a:extLst>
              <a:ext uri="{FF2B5EF4-FFF2-40B4-BE49-F238E27FC236}">
                <a16:creationId xmlns:a16="http://schemas.microsoft.com/office/drawing/2014/main" id="{C6E8236B-F8D7-D06C-F37E-B9D5E13AB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30" y="2677635"/>
            <a:ext cx="3131170" cy="159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88985916-91A8-BA6C-4859-B29DD0DEB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Aplikační část </a:t>
            </a:r>
            <a:endParaRPr dirty="0"/>
          </a:p>
        </p:txBody>
      </p:sp>
      <p:sp>
        <p:nvSpPr>
          <p:cNvPr id="281" name="Google Shape;281;p28"/>
          <p:cNvSpPr txBox="1">
            <a:spLocks noGrp="1"/>
          </p:cNvSpPr>
          <p:nvPr>
            <p:ph type="subTitle" idx="1"/>
          </p:nvPr>
        </p:nvSpPr>
        <p:spPr>
          <a:xfrm>
            <a:off x="742568" y="1083821"/>
            <a:ext cx="3294900" cy="8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Představení výsledného modelu</a:t>
            </a:r>
            <a:endParaRPr lang="en-US" sz="1400" dirty="0"/>
          </a:p>
        </p:txBody>
      </p:sp>
      <p:pic>
        <p:nvPicPr>
          <p:cNvPr id="2" name="Obrázek 1" descr="Obsah obrázku kolo, přeprava, pneumatika, jízdní kolo&#10;&#10;Popis byl vytvořen automaticky">
            <a:extLst>
              <a:ext uri="{FF2B5EF4-FFF2-40B4-BE49-F238E27FC236}">
                <a16:creationId xmlns:a16="http://schemas.microsoft.com/office/drawing/2014/main" id="{3550B6E2-7DAD-3DB9-A4B0-74F115D04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170" y="2054033"/>
            <a:ext cx="3047234" cy="215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Obsah obrázku přeprava, pneumatika, jízdní kolo, kolo&#10;&#10;Popis byl vytvořen automaticky">
            <a:extLst>
              <a:ext uri="{FF2B5EF4-FFF2-40B4-BE49-F238E27FC236}">
                <a16:creationId xmlns:a16="http://schemas.microsoft.com/office/drawing/2014/main" id="{3F5C044A-4161-B656-8D64-B35FAA280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74" y="2054033"/>
            <a:ext cx="3151294" cy="215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Obsah obrázku symbol, Písmo, Grafika, červená&#10;&#10;Popis byl vytvořen automaticky">
            <a:extLst>
              <a:ext uri="{FF2B5EF4-FFF2-40B4-BE49-F238E27FC236}">
                <a16:creationId xmlns:a16="http://schemas.microsoft.com/office/drawing/2014/main" id="{D9275206-C012-1771-1D85-C59BD00A7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724" y="600424"/>
            <a:ext cx="1008040" cy="100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7056"/>
      </p:ext>
    </p:extLst>
  </p:cSld>
  <p:clrMapOvr>
    <a:masterClrMapping/>
  </p:clrMapOvr>
</p:sld>
</file>

<file path=ppt/theme/theme1.xml><?xml version="1.0" encoding="utf-8"?>
<a:theme xmlns:a="http://schemas.openxmlformats.org/drawingml/2006/main" name="Automotive Industry Theme for Business by Slidesgo">
  <a:themeElements>
    <a:clrScheme name="Simple Light">
      <a:dk1>
        <a:srgbClr val="191919"/>
      </a:dk1>
      <a:lt1>
        <a:srgbClr val="F3F3F3"/>
      </a:lt1>
      <a:dk2>
        <a:srgbClr val="171783"/>
      </a:dk2>
      <a:lt2>
        <a:srgbClr val="B33636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218</Words>
  <Application>Microsoft Office PowerPoint</Application>
  <PresentationFormat>Předvádění na obrazovce (16:9)</PresentationFormat>
  <Paragraphs>53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Nunito Light</vt:lpstr>
      <vt:lpstr>DM Sans</vt:lpstr>
      <vt:lpstr>Times New Roman</vt:lpstr>
      <vt:lpstr>Anaheim</vt:lpstr>
      <vt:lpstr>Montserrat</vt:lpstr>
      <vt:lpstr>Automotive Industry Theme for Business by Slidesgo</vt:lpstr>
      <vt:lpstr>Konstrukční návrh malého terénního motocyklu</vt:lpstr>
      <vt:lpstr>Cíl práce </vt:lpstr>
      <vt:lpstr>Teoretická část</vt:lpstr>
      <vt:lpstr>Teoretická část</vt:lpstr>
      <vt:lpstr>Teoretická část</vt:lpstr>
      <vt:lpstr>Aplikační část</vt:lpstr>
      <vt:lpstr>Aplikační část</vt:lpstr>
      <vt:lpstr>Aplikační část</vt:lpstr>
      <vt:lpstr>Aplikační část </vt:lpstr>
      <vt:lpstr>Návrhy a opatření 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Konstrukční návrh malého terénního motocyklu</dc:title>
  <dc:creator>Acer</dc:creator>
  <cp:lastModifiedBy>Tomáš Tůma</cp:lastModifiedBy>
  <cp:revision>5</cp:revision>
  <dcterms:modified xsi:type="dcterms:W3CDTF">2024-06-12T21:11:53Z</dcterms:modified>
</cp:coreProperties>
</file>