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71" r:id="rId4"/>
    <p:sldId id="258" r:id="rId5"/>
    <p:sldId id="259" r:id="rId6"/>
    <p:sldId id="261" r:id="rId7"/>
    <p:sldId id="260" r:id="rId8"/>
    <p:sldId id="262" r:id="rId9"/>
    <p:sldId id="269" r:id="rId10"/>
    <p:sldId id="263" r:id="rId11"/>
    <p:sldId id="270" r:id="rId12"/>
    <p:sldId id="268" r:id="rId13"/>
    <p:sldId id="264" r:id="rId14"/>
    <p:sldId id="265" r:id="rId15"/>
    <p:sldId id="266" r:id="rId16"/>
    <p:sldId id="26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447" autoAdjust="0"/>
  </p:normalViewPr>
  <p:slideViewPr>
    <p:cSldViewPr snapToGrid="0">
      <p:cViewPr varScale="1">
        <p:scale>
          <a:sx n="60" d="100"/>
          <a:sy n="60" d="100"/>
        </p:scale>
        <p:origin x="96" y="10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76562-1013-40AF-A874-CC6AFED25B02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07684-9674-40A8-8C0D-6F8B8D6C2B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3874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07684-9674-40A8-8C0D-6F8B8D6C2BE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4171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07684-9674-40A8-8C0D-6F8B8D6C2BE5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6235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7315-B4EA-4BE1-A509-618CB40D9102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2AE4DAB-E0AD-40CA-B76D-C66F476F0B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9781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7315-B4EA-4BE1-A509-618CB40D9102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2AE4DAB-E0AD-40CA-B76D-C66F476F0B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9220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7315-B4EA-4BE1-A509-618CB40D9102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2AE4DAB-E0AD-40CA-B76D-C66F476F0B23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2933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7315-B4EA-4BE1-A509-618CB40D9102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2AE4DAB-E0AD-40CA-B76D-C66F476F0B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246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7315-B4EA-4BE1-A509-618CB40D9102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2AE4DAB-E0AD-40CA-B76D-C66F476F0B23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3731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7315-B4EA-4BE1-A509-618CB40D9102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2AE4DAB-E0AD-40CA-B76D-C66F476F0B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7481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7315-B4EA-4BE1-A509-618CB40D9102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4DAB-E0AD-40CA-B76D-C66F476F0B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8575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7315-B4EA-4BE1-A509-618CB40D9102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4DAB-E0AD-40CA-B76D-C66F476F0B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3491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7315-B4EA-4BE1-A509-618CB40D9102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4DAB-E0AD-40CA-B76D-C66F476F0B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419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7315-B4EA-4BE1-A509-618CB40D9102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2AE4DAB-E0AD-40CA-B76D-C66F476F0B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4583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7315-B4EA-4BE1-A509-618CB40D9102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2AE4DAB-E0AD-40CA-B76D-C66F476F0B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2592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7315-B4EA-4BE1-A509-618CB40D9102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2AE4DAB-E0AD-40CA-B76D-C66F476F0B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6757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7315-B4EA-4BE1-A509-618CB40D9102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4DAB-E0AD-40CA-B76D-C66F476F0B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3179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7315-B4EA-4BE1-A509-618CB40D9102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4DAB-E0AD-40CA-B76D-C66F476F0B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506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7315-B4EA-4BE1-A509-618CB40D9102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4DAB-E0AD-40CA-B76D-C66F476F0B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799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7315-B4EA-4BE1-A509-618CB40D9102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2AE4DAB-E0AD-40CA-B76D-C66F476F0B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5619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57315-B4EA-4BE1-A509-618CB40D9102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2AE4DAB-E0AD-40CA-B76D-C66F476F0B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8977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8ED638-061C-AD5A-B3E6-0162F97BFD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2" y="2600325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cs-CZ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Variantní návrh využití dešťových a šedých odpadních vod včetně posouzení a vyhodnocení</a:t>
            </a:r>
            <a:br>
              <a:rPr lang="cs-CZ" b="0" i="0" dirty="0">
                <a:effectLst/>
                <a:highlight>
                  <a:srgbClr val="FFFFFF"/>
                </a:highlight>
                <a:latin typeface="Roboto" panose="02000000000000000000" pitchFamily="2" charset="0"/>
              </a:rPr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0A28F27-ECBB-351B-216A-235AB5F94A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2" y="4224929"/>
            <a:ext cx="8915399" cy="1126283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Bakalářská práce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F94EA30-B582-A744-3406-770DDBE8DA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" y="0"/>
            <a:ext cx="1837678" cy="1837678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0B68B450-F4CE-156B-5BE7-03302EAECFEA}"/>
              </a:ext>
            </a:extLst>
          </p:cNvPr>
          <p:cNvSpPr txBox="1"/>
          <p:nvPr/>
        </p:nvSpPr>
        <p:spPr>
          <a:xfrm>
            <a:off x="2025247" y="80812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2000" dirty="0">
                <a:solidFill>
                  <a:srgbClr val="8636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Vysoká škola </a:t>
            </a:r>
          </a:p>
          <a:p>
            <a:pPr algn="l"/>
            <a:r>
              <a:rPr lang="cs-CZ" sz="2000" dirty="0">
                <a:solidFill>
                  <a:srgbClr val="8636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technická a ekonomická </a:t>
            </a:r>
          </a:p>
          <a:p>
            <a:pPr algn="l"/>
            <a:r>
              <a:rPr lang="cs-CZ" sz="2000" dirty="0">
                <a:solidFill>
                  <a:srgbClr val="8636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Českých Budějovicích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75CA898-A460-ECBE-2E04-4F23B188667A}"/>
              </a:ext>
            </a:extLst>
          </p:cNvPr>
          <p:cNvSpPr txBox="1"/>
          <p:nvPr/>
        </p:nvSpPr>
        <p:spPr>
          <a:xfrm>
            <a:off x="9825188" y="188534"/>
            <a:ext cx="2007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Pozemní stavby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5DC5541-1FDA-23D7-C732-296AF8F21235}"/>
              </a:ext>
            </a:extLst>
          </p:cNvPr>
          <p:cNvSpPr txBox="1"/>
          <p:nvPr/>
        </p:nvSpPr>
        <p:spPr>
          <a:xfrm>
            <a:off x="5905846" y="5653803"/>
            <a:ext cx="55696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Autor práce: Tomáš Bron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Vedoucí bakalářské práce: Ing. Aleš Kaňkovský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Oponent bakalářské práce: Ing. Jan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Zugárek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391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75D0DB-7DFB-D35E-B58A-63956FBA4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Porovnání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0324DB71-35CB-A36F-9716-E7B34F975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9211" y="2407561"/>
            <a:ext cx="8341291" cy="2753986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39EDEC94-5932-59FE-F216-F3829F81B67F}"/>
              </a:ext>
            </a:extLst>
          </p:cNvPr>
          <p:cNvSpPr txBox="1"/>
          <p:nvPr/>
        </p:nvSpPr>
        <p:spPr>
          <a:xfrm>
            <a:off x="2589211" y="1264555"/>
            <a:ext cx="78541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Porovnání z hlediska pořizovacích nákladů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1422E53-3F4E-F5DB-66A4-CE71B8191F20}"/>
              </a:ext>
            </a:extLst>
          </p:cNvPr>
          <p:cNvSpPr txBox="1"/>
          <p:nvPr/>
        </p:nvSpPr>
        <p:spPr>
          <a:xfrm>
            <a:off x="2589211" y="5161547"/>
            <a:ext cx="64718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Varianta č. 1: Kombinace dešťové a šedé odpadní vody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Varianta č. 2: Využití šedé odpadní vody</a:t>
            </a:r>
          </a:p>
        </p:txBody>
      </p:sp>
    </p:spTree>
    <p:extLst>
      <p:ext uri="{BB962C8B-B14F-4D97-AF65-F5344CB8AC3E}">
        <p14:creationId xmlns:p14="http://schemas.microsoft.com/office/powerpoint/2010/main" val="1729380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8B959C-8198-91CD-71A2-93054FCC8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Porovnání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8BDAB3-DF0C-AC70-AB3A-7A26E0288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277979"/>
            <a:ext cx="8915400" cy="3777622"/>
          </a:xfrm>
        </p:spPr>
        <p:txBody>
          <a:bodyPr/>
          <a:lstStyle/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VARIANTA Č.1</a:t>
            </a:r>
          </a:p>
          <a:p>
            <a:pPr lvl="1"/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Vyšší požadavky na místo</a:t>
            </a:r>
          </a:p>
          <a:p>
            <a:pPr lvl="1"/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Vyšší pořizovací náklady z hlediska realizace</a:t>
            </a:r>
          </a:p>
          <a:p>
            <a:pPr lvl="1"/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Vyšší spotřeba energie</a:t>
            </a:r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VARIANTA Č.2</a:t>
            </a:r>
          </a:p>
          <a:p>
            <a:pPr lvl="1"/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Nižší požadavky na místo</a:t>
            </a:r>
          </a:p>
          <a:p>
            <a:pPr lvl="1"/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Výkopové práce nejsou nutné</a:t>
            </a:r>
          </a:p>
          <a:p>
            <a:pPr marL="457200" lvl="1" indent="0">
              <a:buNone/>
            </a:pPr>
            <a:endParaRPr lang="cs-CZ" dirty="0"/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8FC9F29-6F10-3E2F-45AB-4F2A0EDB2F1E}"/>
              </a:ext>
            </a:extLst>
          </p:cNvPr>
          <p:cNvSpPr txBox="1"/>
          <p:nvPr/>
        </p:nvSpPr>
        <p:spPr>
          <a:xfrm>
            <a:off x="2589212" y="1210270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Porovnání z hlediska náročnosti výstavby</a:t>
            </a:r>
          </a:p>
        </p:txBody>
      </p:sp>
    </p:spTree>
    <p:extLst>
      <p:ext uri="{BB962C8B-B14F-4D97-AF65-F5344CB8AC3E}">
        <p14:creationId xmlns:p14="http://schemas.microsoft.com/office/powerpoint/2010/main" val="3322143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33CACB-D489-E7E7-98F1-4F2EB2DC5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Vyhodnocení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60609E-EF0F-CBAB-AAF0-D01217B5F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Výběr nejvýhodnější varianty dle předešlých porovnání</a:t>
            </a:r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Nejlepší varianta: Varianta č.2 – využití šedé odpadní vody</a:t>
            </a:r>
          </a:p>
        </p:txBody>
      </p:sp>
    </p:spTree>
    <p:extLst>
      <p:ext uri="{BB962C8B-B14F-4D97-AF65-F5344CB8AC3E}">
        <p14:creationId xmlns:p14="http://schemas.microsoft.com/office/powerpoint/2010/main" val="4249342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B87E0F-05F7-132D-CCA8-F12B0CB2F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06DAC5-4450-6E77-592E-CC4D82D30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 bakalářské práce byl naplněn</a:t>
            </a:r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Výzkumné otázky byly zpracovány</a:t>
            </a:r>
          </a:p>
          <a:p>
            <a:endParaRPr lang="cs-CZ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Bakalářská práce obsahuje:</a:t>
            </a:r>
          </a:p>
          <a:p>
            <a:pPr lvl="1"/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Informace o spotřebě vody</a:t>
            </a:r>
          </a:p>
          <a:p>
            <a:pPr lvl="1"/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Informace o dešťové a šedé vodě</a:t>
            </a:r>
          </a:p>
          <a:p>
            <a:pPr lvl="1"/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Informace o čištění odpadních vod, legislativa</a:t>
            </a:r>
          </a:p>
          <a:p>
            <a:pPr lvl="1"/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Varianty zpětného využití získaných vod pro řešený objekt</a:t>
            </a:r>
          </a:p>
          <a:p>
            <a:pPr lvl="1"/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Porovnání jednotlivých variant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3552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3F0A3C-BA51-AA80-4ABE-6D9D84D7A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5219" y="2788555"/>
            <a:ext cx="8911687" cy="1280890"/>
          </a:xfrm>
        </p:spPr>
        <p:txBody>
          <a:bodyPr>
            <a:normAutofit/>
          </a:bodyPr>
          <a:lstStyle/>
          <a:p>
            <a:r>
              <a:rPr lang="cs-CZ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239DA61-57D9-B30D-F096-058CE19A04A9}"/>
              </a:ext>
            </a:extLst>
          </p:cNvPr>
          <p:cNvSpPr txBox="1"/>
          <p:nvPr/>
        </p:nvSpPr>
        <p:spPr>
          <a:xfrm>
            <a:off x="9457340" y="6304547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Tomáš Bron; 25661</a:t>
            </a:r>
          </a:p>
        </p:txBody>
      </p:sp>
    </p:spTree>
    <p:extLst>
      <p:ext uri="{BB962C8B-B14F-4D97-AF65-F5344CB8AC3E}">
        <p14:creationId xmlns:p14="http://schemas.microsoft.com/office/powerpoint/2010/main" val="815242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C60B40-FFA7-F5EE-A85B-E3FBA1FD8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Doplňující 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4005EF-DF8F-2A1C-23DE-9074B8DF7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683474"/>
            <a:ext cx="8915400" cy="44476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Otázky vedoucího bakalářské práce:</a:t>
            </a:r>
          </a:p>
          <a:p>
            <a:pPr algn="just"/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případě srovnání pořizovacích nákladů na využití šedé odpadní vody a dešťové vody by i v případě započítání nákladů na vnitřní rozvody vycházela jaká varianta nejlépe?</a:t>
            </a:r>
          </a:p>
          <a:p>
            <a:pPr marL="0" indent="0" algn="just">
              <a:buNone/>
            </a:pPr>
            <a: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Otázky oponenta bakalářské práce:</a:t>
            </a:r>
          </a:p>
          <a:p>
            <a:pPr algn="just"/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jinak nakládat s dešťovými vodami, pokud je nechceme využívat v rámci stavby? Jak v tomto ohledu hovoří legislativa?</a:t>
            </a:r>
          </a:p>
          <a:p>
            <a:pPr algn="just"/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Jaké řešení existuje pro využívání šedých vod i bez samostatného odpadního potrubí a rozvodů vody v nemovitosti?</a:t>
            </a:r>
          </a:p>
          <a:p>
            <a:pPr algn="just"/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může být problémem při dlouhém zdržení šedé vody v nádrži?</a:t>
            </a:r>
          </a:p>
          <a:p>
            <a:pPr algn="just"/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bude řešeno překročení kapacity nádrže? </a:t>
            </a:r>
          </a:p>
          <a:p>
            <a:pPr algn="just"/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Vysvětlete pojem intercepce. </a:t>
            </a:r>
          </a:p>
        </p:txBody>
      </p:sp>
    </p:spTree>
    <p:extLst>
      <p:ext uri="{BB962C8B-B14F-4D97-AF65-F5344CB8AC3E}">
        <p14:creationId xmlns:p14="http://schemas.microsoft.com/office/powerpoint/2010/main" val="3112039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E69864-80A0-9BC0-2D44-9A403725E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A353E2-1F82-8630-8BAE-E1156BBF5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 Mapy.cz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2341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B524E0-5085-C3CB-9950-6B2A72C9A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Obsah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779EE5-972B-9E51-DE5B-F7940FAF5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684420"/>
            <a:ext cx="8915400" cy="4549469"/>
          </a:xfrm>
        </p:spPr>
        <p:txBody>
          <a:bodyPr>
            <a:noAutofit/>
          </a:bodyPr>
          <a:lstStyle/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 práce</a:t>
            </a:r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Řešený objekt</a:t>
            </a:r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Výzkumné otázky</a:t>
            </a:r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Návrh řešení: Varianta č. 1</a:t>
            </a:r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Návrh řešení: Varianta č. 2</a:t>
            </a:r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Porovnání</a:t>
            </a:r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Vyhodnocení</a:t>
            </a:r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Závěr</a:t>
            </a:r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Doplňující dotazy</a:t>
            </a:r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Zdroje</a:t>
            </a:r>
          </a:p>
        </p:txBody>
      </p:sp>
    </p:spTree>
    <p:extLst>
      <p:ext uri="{BB962C8B-B14F-4D97-AF65-F5344CB8AC3E}">
        <p14:creationId xmlns:p14="http://schemas.microsoft.com/office/powerpoint/2010/main" val="2970942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5DDFC5-460A-142E-8426-43F6F6962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Motivace a popis řešené oblasti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2C5BF9-1D9D-9661-B526-65C21ACE1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Navázání na projekt</a:t>
            </a:r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Popis problematiky</a:t>
            </a:r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Řešení problematiky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2019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E0DB96-A75A-1C2F-A2C0-335387F5E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69A541-857B-5A9D-90D6-598E1E9F2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75875"/>
            <a:ext cx="8915400" cy="5005136"/>
          </a:xfrm>
        </p:spPr>
        <p:txBody>
          <a:bodyPr>
            <a:normAutofit/>
          </a:bodyPr>
          <a:lstStyle/>
          <a:p>
            <a:pPr algn="just"/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Cílem bakalářské práce je ověření schopností studenta profesionálně zpracovat dílčí část projektové dokumentace na zadaném objektu, v úrovni dokumentace pro provedení stavby. Na základě zadaných podkladů student v rámci své specializace vypracuje projektovou dokumentaci pro provedení stavby (DPS), části D.1.4 Technika prostředí staveb, v rozsahu dle přílohy č. 13 k vyhlášce č. 499/2006 Sb., ve znění novely č. 405/2017 Sb. Projektová dokumentace bude zahrnovat technickou zprávu, dílčí výkresovou část, seznam strojů a zařízení a technické specifikace. Povinnou součástí bakalářské práce je textová část obsahující literární rešerši a řešení problematiky v rámci dvou zadaných, níže uvedených, výzkumných otázek. 1. Výzkumná otázka: Využití dešťové odpadní vody s možností doplnění o vodu šedou. 2. Výzkumná otázka: V.O. 2: Využití šedých odpadních vod. </a:t>
            </a:r>
          </a:p>
        </p:txBody>
      </p:sp>
    </p:spTree>
    <p:extLst>
      <p:ext uri="{BB962C8B-B14F-4D97-AF65-F5344CB8AC3E}">
        <p14:creationId xmlns:p14="http://schemas.microsoft.com/office/powerpoint/2010/main" val="2231341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27AC10-AF43-29B0-5A53-954E6D157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Řešený objekt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CD92C28-E921-231A-31FF-92149AAD6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0581" y="1905000"/>
            <a:ext cx="4576464" cy="328060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00B1117-02AA-B47B-8442-C67E8965E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4309" y="1926584"/>
            <a:ext cx="3588361" cy="3259018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C927DA0A-7AD1-43AD-7A64-C44EDF6F17AF}"/>
              </a:ext>
            </a:extLst>
          </p:cNvPr>
          <p:cNvSpPr txBox="1"/>
          <p:nvPr/>
        </p:nvSpPr>
        <p:spPr>
          <a:xfrm>
            <a:off x="2464309" y="5207186"/>
            <a:ext cx="1194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Zdroj: [1]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1E29071-AE1B-2079-097F-0151C345B581}"/>
              </a:ext>
            </a:extLst>
          </p:cNvPr>
          <p:cNvSpPr txBox="1"/>
          <p:nvPr/>
        </p:nvSpPr>
        <p:spPr>
          <a:xfrm>
            <a:off x="6187908" y="5207186"/>
            <a:ext cx="1194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Zdroj: [1]</a:t>
            </a:r>
          </a:p>
        </p:txBody>
      </p:sp>
    </p:spTree>
    <p:extLst>
      <p:ext uri="{BB962C8B-B14F-4D97-AF65-F5344CB8AC3E}">
        <p14:creationId xmlns:p14="http://schemas.microsoft.com/office/powerpoint/2010/main" val="1971454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858024-18F4-47C6-7645-5A55303DD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Výzkumné 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94D46E-7E08-5825-967A-AB6A5A659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Výzkumná otázka: Využití dešťové odpadní vody s možností doplnění o vodu šedou.</a:t>
            </a:r>
          </a:p>
          <a:p>
            <a:endParaRPr lang="cs-CZ" dirty="0"/>
          </a:p>
          <a:p>
            <a:endParaRPr lang="cs-CZ" dirty="0"/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Výzkumná otázka: Využití šedých odpadních vod.</a:t>
            </a:r>
          </a:p>
        </p:txBody>
      </p:sp>
    </p:spTree>
    <p:extLst>
      <p:ext uri="{BB962C8B-B14F-4D97-AF65-F5344CB8AC3E}">
        <p14:creationId xmlns:p14="http://schemas.microsoft.com/office/powerpoint/2010/main" val="1511108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9CB792-2A30-794D-58F3-47E4BE0A4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Návrh řešení: Varianta č. 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A099FC-4AE5-DBD2-5D62-7855BFF7D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821709"/>
            <a:ext cx="8915400" cy="3777622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Množství vyprodukované vody</a:t>
            </a:r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Požadavky na místo</a:t>
            </a:r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Náklady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4CD810E-EA3B-66E8-A753-42EDA4737395}"/>
              </a:ext>
            </a:extLst>
          </p:cNvPr>
          <p:cNvSpPr txBox="1"/>
          <p:nvPr/>
        </p:nvSpPr>
        <p:spPr>
          <a:xfrm>
            <a:off x="2589211" y="1258669"/>
            <a:ext cx="91215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Návrh instalace zařízení na využití dešťové a šedé odpadní vody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C4C5D62-6D85-272D-C47A-D6D3F7C0A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211" y="3193042"/>
            <a:ext cx="8075105" cy="351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63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478531-4C5B-58A3-DCE8-BBC6F471D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Návrh řešení: Varianta č. 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52C939-410A-7410-ABA4-67359D873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1821709"/>
            <a:ext cx="8915400" cy="3777622"/>
          </a:xfrm>
        </p:spPr>
        <p:txBody>
          <a:bodyPr/>
          <a:lstStyle/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Množství vyprodukované vody</a:t>
            </a:r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Náklady</a:t>
            </a:r>
          </a:p>
          <a:p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Úspora prostoru</a:t>
            </a:r>
          </a:p>
          <a:p>
            <a:endParaRPr lang="cs-CZ" sz="1400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1D6DE56-D701-9103-4098-F3C1D6D27799}"/>
              </a:ext>
            </a:extLst>
          </p:cNvPr>
          <p:cNvSpPr txBox="1"/>
          <p:nvPr/>
        </p:nvSpPr>
        <p:spPr>
          <a:xfrm>
            <a:off x="2589211" y="1258669"/>
            <a:ext cx="76937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Návrh instalace zařízení na využití šedé odpadní vody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1C02947-E6CB-C4DD-97AB-7AD952024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700" y="2467502"/>
            <a:ext cx="6847584" cy="399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80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919E94-C32B-8BF5-2260-E4F4143B1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Porovnání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C6E7CD1-DFD6-120B-2C25-09236CBCC475}"/>
              </a:ext>
            </a:extLst>
          </p:cNvPr>
          <p:cNvSpPr txBox="1"/>
          <p:nvPr/>
        </p:nvSpPr>
        <p:spPr>
          <a:xfrm>
            <a:off x="2592925" y="1258396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Porovnání z hlediska množství využité vody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E1DA60D-2CD1-7127-AF0B-8D4CF6D4C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540" y="3303721"/>
            <a:ext cx="10197072" cy="16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10569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TM02892315[[fn=Stébla]]</Template>
  <TotalTime>126</TotalTime>
  <Words>571</Words>
  <Application>Microsoft Office PowerPoint</Application>
  <PresentationFormat>Širokoúhlá obrazovka</PresentationFormat>
  <Paragraphs>86</Paragraphs>
  <Slides>16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Aptos</vt:lpstr>
      <vt:lpstr>Arial</vt:lpstr>
      <vt:lpstr>Century Gothic</vt:lpstr>
      <vt:lpstr>Roboto</vt:lpstr>
      <vt:lpstr>Wingdings 3</vt:lpstr>
      <vt:lpstr>Stébla</vt:lpstr>
      <vt:lpstr>Variantní návrh využití dešťových a šedých odpadních vod včetně posouzení a vyhodnocení </vt:lpstr>
      <vt:lpstr>Obsah</vt:lpstr>
      <vt:lpstr>Motivace a popis řešené oblasti</vt:lpstr>
      <vt:lpstr>Cíl práce</vt:lpstr>
      <vt:lpstr>Řešený objekt</vt:lpstr>
      <vt:lpstr>Výzkumné otázky</vt:lpstr>
      <vt:lpstr>Návrh řešení: Varianta č. 1</vt:lpstr>
      <vt:lpstr>Návrh řešení: Varianta č. 2</vt:lpstr>
      <vt:lpstr>Porovnání</vt:lpstr>
      <vt:lpstr>Porovnání</vt:lpstr>
      <vt:lpstr>Porovnání</vt:lpstr>
      <vt:lpstr>Vyhodnocení</vt:lpstr>
      <vt:lpstr>Závěr</vt:lpstr>
      <vt:lpstr>Děkuji za pozornost.</vt:lpstr>
      <vt:lpstr>Doplňující otázky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Tomáš Bron</dc:creator>
  <cp:lastModifiedBy>Tomáš Bron</cp:lastModifiedBy>
  <cp:revision>8</cp:revision>
  <dcterms:created xsi:type="dcterms:W3CDTF">2024-06-17T12:22:40Z</dcterms:created>
  <dcterms:modified xsi:type="dcterms:W3CDTF">2024-06-18T09:25:38Z</dcterms:modified>
</cp:coreProperties>
</file>