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59" r:id="rId7"/>
    <p:sldId id="267" r:id="rId8"/>
    <p:sldId id="261" r:id="rId9"/>
    <p:sldId id="269" r:id="rId10"/>
    <p:sldId id="270" r:id="rId11"/>
    <p:sldId id="276" r:id="rId12"/>
    <p:sldId id="271" r:id="rId13"/>
    <p:sldId id="268" r:id="rId14"/>
    <p:sldId id="275" r:id="rId15"/>
    <p:sldId id="272" r:id="rId16"/>
    <p:sldId id="273" r:id="rId17"/>
    <p:sldId id="274" r:id="rId18"/>
    <p:sldId id="262" r:id="rId19"/>
    <p:sldId id="263" r:id="rId20"/>
    <p:sldId id="264" r:id="rId21"/>
    <p:sldId id="265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4D61-9CD2-D9F5-2918-B57FECC44F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033272"/>
            <a:ext cx="9144000" cy="2478024"/>
          </a:xfrm>
        </p:spPr>
        <p:txBody>
          <a:bodyPr anchorCtr="1">
            <a:noAutofit/>
          </a:bodyPr>
          <a:lstStyle>
            <a:lvl1pPr algn="ctr">
              <a:defRPr sz="4000" spc="7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032CE-5BC9-40C2-8FC5-0B10E9EF4E3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822191"/>
            <a:ext cx="9144000" cy="1435608"/>
          </a:xfrm>
        </p:spPr>
        <p:txBody>
          <a:bodyPr anchorCtr="1"/>
          <a:lstStyle>
            <a:lvl1pPr marL="0" indent="0" algn="ctr">
              <a:lnSpc>
                <a:spcPct val="150000"/>
              </a:lnSpc>
              <a:buNone/>
              <a:defRPr sz="1600" cap="all" spc="6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1F8C6-E3B7-4843-CC3E-B56C9C3F66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8FA62D-307B-47C0-B33B-0965DBF6F18B}" type="datetime2">
              <a:rPr lang="en-US"/>
              <a:pPr lvl="0"/>
              <a:t>Tuesday, June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92306-1662-65FA-604C-68EE23EDE2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79288-C2D1-E76E-3A33-B2DE4B176B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CE932-9553-4D85-A810-8AA61DB0B6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704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15400-B2D7-8B22-BDA3-45483B2A85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33336-F92B-D29B-B6BD-008FDBFEA80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6D826-6C97-7DE4-84FD-989E4E35C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510EF3-D4C7-47C4-A656-39DAEE5D7C5B}" type="datetime2">
              <a:rPr lang="en-US"/>
              <a:pPr lvl="0"/>
              <a:t>Tuesday, June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904F1-CB8E-D907-E978-46DD435D36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FAFC1-2340-336B-0597-B7DD0A31B4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1916CE-98ED-4259-BA2F-195DAC7C60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6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2F0A3-4AFF-236D-D9B5-F1931651BF8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838897"/>
            <a:ext cx="2628899" cy="48493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903BA-2C8F-6F34-E6AD-C7234E53AE8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49230" y="838897"/>
            <a:ext cx="7723269" cy="48493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B5AD4-9CE0-9F8A-DF01-913AC25638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19F71D-500E-48CA-BC13-7D45341293F9}" type="datetime2">
              <a:rPr lang="en-US"/>
              <a:pPr lvl="0"/>
              <a:t>Tuesday, June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1F6FB-6C5B-4BC2-A679-50317ED1C5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0F31D-241A-A18C-3CC3-242CDE84E5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41BFA7-A60D-4D2F-8FFD-A07D242E8B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2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5092-5BCA-A830-C2AB-06D1054A45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B5133-3ECB-81CE-9B0B-3CF2F10DDCB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9626D-6413-F5FD-1714-A1F3FF37D3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7C7707-E313-49B3-BF94-F68B269880C2}" type="datetime2">
              <a:rPr lang="en-US"/>
              <a:pPr lvl="0"/>
              <a:t>Tuesday, June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5EECD-490C-2B22-7213-87D58BCAE2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B93B6-CDF7-3D56-A804-9265E3E662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9A9E2D-D508-4105-B2C0-3F3EAE42F7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53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4310-9607-492C-55AD-936F732F12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709735"/>
            <a:ext cx="9966960" cy="2852735"/>
          </a:xfrm>
        </p:spPr>
        <p:txBody>
          <a:bodyPr/>
          <a:lstStyle>
            <a:lvl1pPr>
              <a:defRPr sz="4400" spc="7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4363E-8714-56CF-EE74-3BDEA82612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1600" y="4974336"/>
            <a:ext cx="9966960" cy="1115568"/>
          </a:xfrm>
        </p:spPr>
        <p:txBody>
          <a:bodyPr/>
          <a:lstStyle>
            <a:lvl1pPr marL="0" indent="0">
              <a:buNone/>
              <a:defRPr sz="1600" cap="all" spc="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BDAB1-4C4C-D4D0-3FB3-F38C79574A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702ABF-161C-447F-AE4A-DB7848AB7717}" type="datetime2">
              <a:rPr lang="en-US"/>
              <a:pPr lvl="0"/>
              <a:t>Tuesday, June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7E64A-06B9-2E20-0803-FC8B73F9CF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BDB10-CAFE-03F9-E6B6-C24AB772B9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0CCB3-98B2-4FBD-88F0-CF43609D321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9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D5C0-1B13-2E32-8318-F4AEF351779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CDFED-3F20-9612-081E-1916E9C1D1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112263"/>
            <a:ext cx="4846320" cy="39593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93705-D3BC-4D4A-8CA9-73A9089F877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66560" y="2112263"/>
            <a:ext cx="4846320" cy="39593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559CA-E3AB-FDE4-05C3-ED92181A6C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C0962D-F886-417B-8D36-CF7CDB4DE4B7}" type="datetime2">
              <a:rPr lang="en-US"/>
              <a:pPr lvl="0"/>
              <a:t>Tuesday, June 18,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C7150-DD87-349C-50F3-3AE737F104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450DE-9954-C13E-C2A9-4015B16DEC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12AF09-FA10-4887-AAF6-3F20342065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291A757-E837-CBD6-84F4-8DB7CB39E9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71600" y="2112263"/>
            <a:ext cx="4841080" cy="82391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ABE56D2-9545-A8CC-7EBC-BC414FC46C0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371600" y="3018470"/>
            <a:ext cx="4841080" cy="31048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8E7A190-501D-0EBA-7A64-F8E43F92EF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66560" y="2112263"/>
            <a:ext cx="4846320" cy="823910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8EC7020-B436-6A1D-77F6-82DEE30DAF3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766560" y="3018470"/>
            <a:ext cx="4841080" cy="31048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FA8D483B-3CDD-4CF8-E99E-30DA8EF914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898B6D-EF61-4AB9-8AB5-854D92F7454E}" type="datetime2">
              <a:rPr lang="en-US"/>
              <a:pPr lvl="0"/>
              <a:t>Tuesday, June 18, 2024</a:t>
            </a:fld>
            <a:endParaRPr 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6F589D6F-B2F4-A5D2-2757-9A645284F3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0E591AB-AB9F-DB1A-38A6-0380E4FCB4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9CD603-CA35-46DD-B974-6A1728C5B01B}" type="slidenum">
              <a:t>‹#›</a:t>
            </a:fld>
            <a:endParaRPr lang="en-US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E01B7BB8-0885-C024-127B-3851AD09985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39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9C66-3BDB-5D45-BDA0-B55B96BEBD6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D6BC9-B548-ED7C-EAAD-1369FB9B65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43971A-A966-42D8-959A-48D5A587C6A1}" type="datetime2">
              <a:rPr lang="en-US"/>
              <a:pPr lvl="0"/>
              <a:t>Tuesday, June 18,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B92FA-A5C6-DD11-A47D-6F5591F4D2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1B41F-19AB-B00B-5CE4-EE83BB08D3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68F546-6C9D-4958-9C6C-E4EA6DEEC15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8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86012-0B42-8EBD-A705-67241AFF1E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72742C-53A6-41D2-84AE-E1B53CFF7E69}" type="datetime2">
              <a:rPr lang="en-US"/>
              <a:pPr lvl="0"/>
              <a:t>Tuesday, June 18,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0DCB4-F0BA-46F0-58BD-DCE29A1E7B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F6FFA-01AC-800A-4769-DC49674E2E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036B74-3D16-40EE-8D26-6542C924C4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7F2C-0414-6B4D-421A-BACDC019C4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987423"/>
            <a:ext cx="3932240" cy="189450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330A-73E6-0DB2-B2B8-50BBF75515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50992" y="987423"/>
            <a:ext cx="5687568" cy="487362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3BF23-C0BD-1714-7A27-02CD44FDB9A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71600" y="3058512"/>
            <a:ext cx="3932240" cy="280254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FF050-330B-E8D6-728E-650B62FACA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12F791-1BF7-433A-A1D1-B7AB7DE70671}" type="datetime2">
              <a:rPr lang="en-US"/>
              <a:pPr lvl="0"/>
              <a:t>Tuesday, June 18,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9E6B1-720F-5C0B-50C0-B227EDA0F2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E71A9-49F2-08BF-8CA4-2DAEBEF246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2F789-EE3B-4638-B9F6-33435CE20B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9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1F3C-9741-9B82-9779-98F40C3D1A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987552"/>
            <a:ext cx="3932240" cy="1892807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72561-7B96-2C42-36A8-2760504C5D6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505318" y="987423"/>
            <a:ext cx="5833241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EA76D-9A01-7A09-150C-645FF4CBBD7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71600" y="3033284"/>
            <a:ext cx="3932240" cy="28357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A296F-69D4-A0B0-AD04-E310562792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872C90-D03F-477C-A25E-D86189A7D4B4}" type="datetime2">
              <a:rPr lang="en-US"/>
              <a:pPr lvl="0"/>
              <a:t>Tuesday, June 18,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1BED0-C223-7481-85BE-4C7779AD44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AE1B6-884D-D7B8-CF25-3632B14627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0B7DD7-ABCF-4056-BD07-2BF4232359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5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5144738-9140-871C-78FB-1EE23520DB01}"/>
              </a:ext>
            </a:extLst>
          </p:cNvPr>
          <p:cNvSpPr/>
          <p:nvPr/>
        </p:nvSpPr>
        <p:spPr>
          <a:xfrm rot="10800009" flipH="1">
            <a:off x="-37" y="6401174"/>
            <a:ext cx="12191996" cy="456770"/>
          </a:xfrm>
          <a:prstGeom prst="rect">
            <a:avLst/>
          </a:prstGeom>
          <a:gradFill>
            <a:gsLst>
              <a:gs pos="0">
                <a:srgbClr val="C672B0">
                  <a:alpha val="28000"/>
                </a:srgbClr>
              </a:gs>
              <a:gs pos="100000">
                <a:srgbClr val="C78CD1">
                  <a:alpha val="85000"/>
                </a:srgbClr>
              </a:gs>
            </a:gsLst>
            <a:lin ang="60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A11E748-BDB3-4732-AF53-96AADBA27C83}"/>
              </a:ext>
            </a:extLst>
          </p:cNvPr>
          <p:cNvSpPr/>
          <p:nvPr/>
        </p:nvSpPr>
        <p:spPr>
          <a:xfrm flipH="1">
            <a:off x="4038603" y="6401229"/>
            <a:ext cx="8153393" cy="456770"/>
          </a:xfrm>
          <a:prstGeom prst="rect">
            <a:avLst/>
          </a:prstGeom>
          <a:gradFill>
            <a:gsLst>
              <a:gs pos="0">
                <a:srgbClr val="DDB0AA">
                  <a:alpha val="55000"/>
                </a:srgbClr>
              </a:gs>
              <a:gs pos="100000">
                <a:srgbClr val="C67B72"/>
              </a:gs>
            </a:gsLst>
            <a:lin ang="14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DED128E-A640-1DC7-2B13-F5D52FC2FD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319CD85-0EA5-8B48-D9F2-761497892C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1600" y="2112263"/>
            <a:ext cx="10241280" cy="39593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FFE35C4-3F7D-0A01-08DB-114B4992DA7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all" spc="30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8ACC6B3F-7F89-4A62-96E0-BBEAEE07E50E}" type="datetime2">
              <a:rPr lang="en-US"/>
              <a:pPr lvl="0"/>
              <a:t>Tuesday, June 18, 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8949196-FDC3-54AC-4269-6DD11E07A23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5400013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1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E825E2-2927-10AE-58F0-6280D03BFCD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67A6A000-DF64-4F81-96C8-96F9FF0CA71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1" i="0" u="none" strike="noStrike" kern="1200" cap="all" spc="700" baseline="0">
          <a:solidFill>
            <a:srgbClr val="000000"/>
          </a:solidFill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rive.google.com/file/d/1cYHeuQLF0IvwdI9h-ZsK0O1YGECxx-4Q/vi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8119E12C-1163-420D-AF0B-7E39646C7BE8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BAFAD25-BA6C-FBD9-9834-64B38A329F29}"/>
              </a:ext>
            </a:extLst>
          </p:cNvPr>
          <p:cNvSpPr>
            <a:spLocks noMove="1" noResize="1"/>
          </p:cNvSpPr>
          <p:nvPr/>
        </p:nvSpPr>
        <p:spPr>
          <a:xfrm rot="5399996" flipH="1">
            <a:off x="-1417594" y="1417558"/>
            <a:ext cx="6875821" cy="4040742"/>
          </a:xfrm>
          <a:prstGeom prst="rect">
            <a:avLst/>
          </a:prstGeom>
          <a:gradFill>
            <a:gsLst>
              <a:gs pos="0">
                <a:srgbClr val="C67B72"/>
              </a:gs>
              <a:gs pos="100000">
                <a:srgbClr val="6F43A7">
                  <a:alpha val="85000"/>
                </a:srgbClr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F6B5D7D-FAF5-A6B5-DFF9-DD72DF04931E}"/>
              </a:ext>
            </a:extLst>
          </p:cNvPr>
          <p:cNvSpPr>
            <a:spLocks noMove="1" noResize="1"/>
          </p:cNvSpPr>
          <p:nvPr/>
        </p:nvSpPr>
        <p:spPr>
          <a:xfrm rot="16200004">
            <a:off x="-159540" y="2659400"/>
            <a:ext cx="4355598" cy="4040742"/>
          </a:xfrm>
          <a:prstGeom prst="rect">
            <a:avLst/>
          </a:prstGeom>
          <a:gradFill>
            <a:gsLst>
              <a:gs pos="0">
                <a:srgbClr val="C78CD1">
                  <a:alpha val="35000"/>
                </a:srgbClr>
              </a:gs>
              <a:gs pos="100000">
                <a:srgbClr val="9772C6">
                  <a:alpha val="0"/>
                </a:srgbClr>
              </a:gs>
            </a:gsLst>
            <a:lin ang="11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3" descr="Barevná likvidní grafika">
            <a:extLst>
              <a:ext uri="{FF2B5EF4-FFF2-40B4-BE49-F238E27FC236}">
                <a16:creationId xmlns:a16="http://schemas.microsoft.com/office/drawing/2014/main" id="{5E373F10-49D2-2E06-058F-1CDF048F26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38" r="10386" b="-2"/>
          <a:stretch>
            <a:fillRect/>
          </a:stretch>
        </p:blipFill>
        <p:spPr>
          <a:xfrm>
            <a:off x="4031973" y="-18233"/>
            <a:ext cx="8160023" cy="68758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BCA5CEA-6BEA-683C-EEA1-9AC2D3369C85}"/>
              </a:ext>
            </a:extLst>
          </p:cNvPr>
          <p:cNvSpPr>
            <a:spLocks noMove="1" noResize="1"/>
          </p:cNvSpPr>
          <p:nvPr/>
        </p:nvSpPr>
        <p:spPr>
          <a:xfrm rot="6097841">
            <a:off x="-747358" y="1201312"/>
            <a:ext cx="4808299" cy="40886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08302"/>
              <a:gd name="f7" fmla="val 4088666"/>
              <a:gd name="f8" fmla="val 48844"/>
              <a:gd name="f9" fmla="val 2888671"/>
              <a:gd name="f10" fmla="val 16818"/>
              <a:gd name="f11" fmla="val 2732167"/>
              <a:gd name="f12" fmla="val 2570123"/>
              <a:gd name="f13" fmla="val 2404151"/>
              <a:gd name="f14" fmla="val 1076375"/>
              <a:gd name="f15" fmla="val 3731927"/>
              <a:gd name="f16" fmla="val 2653109"/>
              <a:gd name="f17" fmla="val 4770461"/>
              <a:gd name="f18" fmla="val 2893229"/>
              <a:gd name="f19" fmla="val 4700216"/>
              <a:gd name="f20" fmla="val 3119072"/>
              <a:gd name="f21" fmla="val 4643143"/>
              <a:gd name="f22" fmla="val 3275009"/>
              <a:gd name="f23" fmla="val 690093"/>
              <a:gd name="f24" fmla="val 548991"/>
              <a:gd name="f25" fmla="val 3933414"/>
              <a:gd name="f26" fmla="val 304015"/>
              <a:gd name="f27" fmla="val 3636572"/>
              <a:gd name="f28" fmla="val 128908"/>
              <a:gd name="f29" fmla="val 3279932"/>
              <a:gd name="f30" fmla="+- 0 0 -90"/>
              <a:gd name="f31" fmla="*/ f3 1 4808302"/>
              <a:gd name="f32" fmla="*/ f4 1 4088666"/>
              <a:gd name="f33" fmla="+- f7 0 f5"/>
              <a:gd name="f34" fmla="+- f6 0 f5"/>
              <a:gd name="f35" fmla="*/ f30 f0 1"/>
              <a:gd name="f36" fmla="*/ f34 1 4808302"/>
              <a:gd name="f37" fmla="*/ f33 1 4088666"/>
              <a:gd name="f38" fmla="*/ 48844 f34 1"/>
              <a:gd name="f39" fmla="*/ 2888671 f33 1"/>
              <a:gd name="f40" fmla="*/ 0 f34 1"/>
              <a:gd name="f41" fmla="*/ 2404151 f33 1"/>
              <a:gd name="f42" fmla="*/ 2404151 f34 1"/>
              <a:gd name="f43" fmla="*/ 0 f33 1"/>
              <a:gd name="f44" fmla="*/ 4808302 f34 1"/>
              <a:gd name="f45" fmla="*/ 4700216 f34 1"/>
              <a:gd name="f46" fmla="*/ 3119072 f33 1"/>
              <a:gd name="f47" fmla="*/ 4643143 f34 1"/>
              <a:gd name="f48" fmla="*/ 3275009 f33 1"/>
              <a:gd name="f49" fmla="*/ 690093 f34 1"/>
              <a:gd name="f50" fmla="*/ 4088666 f33 1"/>
              <a:gd name="f51" fmla="*/ 548991 f34 1"/>
              <a:gd name="f52" fmla="*/ 3933414 f33 1"/>
              <a:gd name="f53" fmla="*/ f35 1 f2"/>
              <a:gd name="f54" fmla="*/ f38 1 4808302"/>
              <a:gd name="f55" fmla="*/ f39 1 4088666"/>
              <a:gd name="f56" fmla="*/ f40 1 4808302"/>
              <a:gd name="f57" fmla="*/ f41 1 4088666"/>
              <a:gd name="f58" fmla="*/ f42 1 4808302"/>
              <a:gd name="f59" fmla="*/ f43 1 4088666"/>
              <a:gd name="f60" fmla="*/ f44 1 4808302"/>
              <a:gd name="f61" fmla="*/ f45 1 4808302"/>
              <a:gd name="f62" fmla="*/ f46 1 4088666"/>
              <a:gd name="f63" fmla="*/ f47 1 4808302"/>
              <a:gd name="f64" fmla="*/ f48 1 4088666"/>
              <a:gd name="f65" fmla="*/ f49 1 4808302"/>
              <a:gd name="f66" fmla="*/ f50 1 4088666"/>
              <a:gd name="f67" fmla="*/ f51 1 4808302"/>
              <a:gd name="f68" fmla="*/ f52 1 4088666"/>
              <a:gd name="f69" fmla="*/ f5 1 f36"/>
              <a:gd name="f70" fmla="*/ f6 1 f36"/>
              <a:gd name="f71" fmla="*/ f5 1 f37"/>
              <a:gd name="f72" fmla="*/ f7 1 f37"/>
              <a:gd name="f73" fmla="+- f53 0 f1"/>
              <a:gd name="f74" fmla="*/ f54 1 f36"/>
              <a:gd name="f75" fmla="*/ f55 1 f37"/>
              <a:gd name="f76" fmla="*/ f56 1 f36"/>
              <a:gd name="f77" fmla="*/ f57 1 f37"/>
              <a:gd name="f78" fmla="*/ f58 1 f36"/>
              <a:gd name="f79" fmla="*/ f59 1 f37"/>
              <a:gd name="f80" fmla="*/ f60 1 f36"/>
              <a:gd name="f81" fmla="*/ f61 1 f36"/>
              <a:gd name="f82" fmla="*/ f62 1 f37"/>
              <a:gd name="f83" fmla="*/ f63 1 f36"/>
              <a:gd name="f84" fmla="*/ f64 1 f37"/>
              <a:gd name="f85" fmla="*/ f65 1 f36"/>
              <a:gd name="f86" fmla="*/ f66 1 f37"/>
              <a:gd name="f87" fmla="*/ f67 1 f36"/>
              <a:gd name="f88" fmla="*/ f68 1 f37"/>
              <a:gd name="f89" fmla="*/ f69 f31 1"/>
              <a:gd name="f90" fmla="*/ f70 f31 1"/>
              <a:gd name="f91" fmla="*/ f72 f32 1"/>
              <a:gd name="f92" fmla="*/ f71 f32 1"/>
              <a:gd name="f93" fmla="*/ f74 f31 1"/>
              <a:gd name="f94" fmla="*/ f75 f32 1"/>
              <a:gd name="f95" fmla="*/ f76 f31 1"/>
              <a:gd name="f96" fmla="*/ f77 f32 1"/>
              <a:gd name="f97" fmla="*/ f78 f31 1"/>
              <a:gd name="f98" fmla="*/ f79 f32 1"/>
              <a:gd name="f99" fmla="*/ f80 f31 1"/>
              <a:gd name="f100" fmla="*/ f81 f31 1"/>
              <a:gd name="f101" fmla="*/ f82 f32 1"/>
              <a:gd name="f102" fmla="*/ f83 f31 1"/>
              <a:gd name="f103" fmla="*/ f84 f32 1"/>
              <a:gd name="f104" fmla="*/ f85 f31 1"/>
              <a:gd name="f105" fmla="*/ f86 f32 1"/>
              <a:gd name="f106" fmla="*/ f87 f31 1"/>
              <a:gd name="f107" fmla="*/ f88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">
                <a:pos x="f93" y="f94"/>
              </a:cxn>
              <a:cxn ang="f73">
                <a:pos x="f95" y="f96"/>
              </a:cxn>
              <a:cxn ang="f73">
                <a:pos x="f97" y="f98"/>
              </a:cxn>
              <a:cxn ang="f73">
                <a:pos x="f99" y="f96"/>
              </a:cxn>
              <a:cxn ang="f73">
                <a:pos x="f100" y="f101"/>
              </a:cxn>
              <a:cxn ang="f73">
                <a:pos x="f102" y="f103"/>
              </a:cxn>
              <a:cxn ang="f73">
                <a:pos x="f104" y="f105"/>
              </a:cxn>
              <a:cxn ang="f73">
                <a:pos x="f106" y="f107"/>
              </a:cxn>
              <a:cxn ang="f73">
                <a:pos x="f93" y="f94"/>
              </a:cxn>
            </a:cxnLst>
            <a:rect l="f89" t="f92" r="f90" b="f91"/>
            <a:pathLst>
              <a:path w="4808302" h="4088666">
                <a:moveTo>
                  <a:pt x="f8" y="f9"/>
                </a:moveTo>
                <a:cubicBezTo>
                  <a:pt x="f10" y="f11"/>
                  <a:pt x="f5" y="f12"/>
                  <a:pt x="f5" y="f13"/>
                </a:cubicBezTo>
                <a:cubicBezTo>
                  <a:pt x="f5" y="f14"/>
                  <a:pt x="f14" y="f5"/>
                  <a:pt x="f13" y="f5"/>
                </a:cubicBezTo>
                <a:cubicBezTo>
                  <a:pt x="f15" y="f5"/>
                  <a:pt x="f6" y="f14"/>
                  <a:pt x="f6" y="f13"/>
                </a:cubicBezTo>
                <a:cubicBezTo>
                  <a:pt x="f6" y="f16"/>
                  <a:pt x="f17" y="f18"/>
                  <a:pt x="f19" y="f20"/>
                </a:cubicBezTo>
                <a:lnTo>
                  <a:pt x="f21" y="f22"/>
                </a:lnTo>
                <a:lnTo>
                  <a:pt x="f23" y="f7"/>
                </a:lnTo>
                <a:lnTo>
                  <a:pt x="f24" y="f25"/>
                </a:lnTo>
                <a:cubicBezTo>
                  <a:pt x="f26" y="f27"/>
                  <a:pt x="f28" y="f29"/>
                  <a:pt x="f8" y="f9"/>
                </a:cubicBezTo>
                <a:close/>
              </a:path>
            </a:pathLst>
          </a:custGeom>
          <a:gradFill>
            <a:gsLst>
              <a:gs pos="0">
                <a:srgbClr val="F4E3EF">
                  <a:alpha val="0"/>
                </a:srgbClr>
              </a:gs>
              <a:gs pos="100000">
                <a:srgbClr val="9772C6">
                  <a:alpha val="29000"/>
                </a:srgbClr>
              </a:gs>
            </a:gsLst>
            <a:lin ang="16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A41B085-D858-7900-DE0A-F9A6C00CD00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65520" y="478706"/>
            <a:ext cx="7701698" cy="2537862"/>
          </a:xfrm>
        </p:spPr>
        <p:txBody>
          <a:bodyPr anchor="t"/>
          <a:lstStyle/>
          <a:p>
            <a:pPr lvl="0"/>
            <a:r>
              <a:rPr lang="cs-CZ" sz="2800"/>
              <a:t>Ekonomické využití fotovoltaické a rekuperační vzduchotechnické jednotky na hale ASKO České Budějovice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83B46A2A-F528-3103-841A-B4131AB38DB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583" y="2637797"/>
            <a:ext cx="3802806" cy="3741496"/>
          </a:xfrm>
        </p:spPr>
        <p:txBody>
          <a:bodyPr anchor="b" anchorCtr="0"/>
          <a:lstStyle/>
          <a:p>
            <a:pPr lvl="0" algn="l"/>
            <a:r>
              <a:rPr lang="cs-CZ" sz="1200">
                <a:solidFill>
                  <a:srgbClr val="FFFFFF"/>
                </a:solidFill>
              </a:rPr>
              <a:t>Autor práce: </a:t>
            </a:r>
          </a:p>
          <a:p>
            <a:pPr lvl="0" algn="l"/>
            <a:r>
              <a:rPr lang="cs-CZ" sz="1200">
                <a:solidFill>
                  <a:srgbClr val="FFFFFF"/>
                </a:solidFill>
              </a:rPr>
              <a:t>ŠTĚPÁN PLUHAŘ</a:t>
            </a:r>
          </a:p>
          <a:p>
            <a:pPr lvl="0" algn="l"/>
            <a:r>
              <a:rPr lang="cs-CZ" sz="1200">
                <a:solidFill>
                  <a:srgbClr val="FFFFFF"/>
                </a:solidFill>
              </a:rPr>
              <a:t>Datum zpracování práce: 15.4.2024</a:t>
            </a:r>
          </a:p>
          <a:p>
            <a:pPr lvl="0" algn="l"/>
            <a:r>
              <a:rPr lang="cs-CZ" sz="1200">
                <a:solidFill>
                  <a:srgbClr val="FFFFFF"/>
                </a:solidFill>
              </a:rPr>
              <a:t>Vedoucí bakalářské práce:</a:t>
            </a:r>
          </a:p>
          <a:p>
            <a:pPr lvl="0" algn="l"/>
            <a:r>
              <a:rPr lang="cs-CZ" sz="1200">
                <a:solidFill>
                  <a:srgbClr val="FFFFFF"/>
                </a:solidFill>
              </a:rPr>
              <a:t>Ing. Aleš kaňkovský</a:t>
            </a:r>
          </a:p>
          <a:p>
            <a:pPr lvl="0" algn="l"/>
            <a:r>
              <a:rPr lang="cs-CZ" sz="1200">
                <a:solidFill>
                  <a:srgbClr val="FFFFFF"/>
                </a:solidFill>
              </a:rPr>
              <a:t>Oponent bakalářské práce:</a:t>
            </a:r>
          </a:p>
          <a:p>
            <a:pPr lvl="0" algn="l"/>
            <a:r>
              <a:rPr lang="cs-CZ" sz="1200">
                <a:solidFill>
                  <a:srgbClr val="FFFFFF"/>
                </a:solidFill>
              </a:rPr>
              <a:t>Ing. Andrea michalová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A436960B-553C-FC99-C11C-BBBA68E49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9" y="0"/>
            <a:ext cx="1091638" cy="11063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84888BED-DA1A-4DE0-C499-8298005C0B11}"/>
              </a:ext>
            </a:extLst>
          </p:cNvPr>
          <p:cNvSpPr txBox="1"/>
          <p:nvPr/>
        </p:nvSpPr>
        <p:spPr>
          <a:xfrm>
            <a:off x="4261140" y="3245644"/>
            <a:ext cx="7701698" cy="25378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800" b="1" i="0" u="none" strike="noStrike" kern="1200" cap="all" spc="750" baseline="0">
                <a:solidFill>
                  <a:srgbClr val="000000"/>
                </a:solidFill>
                <a:uFillTx/>
                <a:latin typeface="Tw Cen MT"/>
              </a:rPr>
              <a:t>BAKALÁŘSKÁ PRÁCE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60ED1-3521-5AC1-2BE5-7F2379F2CC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Výběr rekuperační vzduchotechnické jednotky</a:t>
            </a:r>
          </a:p>
        </p:txBody>
      </p:sp>
      <p:pic>
        <p:nvPicPr>
          <p:cNvPr id="3" name="Zástupný obsah 4">
            <a:extLst>
              <a:ext uri="{FF2B5EF4-FFF2-40B4-BE49-F238E27FC236}">
                <a16:creationId xmlns:a16="http://schemas.microsoft.com/office/drawing/2014/main" id="{DC2ECC33-2C1E-6B56-9EAA-F06EE0257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793" y="3000530"/>
            <a:ext cx="6235430" cy="2966597"/>
          </a:xfrm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CAAC08F3-B469-3B0A-72F2-449FBBBDB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9" y="0"/>
            <a:ext cx="1091638" cy="11063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62C57DF-2F49-6632-4873-0AFB7A4AAB43}"/>
              </a:ext>
            </a:extLst>
          </p:cNvPr>
          <p:cNvSpPr txBox="1"/>
          <p:nvPr/>
        </p:nvSpPr>
        <p:spPr>
          <a:xfrm>
            <a:off x="9764447" y="5869240"/>
            <a:ext cx="4619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[4]</a:t>
            </a:r>
          </a:p>
        </p:txBody>
      </p:sp>
      <p:sp>
        <p:nvSpPr>
          <p:cNvPr id="6" name="TextovéPole 6">
            <a:extLst>
              <a:ext uri="{FF2B5EF4-FFF2-40B4-BE49-F238E27FC236}">
                <a16:creationId xmlns:a16="http://schemas.microsoft.com/office/drawing/2014/main" id="{4828C3CF-2712-5F0C-C1AD-16DB98A4915E}"/>
              </a:ext>
            </a:extLst>
          </p:cNvPr>
          <p:cNvSpPr txBox="1"/>
          <p:nvPr/>
        </p:nvSpPr>
        <p:spPr>
          <a:xfrm>
            <a:off x="1488944" y="2169532"/>
            <a:ext cx="7518873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w Cen MT" pitchFamily="34"/>
              </a:rPr>
              <a:t>Multikriteriální hodnocení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w Cen MT" pitchFamily="34"/>
              </a:rPr>
              <a:t>Zvolená varianta s regeneračním rekuperátorem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13EAB-F9AE-C1ED-46B9-B5B1056988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vyhodnocení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EF987-5B21-8E0A-6C73-9F2DB79F6F6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Efektivita 87%</a:t>
            </a:r>
          </a:p>
          <a:p>
            <a:pPr lvl="0"/>
            <a:r>
              <a:rPr lang="cs-CZ"/>
              <a:t>Tepelné ztráty s využitím vzduchotechnické jednotky bez a s rekuperací. [kW]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689641B-B6BA-8BEA-3DE5-2A7CA8227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683" y="3429000"/>
            <a:ext cx="5153741" cy="4191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id="{BD1600AD-956C-4F13-E690-19BAF2C70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683" y="4091940"/>
            <a:ext cx="5163269" cy="42868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D17B2-E9B4-05BB-B025-B86D93F7E60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Návrh řešení střešní fotovoltaické elektrárny</a:t>
            </a:r>
          </a:p>
        </p:txBody>
      </p:sp>
      <p:pic>
        <p:nvPicPr>
          <p:cNvPr id="3" name="Zástupný obsah 4">
            <a:extLst>
              <a:ext uri="{FF2B5EF4-FFF2-40B4-BE49-F238E27FC236}">
                <a16:creationId xmlns:a16="http://schemas.microsoft.com/office/drawing/2014/main" id="{31A423EF-3424-46FB-D597-633DBEA85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2236" y="3069165"/>
            <a:ext cx="5192621" cy="2975549"/>
          </a:xfrm>
        </p:spPr>
      </p:pic>
      <p:sp>
        <p:nvSpPr>
          <p:cNvPr id="4" name="Obdélník 5">
            <a:extLst>
              <a:ext uri="{FF2B5EF4-FFF2-40B4-BE49-F238E27FC236}">
                <a16:creationId xmlns:a16="http://schemas.microsoft.com/office/drawing/2014/main" id="{FF090925-564A-43B7-47E6-0BADE5FD2436}"/>
              </a:ext>
            </a:extLst>
          </p:cNvPr>
          <p:cNvSpPr/>
          <p:nvPr/>
        </p:nvSpPr>
        <p:spPr>
          <a:xfrm>
            <a:off x="8570067" y="3086922"/>
            <a:ext cx="924129" cy="2975549"/>
          </a:xfrm>
          <a:prstGeom prst="rect">
            <a:avLst/>
          </a:prstGeom>
          <a:noFill/>
          <a:ln w="76196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49EEAAD7-B390-427C-FDDD-B3F28FC14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9" y="0"/>
            <a:ext cx="1091638" cy="11063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A929277-E180-F4CF-AA9A-49219F3C6907}"/>
              </a:ext>
            </a:extLst>
          </p:cNvPr>
          <p:cNvSpPr txBox="1"/>
          <p:nvPr/>
        </p:nvSpPr>
        <p:spPr>
          <a:xfrm>
            <a:off x="5992236" y="6044714"/>
            <a:ext cx="44890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[4] tabulka posouzení panelů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B541D5-8B35-E965-CB11-C93FB6B79346}"/>
              </a:ext>
            </a:extLst>
          </p:cNvPr>
          <p:cNvSpPr txBox="1"/>
          <p:nvPr/>
        </p:nvSpPr>
        <p:spPr>
          <a:xfrm>
            <a:off x="1488944" y="2169532"/>
            <a:ext cx="961356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w Cen MT" pitchFamily="34"/>
              </a:rPr>
              <a:t>Volba nejvhodnějšího panelu a střídače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w Cen MT" pitchFamily="34"/>
            </a:endParaRP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A51CA145-DA88-7188-E166-E974CA818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98" y="3069165"/>
            <a:ext cx="4613486" cy="29933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Obdélník 5">
            <a:extLst>
              <a:ext uri="{FF2B5EF4-FFF2-40B4-BE49-F238E27FC236}">
                <a16:creationId xmlns:a16="http://schemas.microsoft.com/office/drawing/2014/main" id="{D9DA20AB-E916-6F32-EEB3-2745A20EB7F2}"/>
              </a:ext>
            </a:extLst>
          </p:cNvPr>
          <p:cNvSpPr/>
          <p:nvPr/>
        </p:nvSpPr>
        <p:spPr>
          <a:xfrm>
            <a:off x="4197745" y="3069165"/>
            <a:ext cx="712143" cy="2993306"/>
          </a:xfrm>
          <a:prstGeom prst="rect">
            <a:avLst/>
          </a:prstGeom>
          <a:noFill/>
          <a:ln w="76196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10" name="TextovéPole 11">
            <a:extLst>
              <a:ext uri="{FF2B5EF4-FFF2-40B4-BE49-F238E27FC236}">
                <a16:creationId xmlns:a16="http://schemas.microsoft.com/office/drawing/2014/main" id="{EBF392A8-4919-0A94-6FCE-7B5C2F0351E2}"/>
              </a:ext>
            </a:extLst>
          </p:cNvPr>
          <p:cNvSpPr txBox="1"/>
          <p:nvPr/>
        </p:nvSpPr>
        <p:spPr>
          <a:xfrm>
            <a:off x="1089498" y="6044714"/>
            <a:ext cx="44890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[4] tabulka posouzení střídačů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42D19-7CEC-71ED-7F49-49AB191CE81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Výběr panelu</a:t>
            </a:r>
          </a:p>
        </p:txBody>
      </p:sp>
      <p:pic>
        <p:nvPicPr>
          <p:cNvPr id="3" name="Zástupný obsah 5">
            <a:extLst>
              <a:ext uri="{FF2B5EF4-FFF2-40B4-BE49-F238E27FC236}">
                <a16:creationId xmlns:a16="http://schemas.microsoft.com/office/drawing/2014/main" id="{A599B7E6-707A-92AC-23CD-96A49CDE6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5390" y="538572"/>
            <a:ext cx="2380110" cy="3959223"/>
          </a:xfrm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769D393D-2CCC-3CF8-F89A-8E92E9A13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9" y="0"/>
            <a:ext cx="1091638" cy="11063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ovéPole 11">
            <a:extLst>
              <a:ext uri="{FF2B5EF4-FFF2-40B4-BE49-F238E27FC236}">
                <a16:creationId xmlns:a16="http://schemas.microsoft.com/office/drawing/2014/main" id="{86D09206-A32A-E6EF-7B33-16038231EF45}"/>
              </a:ext>
            </a:extLst>
          </p:cNvPr>
          <p:cNvSpPr txBox="1"/>
          <p:nvPr/>
        </p:nvSpPr>
        <p:spPr>
          <a:xfrm>
            <a:off x="1089498" y="2103248"/>
            <a:ext cx="4834643" cy="49018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28600" marR="0" lvl="0" indent="-228600" algn="l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Fotovoltaický panel BS-144M10HBB</a:t>
            </a:r>
          </a:p>
          <a:p>
            <a:pPr marL="685800" marR="0" lvl="1" indent="-228600" algn="l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Spolehlivost firmy</a:t>
            </a:r>
          </a:p>
          <a:p>
            <a:pPr marL="685800" marR="0" lvl="1" indent="-228600" algn="l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Dlouhá záruka</a:t>
            </a:r>
          </a:p>
          <a:p>
            <a:pPr marL="685800" marR="0" lvl="1" indent="-228600" algn="l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Dlouhá životnost</a:t>
            </a:r>
          </a:p>
          <a:p>
            <a:pPr marL="685800" marR="0" lvl="1" indent="-228600" algn="l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Dobrá efektivita</a:t>
            </a:r>
          </a:p>
          <a:p>
            <a:pPr marL="228600" marR="0" lvl="0" indent="-228600" algn="l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w Cen MT" pitchFamily="34"/>
              </a:rPr>
              <a:t>Střídač SMA sunny highpower</a:t>
            </a:r>
            <a:r>
              <a:rPr lang="cs-CZ" sz="2400" b="0" i="0" u="none" strike="noStrike" kern="0" cap="none" spc="0" baseline="0">
                <a:solidFill>
                  <a:srgbClr val="000000"/>
                </a:solidFill>
                <a:uFillTx/>
                <a:latin typeface="Tw Cen MT" pitchFamily="34"/>
              </a:rPr>
              <a:t> peak3</a:t>
            </a:r>
          </a:p>
          <a:p>
            <a:pPr marL="685800" marR="0" lvl="1" indent="-228600" algn="l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Tw Cen MT" pitchFamily="34"/>
              </a:rPr>
              <a:t>Efektivita 98,6%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Tw Cen MT" pitchFamily="34"/>
            </a:endParaRP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2BFDDB67-1671-962D-A379-1D856E054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243" y="958446"/>
            <a:ext cx="2549694" cy="3417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09C2541-0C17-0831-2D09-3EDE7E1342B5}"/>
              </a:ext>
            </a:extLst>
          </p:cNvPr>
          <p:cNvSpPr txBox="1"/>
          <p:nvPr/>
        </p:nvSpPr>
        <p:spPr>
          <a:xfrm>
            <a:off x="10883545" y="4497796"/>
            <a:ext cx="4619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[5]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FF3AEB9F-8EB4-D044-DC85-223FBEE1D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279" y="4538404"/>
            <a:ext cx="1741630" cy="18196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ovéPole 9">
            <a:extLst>
              <a:ext uri="{FF2B5EF4-FFF2-40B4-BE49-F238E27FC236}">
                <a16:creationId xmlns:a16="http://schemas.microsoft.com/office/drawing/2014/main" id="{D0861621-DEB1-A2F9-3181-7418367DCB24}"/>
              </a:ext>
            </a:extLst>
          </p:cNvPr>
          <p:cNvSpPr txBox="1"/>
          <p:nvPr/>
        </p:nvSpPr>
        <p:spPr>
          <a:xfrm>
            <a:off x="8351910" y="6021324"/>
            <a:ext cx="4619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[6]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549C0-E4E6-9CD6-5F2C-ED5D29DBE0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vyhodnocení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E895F4-FBA2-CFF7-F787-F06FACE5A6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112263"/>
            <a:ext cx="2859932" cy="3959352"/>
          </a:xfrm>
        </p:spPr>
        <p:txBody>
          <a:bodyPr/>
          <a:lstStyle/>
          <a:p>
            <a:pPr lvl="0"/>
            <a:r>
              <a:rPr lang="cs-CZ"/>
              <a:t>Zvoleno 609 panelů</a:t>
            </a:r>
          </a:p>
          <a:p>
            <a:pPr lvl="0"/>
            <a:r>
              <a:rPr lang="cs-CZ"/>
              <a:t>Sklon 20º</a:t>
            </a:r>
          </a:p>
          <a:p>
            <a:pPr lvl="0"/>
            <a:r>
              <a:rPr lang="cs-CZ"/>
              <a:t>Odhadovaná roční výroba  je 229,434MWh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70429A3-93C8-8262-2D15-7A171AF84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83" y="2146764"/>
            <a:ext cx="7306696" cy="392485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3A603-D2C6-E25D-3AFC-1FEDA8BB7D9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E57087-C6F0-8EF0-EDF8-E9E36E11098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0E2D26C-0E1A-FD1E-4E29-B8F15AC6F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6" y="0"/>
            <a:ext cx="10593424" cy="63971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878DEF5E-066F-8166-975B-B1E41F9FF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9" y="0"/>
            <a:ext cx="784966" cy="795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F96C632-26B7-F2DD-9D64-BADD09B9CC51}"/>
              </a:ext>
            </a:extLst>
          </p:cNvPr>
          <p:cNvSpPr txBox="1"/>
          <p:nvPr/>
        </p:nvSpPr>
        <p:spPr>
          <a:xfrm>
            <a:off x="11291843" y="6071616"/>
            <a:ext cx="4619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[4]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0574A-3771-6527-6ACC-D5CEA764748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BDD7D3-FE45-1854-D0F3-991B4314051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564320F-249A-BEB9-98AF-82706C76D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6" y="0"/>
            <a:ext cx="10555376" cy="63847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7663E045-0737-88F7-6BF5-F6C22F8D6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9" y="0"/>
            <a:ext cx="784966" cy="795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05EC4EA-4D0C-CB06-1BED-F84F4A681887}"/>
              </a:ext>
            </a:extLst>
          </p:cNvPr>
          <p:cNvSpPr txBox="1"/>
          <p:nvPr/>
        </p:nvSpPr>
        <p:spPr>
          <a:xfrm>
            <a:off x="11253795" y="6043534"/>
            <a:ext cx="4619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[4]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21EC65-8A12-D7C9-704A-CC488E1B763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AE7B0B-6E78-7E7D-C6B3-092FE92E4BF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88E2063-A3E2-C46D-1CF2-756EC2B3C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6" y="-1499"/>
            <a:ext cx="10781059" cy="63983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BCE6B010-0F00-01E9-FCE1-52DBDA248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9" y="0"/>
            <a:ext cx="784966" cy="795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149A80B-8D06-26FA-838E-43BBC15922F9}"/>
              </a:ext>
            </a:extLst>
          </p:cNvPr>
          <p:cNvSpPr txBox="1"/>
          <p:nvPr/>
        </p:nvSpPr>
        <p:spPr>
          <a:xfrm>
            <a:off x="11381902" y="6071616"/>
            <a:ext cx="4619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[4]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84723-00F6-9FC6-1CFF-F08706A4B5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EAA4AC-6678-4D0D-13D3-F8F80A961A7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Cíl bakalářské práce byl naplněn</a:t>
            </a:r>
          </a:p>
          <a:p>
            <a:pPr lvl="0"/>
            <a:r>
              <a:rPr lang="cs-CZ"/>
              <a:t>Výzkumné otázky byly zpracovány</a:t>
            </a:r>
          </a:p>
          <a:p>
            <a:pPr lvl="0"/>
            <a:r>
              <a:rPr lang="cs-CZ"/>
              <a:t>Obsah bakalářské práce:</a:t>
            </a:r>
          </a:p>
          <a:p>
            <a:pPr lvl="1"/>
            <a:r>
              <a:rPr lang="cs-CZ"/>
              <a:t>Rozdělení různých druhů fotovoltaických panelů</a:t>
            </a:r>
          </a:p>
          <a:p>
            <a:pPr lvl="1"/>
            <a:r>
              <a:rPr lang="cs-CZ"/>
              <a:t>Rozdělení různých druhů rekuperačních vzduchotechnických jednotek</a:t>
            </a:r>
          </a:p>
          <a:p>
            <a:pPr lvl="1"/>
            <a:r>
              <a:rPr lang="cs-CZ"/>
              <a:t>Řešení problematiky rekuperační jednotky na hale ASKO ČB</a:t>
            </a:r>
          </a:p>
          <a:p>
            <a:pPr lvl="1"/>
            <a:r>
              <a:rPr lang="cs-CZ"/>
              <a:t>Zpracování návrhu střešní fotovoltaické elektrárny na hale ASKO ČB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473064A5-88AE-6300-F015-E83EA38A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9" y="0"/>
            <a:ext cx="1091638" cy="11063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3D3DD-F5C7-325B-CF33-EE09FB169D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5363" y="3120389"/>
            <a:ext cx="10241280" cy="617220"/>
          </a:xfrm>
        </p:spPr>
        <p:txBody>
          <a:bodyPr anchorCtr="1"/>
          <a:lstStyle/>
          <a:p>
            <a:pPr lvl="0" algn="ctr"/>
            <a:r>
              <a:rPr lang="cs-CZ" sz="4000"/>
              <a:t>Děkuji za pozornost</a:t>
            </a:r>
          </a:p>
        </p:txBody>
      </p:sp>
      <p:pic>
        <p:nvPicPr>
          <p:cNvPr id="3" name="Obrázek 5">
            <a:extLst>
              <a:ext uri="{FF2B5EF4-FFF2-40B4-BE49-F238E27FC236}">
                <a16:creationId xmlns:a16="http://schemas.microsoft.com/office/drawing/2014/main" id="{2BFA4430-CC88-0158-BFA3-D8AFF3D5D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9" y="0"/>
            <a:ext cx="1091638" cy="11063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41B5D-72E4-D383-8E9A-342FBDF217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07884C-7821-3272-EC91-80969AD6CE3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cs-CZ" sz="1800"/>
              <a:t>Motivace zvolené problematiky</a:t>
            </a:r>
          </a:p>
          <a:p>
            <a:pPr lvl="0">
              <a:lnSpc>
                <a:spcPct val="100000"/>
              </a:lnSpc>
            </a:pPr>
            <a:r>
              <a:rPr lang="cs-CZ" sz="1800"/>
              <a:t>Cíl práce</a:t>
            </a:r>
          </a:p>
          <a:p>
            <a:pPr lvl="0">
              <a:lnSpc>
                <a:spcPct val="100000"/>
              </a:lnSpc>
            </a:pPr>
            <a:r>
              <a:rPr lang="cs-CZ" sz="1800"/>
              <a:t>Výzkumné otázky</a:t>
            </a:r>
          </a:p>
          <a:p>
            <a:pPr lvl="0">
              <a:lnSpc>
                <a:spcPct val="100000"/>
              </a:lnSpc>
            </a:pPr>
            <a:r>
              <a:rPr lang="cs-CZ" sz="1800"/>
              <a:t>Řešený objekt </a:t>
            </a:r>
          </a:p>
          <a:p>
            <a:pPr lvl="0">
              <a:lnSpc>
                <a:spcPct val="100000"/>
              </a:lnSpc>
            </a:pPr>
            <a:r>
              <a:rPr lang="cs-CZ" sz="1800"/>
              <a:t>Popis objektu</a:t>
            </a:r>
          </a:p>
          <a:p>
            <a:pPr lvl="0">
              <a:lnSpc>
                <a:spcPct val="100000"/>
              </a:lnSpc>
            </a:pPr>
            <a:r>
              <a:rPr lang="cs-CZ" sz="1800"/>
              <a:t>Návrhy různých řešení</a:t>
            </a:r>
          </a:p>
          <a:p>
            <a:pPr lvl="0">
              <a:lnSpc>
                <a:spcPct val="100000"/>
              </a:lnSpc>
            </a:pPr>
            <a:r>
              <a:rPr lang="cs-CZ" sz="1800"/>
              <a:t>Vyhodnocení </a:t>
            </a:r>
          </a:p>
          <a:p>
            <a:pPr lvl="0">
              <a:lnSpc>
                <a:spcPct val="100000"/>
              </a:lnSpc>
            </a:pPr>
            <a:r>
              <a:rPr lang="cs-CZ" sz="1800"/>
              <a:t>Závěr</a:t>
            </a:r>
          </a:p>
          <a:p>
            <a:pPr lvl="0">
              <a:lnSpc>
                <a:spcPct val="100000"/>
              </a:lnSpc>
            </a:pPr>
            <a:r>
              <a:rPr lang="cs-CZ" sz="1800"/>
              <a:t>Doplňující dotazy</a:t>
            </a:r>
          </a:p>
          <a:p>
            <a:pPr lvl="0">
              <a:lnSpc>
                <a:spcPct val="100000"/>
              </a:lnSpc>
            </a:pPr>
            <a:r>
              <a:rPr lang="cs-CZ" sz="1800"/>
              <a:t>Zdroje</a:t>
            </a:r>
          </a:p>
          <a:p>
            <a:pPr lvl="0"/>
            <a:endParaRPr lang="cs-CZ" sz="1800"/>
          </a:p>
          <a:p>
            <a:pPr lvl="0"/>
            <a:endParaRPr lang="cs-CZ"/>
          </a:p>
          <a:p>
            <a:pPr lvl="0"/>
            <a:endParaRPr lang="cs-CZ"/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F65834AF-096D-AB5E-AA8E-36E06F9F8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9" y="0"/>
            <a:ext cx="1091638" cy="11063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0C781-3E92-CBF8-834E-C9A94395EAE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Doplňující dotazy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27E839-5397-816C-F20C-635811894BF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1800"/>
              <a:t>Vedoucí práce: Ing. Aleš Kaňkovský</a:t>
            </a:r>
          </a:p>
          <a:p>
            <a:pPr lvl="1"/>
            <a:r>
              <a:rPr lang="cs-CZ" sz="1800"/>
              <a:t>Pokuste se, alespoň odhadem, stanovit roční finanční úsporu za energie s uvážením instalace FTV a vyhodnocenou úsporou energie.</a:t>
            </a:r>
          </a:p>
          <a:p>
            <a:pPr lvl="1"/>
            <a:r>
              <a:rPr lang="cs-CZ" sz="1800"/>
              <a:t>Zkuste odhadnout časovou návratnost investice do FTV</a:t>
            </a:r>
          </a:p>
          <a:p>
            <a:pPr lvl="0"/>
            <a:r>
              <a:rPr lang="cs-CZ" sz="1800"/>
              <a:t>Oponent práce: Ing. Andrea Michalová</a:t>
            </a:r>
          </a:p>
          <a:p>
            <a:pPr lvl="1"/>
            <a:r>
              <a:rPr lang="cs-CZ" sz="1800"/>
              <a:t>Jaká rekuperační vzduchotechnická jednotka by bylo pro objekt ASKA v Českých Budějovicích vybrána/navržena, pokud by nebyla hlavním kritériem výběru pouze efektivita, ale i pořizovací cena jednotky?</a:t>
            </a:r>
          </a:p>
          <a:p>
            <a:pPr lvl="1"/>
            <a:r>
              <a:rPr lang="cs-CZ" sz="1800"/>
              <a:t>Jaká fotovoltaická elektrárna by bylo pro objekt ASKA v Českých Budějovicích vybrána/navržena, pokud by nebyla hlavním kritériem výběru pouze efektivita, ale i pořizovací cena elektrárny? 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BA29B3C3-AF77-A890-E398-9EE01E22B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9" y="0"/>
            <a:ext cx="1091638" cy="11063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E1541-72AE-1323-25A7-8EF98441AB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0135B-97A7-E716-4D3B-81C985BCC66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0000"/>
              </a:lnSpc>
              <a:buNone/>
            </a:pPr>
            <a:r>
              <a:rPr lang="cs-CZ" sz="2000"/>
              <a:t>[1]Mapy.cz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cs-CZ" sz="2000"/>
              <a:t>[2] https://www.elektrodesign.cz/upload/Downloads/files/table/20/item/21088/column/0/17946/duovent-modular-xlh-xlhl-cz-31-1-2024.pdf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cs-CZ" sz="2000"/>
              <a:t>[3] https://www.systemair.com/cs-cz/vyrobky/vzduchotechnicke-jednotky/ka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cs-CZ" sz="2000"/>
              <a:t>[4]Vlastní tvorba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cs-CZ" sz="2000"/>
              <a:t>[5] </a:t>
            </a:r>
            <a:r>
              <a:rPr lang="cs-CZ" sz="20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https://drive.google.com/file/d/1cYHeuQLF0IvwdI9h-ZsK0O1YGECxx-4Q/view</a:t>
            </a:r>
            <a:endParaRPr lang="cs-CZ" sz="2000"/>
          </a:p>
          <a:p>
            <a:pPr marL="0" lvl="0" indent="0">
              <a:lnSpc>
                <a:spcPct val="110000"/>
              </a:lnSpc>
              <a:buNone/>
            </a:pPr>
            <a:r>
              <a:rPr lang="cs-CZ" sz="2000"/>
              <a:t>[6] http://eshop.terms.eu/_data/s_3386/files/1670079623-Technical%20data.pdf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988EFA61-9BE6-0CE8-71BC-0969B6D00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9" y="0"/>
            <a:ext cx="1091638" cy="11063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755C1-3AAE-9674-3718-62E6394926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Motivace zvolené problematiky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C41D4-6A5F-0194-803E-E1C0FCBF200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Atraktivita tématu v rámci zvýšení cen energií</a:t>
            </a:r>
          </a:p>
          <a:p>
            <a:pPr lvl="0"/>
            <a:r>
              <a:rPr lang="cs-CZ"/>
              <a:t>Zaměření TZB oborem</a:t>
            </a:r>
          </a:p>
          <a:p>
            <a:pPr lvl="0"/>
            <a:r>
              <a:rPr lang="cs-CZ"/>
              <a:t>Zajímavost zvoleného tématu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46658877-5DD9-5052-5C37-EAE7F35CE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9" y="0"/>
            <a:ext cx="1091638" cy="11063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0A8C7-2D06-3D78-C8BE-01136E4E88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FB896F-D791-5B05-5CF6-17F9D986204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Cílem této práce je porovnání nejvhodnějších možností využití fotovoltaické elektrárny a vzduchové rekuperační jednotky.</a:t>
            </a:r>
          </a:p>
          <a:p>
            <a:pPr lvl="0"/>
            <a:r>
              <a:rPr lang="cs-CZ"/>
              <a:t>Nejvhodnější variantu následně aplikujeme na halu ASKO v Českých Budějovicích a určíme, jaký bude mít ekonomický vliv na ztráty.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C468DD4A-72F2-7116-1AB5-6AF028F40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9" y="0"/>
            <a:ext cx="1091638" cy="11063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5" descr="Obsah obrázku hračka, kreslené&#10;&#10;Popis byl vytvořen automaticky">
            <a:extLst>
              <a:ext uri="{FF2B5EF4-FFF2-40B4-BE49-F238E27FC236}">
                <a16:creationId xmlns:a16="http://schemas.microsoft.com/office/drawing/2014/main" id="{E4FE5536-08AA-E810-6ED9-6E66BEA77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043" y="4331073"/>
            <a:ext cx="1950716" cy="19507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5BF5E-4EEA-A2E4-F991-E934A37299F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897E4F-3E5D-F6ED-6917-52896C1760F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ptos Display"/>
              <a:buAutoNum type="arabicPeriod"/>
            </a:pPr>
            <a:r>
              <a:rPr lang="cs-CZ"/>
              <a:t>Využití rekuperační vzduchotechnické jednotky v rámci teplotních ztrát</a:t>
            </a:r>
          </a:p>
          <a:p>
            <a:pPr marL="457200" lvl="0" indent="-457200">
              <a:buFont typeface="Aptos Display"/>
              <a:buAutoNum type="arabicPeriod"/>
            </a:pPr>
            <a:r>
              <a:rPr lang="cs-CZ"/>
              <a:t>Využití fotovoltaické elektrárny v rámci zmenšení ztrát na elektřině.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655B0BF2-B67E-0B54-F231-B5F892F7D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9" y="0"/>
            <a:ext cx="1091638" cy="11063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4307A0AA-1C39-9357-06B4-17DBACB2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596" y="3429000"/>
            <a:ext cx="2926400" cy="2926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1821C-8FE0-3DA3-CD2A-CD69F6AF5C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Řešený objekt</a:t>
            </a:r>
          </a:p>
        </p:txBody>
      </p:sp>
      <p:pic>
        <p:nvPicPr>
          <p:cNvPr id="3" name="Zástupný obsah 5">
            <a:extLst>
              <a:ext uri="{FF2B5EF4-FFF2-40B4-BE49-F238E27FC236}">
                <a16:creationId xmlns:a16="http://schemas.microsoft.com/office/drawing/2014/main" id="{A3E598E1-B6F9-915A-7859-CA5598DC1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029968"/>
            <a:ext cx="5685931" cy="3959223"/>
          </a:xfrm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DC8E3D52-F06E-7EC7-B79B-2B9D7C85B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9" y="0"/>
            <a:ext cx="1091638" cy="11063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ovéPole 5">
            <a:extLst>
              <a:ext uri="{FF2B5EF4-FFF2-40B4-BE49-F238E27FC236}">
                <a16:creationId xmlns:a16="http://schemas.microsoft.com/office/drawing/2014/main" id="{6D344AB3-597A-F34A-5C2B-CEA1D53936E9}"/>
              </a:ext>
            </a:extLst>
          </p:cNvPr>
          <p:cNvSpPr txBox="1"/>
          <p:nvPr/>
        </p:nvSpPr>
        <p:spPr>
          <a:xfrm>
            <a:off x="6736512" y="5989191"/>
            <a:ext cx="610410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[1]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7198D-71C5-87B0-6CED-16A75743C7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Popis objektu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9EE226-4F7F-7A2A-033B-7BCF1B049B7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Celková plocha pozemku: 5307 m2</a:t>
            </a:r>
          </a:p>
          <a:p>
            <a:pPr lvl="0"/>
            <a:r>
              <a:rPr lang="cs-CZ"/>
              <a:t>Počet zaměstnanců: 119 (až 250)</a:t>
            </a:r>
          </a:p>
          <a:p>
            <a:pPr lvl="0"/>
            <a:r>
              <a:rPr lang="cs-CZ"/>
              <a:t>Počet zákazníků: 200/h</a:t>
            </a:r>
          </a:p>
          <a:p>
            <a:pPr lvl="0"/>
            <a:r>
              <a:rPr lang="cs-CZ"/>
              <a:t>Počet podlaží: 2</a:t>
            </a:r>
          </a:p>
          <a:p>
            <a:pPr lvl="0"/>
            <a:r>
              <a:rPr lang="cs-CZ"/>
              <a:t>Konstrukční výška: 4,7m</a:t>
            </a:r>
          </a:p>
          <a:p>
            <a:pPr lvl="0"/>
            <a:r>
              <a:rPr lang="cs-CZ"/>
              <a:t>Celková výška objektu: 10,45m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FCE7953C-9E2D-B46D-3E49-37B58EE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9" y="0"/>
            <a:ext cx="1091638" cy="11063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1D68D709-BEC7-1D45-0596-49B3B1A62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449" y="2368689"/>
            <a:ext cx="6096003" cy="28482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72C15CE-0924-92DE-64BF-408B9C81921A}"/>
              </a:ext>
            </a:extLst>
          </p:cNvPr>
          <p:cNvSpPr txBox="1"/>
          <p:nvPr/>
        </p:nvSpPr>
        <p:spPr>
          <a:xfrm>
            <a:off x="11612880" y="5216898"/>
            <a:ext cx="49157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[1]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224E6-81D1-281E-5BE9-9E973CFEDC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Návrh řešení rekuperační vzduchotechnické jednotky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CD354D-3479-55B8-408C-604A343BC3B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Protiproudý deskový rekuperátor</a:t>
            </a:r>
          </a:p>
          <a:p>
            <a:pPr lvl="1"/>
            <a:r>
              <a:rPr lang="cs-CZ"/>
              <a:t>Nejpoužívanější</a:t>
            </a:r>
          </a:p>
          <a:p>
            <a:pPr lvl="1"/>
            <a:r>
              <a:rPr lang="cs-CZ"/>
              <a:t>Nutnost protimrazové ochrany</a:t>
            </a:r>
          </a:p>
          <a:p>
            <a:pPr lvl="1"/>
            <a:r>
              <a:rPr lang="cs-CZ"/>
              <a:t>Efektivita až 90%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C4876333-2E3B-8158-D236-90F324967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9" y="0"/>
            <a:ext cx="1091638" cy="11063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04FB83A1-26A8-77CD-6C8A-A25E828C6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2176290"/>
            <a:ext cx="3038898" cy="25054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DEC8AF6-8CCB-7A0C-11D8-2AF8351D472F}"/>
              </a:ext>
            </a:extLst>
          </p:cNvPr>
          <p:cNvSpPr txBox="1"/>
          <p:nvPr/>
        </p:nvSpPr>
        <p:spPr>
          <a:xfrm>
            <a:off x="9300161" y="4822664"/>
            <a:ext cx="4619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[2]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E0A10-6C5E-C04B-8B18-DDF15604FD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Návrh řešení rekuperační vzduchotechnické jednotky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5A366-FDE7-165D-1E54-59E0472C843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Rotační (regenerační) rekuperátor</a:t>
            </a:r>
          </a:p>
          <a:p>
            <a:pPr lvl="1"/>
            <a:r>
              <a:rPr lang="cs-CZ"/>
              <a:t>Bez nutnosti odvodu kondenzátu</a:t>
            </a:r>
          </a:p>
          <a:p>
            <a:pPr lvl="1"/>
            <a:r>
              <a:rPr lang="cs-CZ"/>
              <a:t>Možnost zpětného návratu vlhkosti</a:t>
            </a:r>
          </a:p>
          <a:p>
            <a:pPr lvl="1"/>
            <a:r>
              <a:rPr lang="cs-CZ"/>
              <a:t>Efektivita až 80%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7487E71-9605-B464-E2C5-7FC392BA0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2435248"/>
            <a:ext cx="4258269" cy="3077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099B219B-8133-9D5F-F359-FEA1E4C5A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9" y="0"/>
            <a:ext cx="1091638" cy="11063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24C9400-9F48-069C-B23F-643603871C8E}"/>
              </a:ext>
            </a:extLst>
          </p:cNvPr>
          <p:cNvSpPr txBox="1"/>
          <p:nvPr/>
        </p:nvSpPr>
        <p:spPr>
          <a:xfrm>
            <a:off x="10358451" y="5512250"/>
            <a:ext cx="4619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[3]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576</Words>
  <Application>Microsoft Office PowerPoint</Application>
  <PresentationFormat>Širokoúhlá obrazovka</PresentationFormat>
  <Paragraphs>104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Tw Cen MT</vt:lpstr>
      <vt:lpstr>GradientRiseVTI</vt:lpstr>
      <vt:lpstr>Ekonomické využití fotovoltaické a rekuperační vzduchotechnické jednotky na hale ASKO České Budějovice</vt:lpstr>
      <vt:lpstr>OBSAH</vt:lpstr>
      <vt:lpstr>Motivace zvolené problematiky</vt:lpstr>
      <vt:lpstr>Cíl práce</vt:lpstr>
      <vt:lpstr>Výzkumné otázky</vt:lpstr>
      <vt:lpstr>Řešený objekt</vt:lpstr>
      <vt:lpstr>Popis objektu</vt:lpstr>
      <vt:lpstr>Návrh řešení rekuperační vzduchotechnické jednotky</vt:lpstr>
      <vt:lpstr>Návrh řešení rekuperační vzduchotechnické jednotky</vt:lpstr>
      <vt:lpstr>Výběr rekuperační vzduchotechnické jednotky</vt:lpstr>
      <vt:lpstr>vyhodnocení</vt:lpstr>
      <vt:lpstr>Návrh řešení střešní fotovoltaické elektrárny</vt:lpstr>
      <vt:lpstr>Výběr panelu</vt:lpstr>
      <vt:lpstr>vyhodnocení</vt:lpstr>
      <vt:lpstr>Prezentace aplikace PowerPoint</vt:lpstr>
      <vt:lpstr>Prezentace aplikace PowerPoint</vt:lpstr>
      <vt:lpstr>Prezentace aplikace PowerPoint</vt:lpstr>
      <vt:lpstr>závěr</vt:lpstr>
      <vt:lpstr>Děkuji za pozornost</vt:lpstr>
      <vt:lpstr>Doplňující dotazy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Štěpán Pluhař</dc:creator>
  <cp:lastModifiedBy>Štěpán Pluhař</cp:lastModifiedBy>
  <cp:revision>4</cp:revision>
  <dcterms:created xsi:type="dcterms:W3CDTF">2024-06-13T13:04:00Z</dcterms:created>
  <dcterms:modified xsi:type="dcterms:W3CDTF">2024-06-18T18:19:25Z</dcterms:modified>
</cp:coreProperties>
</file>