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1" r:id="rId8"/>
    <p:sldId id="267" r:id="rId9"/>
    <p:sldId id="262" r:id="rId10"/>
    <p:sldId id="269" r:id="rId11"/>
    <p:sldId id="268" r:id="rId12"/>
    <p:sldId id="263" r:id="rId13"/>
    <p:sldId id="265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imon\OneDrive\Desktop\bakal&#225;&#345;ka\Se&#353;it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imon\OneDrive\Desktop\bakal&#225;&#345;ka\Se&#353;it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imon\OneDrive\Desktop\bakal&#225;&#345;ka\Se&#353;it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imon\OneDrive\Desktop\bakal&#225;&#345;ka\Se&#353;it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T</a:t>
            </a:r>
            <a:r>
              <a:rPr lang="cs-CZ" sz="2000"/>
              <a:t>lak v odlitku MBP_O</a:t>
            </a:r>
            <a:endParaRPr lang="en-US" sz="20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'Tlak odlitku'!$C$4:$C$5</c:f>
              <c:strCache>
                <c:ptCount val="2"/>
                <c:pt idx="0">
                  <c:v>MBP_O.S</c:v>
                </c:pt>
              </c:strCache>
            </c:strRef>
          </c:tx>
          <c:spPr>
            <a:ln w="19050" cap="rnd">
              <a:solidFill>
                <a:schemeClr val="accent2">
                  <a:shade val="58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shade val="58000"/>
                </a:schemeClr>
              </a:solidFill>
              <a:ln w="9525">
                <a:solidFill>
                  <a:schemeClr val="accent2">
                    <a:shade val="58000"/>
                  </a:schemeClr>
                </a:solidFill>
              </a:ln>
              <a:effectLst/>
            </c:spPr>
          </c:marker>
          <c:xVal>
            <c:numRef>
              <c:f>'Tlak odlitku'!$B$7:$B$29</c:f>
              <c:numCache>
                <c:formatCode>0.0000</c:formatCode>
                <c:ptCount val="23"/>
                <c:pt idx="0">
                  <c:v>212.21720151061899</c:v>
                </c:pt>
                <c:pt idx="1">
                  <c:v>212.21763447875901</c:v>
                </c:pt>
                <c:pt idx="2">
                  <c:v>212.21807507629299</c:v>
                </c:pt>
                <c:pt idx="3">
                  <c:v>212.218502322387</c:v>
                </c:pt>
                <c:pt idx="4">
                  <c:v>212.21894291992101</c:v>
                </c:pt>
                <c:pt idx="5">
                  <c:v>212.21937207336299</c:v>
                </c:pt>
                <c:pt idx="6">
                  <c:v>212.21980504150301</c:v>
                </c:pt>
                <c:pt idx="7">
                  <c:v>212.22023991699101</c:v>
                </c:pt>
                <c:pt idx="8">
                  <c:v>212.220676699828</c:v>
                </c:pt>
                <c:pt idx="9">
                  <c:v>212.22110585327101</c:v>
                </c:pt>
                <c:pt idx="10">
                  <c:v>212.22154454345599</c:v>
                </c:pt>
                <c:pt idx="11">
                  <c:v>212.22197941894399</c:v>
                </c:pt>
                <c:pt idx="12">
                  <c:v>212.22241238708401</c:v>
                </c:pt>
                <c:pt idx="13">
                  <c:v>212.222847262572</c:v>
                </c:pt>
                <c:pt idx="14">
                  <c:v>212.22327260131701</c:v>
                </c:pt>
                <c:pt idx="15">
                  <c:v>212.22371129150301</c:v>
                </c:pt>
                <c:pt idx="16">
                  <c:v>212.22414807434001</c:v>
                </c:pt>
                <c:pt idx="17">
                  <c:v>212.22458104248</c:v>
                </c:pt>
                <c:pt idx="18">
                  <c:v>212.22501401061899</c:v>
                </c:pt>
                <c:pt idx="19">
                  <c:v>212.22544888610801</c:v>
                </c:pt>
                <c:pt idx="20">
                  <c:v>212.22588185424701</c:v>
                </c:pt>
                <c:pt idx="21">
                  <c:v>212.22674779052599</c:v>
                </c:pt>
                <c:pt idx="22">
                  <c:v>212.22674779052599</c:v>
                </c:pt>
              </c:numCache>
            </c:numRef>
          </c:xVal>
          <c:yVal>
            <c:numRef>
              <c:f>'Tlak odlitku'!$C$7:$C$29</c:f>
              <c:numCache>
                <c:formatCode>0.000</c:formatCode>
                <c:ptCount val="23"/>
                <c:pt idx="0">
                  <c:v>0</c:v>
                </c:pt>
                <c:pt idx="1">
                  <c:v>9.2230000000000008</c:v>
                </c:pt>
                <c:pt idx="2">
                  <c:v>9.2769999999999992</c:v>
                </c:pt>
                <c:pt idx="3">
                  <c:v>11.416</c:v>
                </c:pt>
                <c:pt idx="4">
                  <c:v>6.5019999999999998</c:v>
                </c:pt>
                <c:pt idx="5">
                  <c:v>8.6820000000000004</c:v>
                </c:pt>
                <c:pt idx="6">
                  <c:v>8.4160000000000004</c:v>
                </c:pt>
                <c:pt idx="7">
                  <c:v>8.3160000000000007</c:v>
                </c:pt>
                <c:pt idx="8">
                  <c:v>11.456</c:v>
                </c:pt>
                <c:pt idx="9">
                  <c:v>12.335000000000001</c:v>
                </c:pt>
                <c:pt idx="10">
                  <c:v>12.885999999999999</c:v>
                </c:pt>
                <c:pt idx="11">
                  <c:v>14.757999999999999</c:v>
                </c:pt>
                <c:pt idx="12">
                  <c:v>15.977</c:v>
                </c:pt>
                <c:pt idx="13">
                  <c:v>16.097999999999999</c:v>
                </c:pt>
                <c:pt idx="14">
                  <c:v>20.588999999999999</c:v>
                </c:pt>
                <c:pt idx="15">
                  <c:v>24.007999999999999</c:v>
                </c:pt>
                <c:pt idx="16">
                  <c:v>30.475999999999999</c:v>
                </c:pt>
                <c:pt idx="17">
                  <c:v>45.820999999999998</c:v>
                </c:pt>
                <c:pt idx="18">
                  <c:v>131.09299999999999</c:v>
                </c:pt>
                <c:pt idx="19">
                  <c:v>187.04300000000001</c:v>
                </c:pt>
                <c:pt idx="20">
                  <c:v>228.042</c:v>
                </c:pt>
                <c:pt idx="21">
                  <c:v>228.042</c:v>
                </c:pt>
                <c:pt idx="22">
                  <c:v>228.042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606-4366-A9B7-F0F18F9E4A39}"/>
            </c:ext>
          </c:extLst>
        </c:ser>
        <c:ser>
          <c:idx val="1"/>
          <c:order val="1"/>
          <c:tx>
            <c:strRef>
              <c:f>'Tlak odlitku'!$D$4:$D$5</c:f>
              <c:strCache>
                <c:ptCount val="2"/>
                <c:pt idx="0">
                  <c:v>MBP_O.H</c:v>
                </c:pt>
              </c:strCache>
            </c:strRef>
          </c:tx>
          <c:spPr>
            <a:ln w="19050" cap="rnd">
              <a:solidFill>
                <a:schemeClr val="accent2">
                  <a:shade val="86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shade val="86000"/>
                </a:schemeClr>
              </a:solidFill>
              <a:ln w="9525">
                <a:solidFill>
                  <a:schemeClr val="accent2">
                    <a:shade val="86000"/>
                  </a:schemeClr>
                </a:solidFill>
              </a:ln>
              <a:effectLst/>
            </c:spPr>
          </c:marker>
          <c:xVal>
            <c:numRef>
              <c:f>'Tlak odlitku'!$B$7:$B$29</c:f>
              <c:numCache>
                <c:formatCode>0.0000</c:formatCode>
                <c:ptCount val="23"/>
                <c:pt idx="0">
                  <c:v>212.21720151061899</c:v>
                </c:pt>
                <c:pt idx="1">
                  <c:v>212.21763447875901</c:v>
                </c:pt>
                <c:pt idx="2">
                  <c:v>212.21807507629299</c:v>
                </c:pt>
                <c:pt idx="3">
                  <c:v>212.218502322387</c:v>
                </c:pt>
                <c:pt idx="4">
                  <c:v>212.21894291992101</c:v>
                </c:pt>
                <c:pt idx="5">
                  <c:v>212.21937207336299</c:v>
                </c:pt>
                <c:pt idx="6">
                  <c:v>212.21980504150301</c:v>
                </c:pt>
                <c:pt idx="7">
                  <c:v>212.22023991699101</c:v>
                </c:pt>
                <c:pt idx="8">
                  <c:v>212.220676699828</c:v>
                </c:pt>
                <c:pt idx="9">
                  <c:v>212.22110585327101</c:v>
                </c:pt>
                <c:pt idx="10">
                  <c:v>212.22154454345599</c:v>
                </c:pt>
                <c:pt idx="11">
                  <c:v>212.22197941894399</c:v>
                </c:pt>
                <c:pt idx="12">
                  <c:v>212.22241238708401</c:v>
                </c:pt>
                <c:pt idx="13">
                  <c:v>212.222847262572</c:v>
                </c:pt>
                <c:pt idx="14">
                  <c:v>212.22327260131701</c:v>
                </c:pt>
                <c:pt idx="15">
                  <c:v>212.22371129150301</c:v>
                </c:pt>
                <c:pt idx="16">
                  <c:v>212.22414807434001</c:v>
                </c:pt>
                <c:pt idx="17">
                  <c:v>212.22458104248</c:v>
                </c:pt>
                <c:pt idx="18">
                  <c:v>212.22501401061899</c:v>
                </c:pt>
                <c:pt idx="19">
                  <c:v>212.22544888610801</c:v>
                </c:pt>
                <c:pt idx="20">
                  <c:v>212.22588185424701</c:v>
                </c:pt>
                <c:pt idx="21">
                  <c:v>212.22674779052599</c:v>
                </c:pt>
                <c:pt idx="22">
                  <c:v>212.22674779052599</c:v>
                </c:pt>
              </c:numCache>
            </c:numRef>
          </c:xVal>
          <c:yVal>
            <c:numRef>
              <c:f>'Tlak odlitku'!$D$7:$D$29</c:f>
              <c:numCache>
                <c:formatCode>0.000</c:formatCode>
                <c:ptCount val="23"/>
                <c:pt idx="0">
                  <c:v>3.1219999999999999</c:v>
                </c:pt>
                <c:pt idx="1">
                  <c:v>4.3010000000000002</c:v>
                </c:pt>
                <c:pt idx="2">
                  <c:v>39.270000000000003</c:v>
                </c:pt>
                <c:pt idx="3">
                  <c:v>14.795999999999999</c:v>
                </c:pt>
                <c:pt idx="4">
                  <c:v>10.365</c:v>
                </c:pt>
                <c:pt idx="5">
                  <c:v>9.1560000000000006</c:v>
                </c:pt>
                <c:pt idx="6">
                  <c:v>8.5519999999999996</c:v>
                </c:pt>
                <c:pt idx="7">
                  <c:v>11.696999999999999</c:v>
                </c:pt>
                <c:pt idx="8">
                  <c:v>10.706</c:v>
                </c:pt>
                <c:pt idx="9">
                  <c:v>15.358000000000001</c:v>
                </c:pt>
                <c:pt idx="10">
                  <c:v>13.319000000000001</c:v>
                </c:pt>
                <c:pt idx="11">
                  <c:v>15.180999999999999</c:v>
                </c:pt>
                <c:pt idx="12">
                  <c:v>16.396000000000001</c:v>
                </c:pt>
                <c:pt idx="13">
                  <c:v>18.510000000000002</c:v>
                </c:pt>
                <c:pt idx="14">
                  <c:v>21.74</c:v>
                </c:pt>
                <c:pt idx="15">
                  <c:v>24.876000000000001</c:v>
                </c:pt>
                <c:pt idx="16">
                  <c:v>35.637</c:v>
                </c:pt>
                <c:pt idx="17">
                  <c:v>71.174999999999997</c:v>
                </c:pt>
                <c:pt idx="18">
                  <c:v>103.25</c:v>
                </c:pt>
                <c:pt idx="19">
                  <c:v>169.16200000000001</c:v>
                </c:pt>
                <c:pt idx="20">
                  <c:v>256.88900000000001</c:v>
                </c:pt>
                <c:pt idx="21">
                  <c:v>256.88900000000001</c:v>
                </c:pt>
                <c:pt idx="22">
                  <c:v>256.88900000000001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606-4366-A9B7-F0F18F9E4A39}"/>
            </c:ext>
          </c:extLst>
        </c:ser>
        <c:ser>
          <c:idx val="2"/>
          <c:order val="2"/>
          <c:tx>
            <c:strRef>
              <c:f>'Tlak odlitku'!$E$4:$E$5</c:f>
              <c:strCache>
                <c:ptCount val="2"/>
                <c:pt idx="0">
                  <c:v>Průměr výchozího modelu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tint val="86000"/>
                </a:schemeClr>
              </a:solidFill>
              <a:ln w="9525">
                <a:solidFill>
                  <a:schemeClr val="accent2">
                    <a:tint val="86000"/>
                  </a:schemeClr>
                </a:solidFill>
              </a:ln>
              <a:effectLst/>
            </c:spPr>
          </c:marker>
          <c:xVal>
            <c:numRef>
              <c:f>'Tlak odlitku'!$B$7:$B$29</c:f>
              <c:numCache>
                <c:formatCode>0.0000</c:formatCode>
                <c:ptCount val="23"/>
                <c:pt idx="0">
                  <c:v>212.21720151061899</c:v>
                </c:pt>
                <c:pt idx="1">
                  <c:v>212.21763447875901</c:v>
                </c:pt>
                <c:pt idx="2">
                  <c:v>212.21807507629299</c:v>
                </c:pt>
                <c:pt idx="3">
                  <c:v>212.218502322387</c:v>
                </c:pt>
                <c:pt idx="4">
                  <c:v>212.21894291992101</c:v>
                </c:pt>
                <c:pt idx="5">
                  <c:v>212.21937207336299</c:v>
                </c:pt>
                <c:pt idx="6">
                  <c:v>212.21980504150301</c:v>
                </c:pt>
                <c:pt idx="7">
                  <c:v>212.22023991699101</c:v>
                </c:pt>
                <c:pt idx="8">
                  <c:v>212.220676699828</c:v>
                </c:pt>
                <c:pt idx="9">
                  <c:v>212.22110585327101</c:v>
                </c:pt>
                <c:pt idx="10">
                  <c:v>212.22154454345599</c:v>
                </c:pt>
                <c:pt idx="11">
                  <c:v>212.22197941894399</c:v>
                </c:pt>
                <c:pt idx="12">
                  <c:v>212.22241238708401</c:v>
                </c:pt>
                <c:pt idx="13">
                  <c:v>212.222847262572</c:v>
                </c:pt>
                <c:pt idx="14">
                  <c:v>212.22327260131701</c:v>
                </c:pt>
                <c:pt idx="15">
                  <c:v>212.22371129150301</c:v>
                </c:pt>
                <c:pt idx="16">
                  <c:v>212.22414807434001</c:v>
                </c:pt>
                <c:pt idx="17">
                  <c:v>212.22458104248</c:v>
                </c:pt>
                <c:pt idx="18">
                  <c:v>212.22501401061899</c:v>
                </c:pt>
                <c:pt idx="19">
                  <c:v>212.22544888610801</c:v>
                </c:pt>
                <c:pt idx="20">
                  <c:v>212.22588185424701</c:v>
                </c:pt>
                <c:pt idx="21">
                  <c:v>212.22674779052599</c:v>
                </c:pt>
                <c:pt idx="22">
                  <c:v>212.22674779052599</c:v>
                </c:pt>
              </c:numCache>
            </c:numRef>
          </c:xVal>
          <c:yVal>
            <c:numRef>
              <c:f>'Tlak odlitku'!$E$7:$E$29</c:f>
              <c:numCache>
                <c:formatCode>General</c:formatCode>
                <c:ptCount val="23"/>
                <c:pt idx="22">
                  <c:v>61.9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C606-4366-A9B7-F0F18F9E4A39}"/>
            </c:ext>
          </c:extLst>
        </c:ser>
        <c:ser>
          <c:idx val="3"/>
          <c:order val="3"/>
          <c:tx>
            <c:strRef>
              <c:f>'Tlak odlitku'!$F$4:$F$5</c:f>
              <c:strCache>
                <c:ptCount val="2"/>
                <c:pt idx="0">
                  <c:v>Průměr MBP_O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tint val="58000"/>
                </a:schemeClr>
              </a:solidFill>
              <a:ln w="9525">
                <a:solidFill>
                  <a:schemeClr val="accent2">
                    <a:tint val="58000"/>
                  </a:schemeClr>
                </a:solidFill>
              </a:ln>
              <a:effectLst/>
            </c:spPr>
          </c:marker>
          <c:xVal>
            <c:numRef>
              <c:f>'Tlak odlitku'!$B$7:$B$29</c:f>
              <c:numCache>
                <c:formatCode>0.0000</c:formatCode>
                <c:ptCount val="23"/>
                <c:pt idx="0">
                  <c:v>212.21720151061899</c:v>
                </c:pt>
                <c:pt idx="1">
                  <c:v>212.21763447875901</c:v>
                </c:pt>
                <c:pt idx="2">
                  <c:v>212.21807507629299</c:v>
                </c:pt>
                <c:pt idx="3">
                  <c:v>212.218502322387</c:v>
                </c:pt>
                <c:pt idx="4">
                  <c:v>212.21894291992101</c:v>
                </c:pt>
                <c:pt idx="5">
                  <c:v>212.21937207336299</c:v>
                </c:pt>
                <c:pt idx="6">
                  <c:v>212.21980504150301</c:v>
                </c:pt>
                <c:pt idx="7">
                  <c:v>212.22023991699101</c:v>
                </c:pt>
                <c:pt idx="8">
                  <c:v>212.220676699828</c:v>
                </c:pt>
                <c:pt idx="9">
                  <c:v>212.22110585327101</c:v>
                </c:pt>
                <c:pt idx="10">
                  <c:v>212.22154454345599</c:v>
                </c:pt>
                <c:pt idx="11">
                  <c:v>212.22197941894399</c:v>
                </c:pt>
                <c:pt idx="12">
                  <c:v>212.22241238708401</c:v>
                </c:pt>
                <c:pt idx="13">
                  <c:v>212.222847262572</c:v>
                </c:pt>
                <c:pt idx="14">
                  <c:v>212.22327260131701</c:v>
                </c:pt>
                <c:pt idx="15">
                  <c:v>212.22371129150301</c:v>
                </c:pt>
                <c:pt idx="16">
                  <c:v>212.22414807434001</c:v>
                </c:pt>
                <c:pt idx="17">
                  <c:v>212.22458104248</c:v>
                </c:pt>
                <c:pt idx="18">
                  <c:v>212.22501401061899</c:v>
                </c:pt>
                <c:pt idx="19">
                  <c:v>212.22544888610801</c:v>
                </c:pt>
                <c:pt idx="20">
                  <c:v>212.22588185424701</c:v>
                </c:pt>
                <c:pt idx="21">
                  <c:v>212.22674779052599</c:v>
                </c:pt>
                <c:pt idx="22">
                  <c:v>212.22674779052599</c:v>
                </c:pt>
              </c:numCache>
            </c:numRef>
          </c:xVal>
          <c:yVal>
            <c:numRef>
              <c:f>'Tlak odlitku'!$F$7:$F$29</c:f>
              <c:numCache>
                <c:formatCode>General</c:formatCode>
                <c:ptCount val="23"/>
                <c:pt idx="22">
                  <c:v>242.46600000000001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C606-4366-A9B7-F0F18F9E4A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0354768"/>
        <c:axId val="260349968"/>
      </c:scatterChart>
      <c:valAx>
        <c:axId val="2603547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Čas </a:t>
                </a:r>
                <a:r>
                  <a:rPr lang="en-AU"/>
                  <a:t>[</a:t>
                </a:r>
                <a:r>
                  <a:rPr lang="cs-CZ"/>
                  <a:t>s</a:t>
                </a:r>
                <a:r>
                  <a:rPr lang="en-AU"/>
                  <a:t>]</a:t>
                </a:r>
                <a:r>
                  <a:rPr lang="cs-CZ"/>
                  <a:t>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.0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60349968"/>
        <c:crosses val="autoZero"/>
        <c:crossBetween val="midCat"/>
      </c:valAx>
      <c:valAx>
        <c:axId val="260349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Tlak </a:t>
                </a:r>
                <a:r>
                  <a:rPr lang="en-AU"/>
                  <a:t>[</a:t>
                </a:r>
                <a:r>
                  <a:rPr lang="cs-CZ"/>
                  <a:t>bar</a:t>
                </a:r>
                <a:r>
                  <a:rPr lang="en-AU"/>
                  <a:t>]</a:t>
                </a:r>
                <a:r>
                  <a:rPr lang="cs-CZ"/>
                  <a:t>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.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603547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cs-CZ" sz="2000" b="0" dirty="0">
                <a:solidFill>
                  <a:schemeClr val="tx1"/>
                </a:solidFill>
              </a:rPr>
              <a:t>Tlak v zářezech MBP_Z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'Tlak zářezů'!$C$4:$C$5</c:f>
              <c:strCache>
                <c:ptCount val="2"/>
                <c:pt idx="0">
                  <c:v>MBP_Z.S</c:v>
                </c:pt>
              </c:strCache>
            </c:strRef>
          </c:tx>
          <c:spPr>
            <a:ln w="19050" cap="rnd">
              <a:solidFill>
                <a:schemeClr val="accent2">
                  <a:shade val="58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shade val="58000"/>
                </a:schemeClr>
              </a:solidFill>
              <a:ln w="9525">
                <a:solidFill>
                  <a:schemeClr val="accent2">
                    <a:shade val="58000"/>
                  </a:schemeClr>
                </a:solidFill>
              </a:ln>
              <a:effectLst/>
            </c:spPr>
          </c:marker>
          <c:xVal>
            <c:numRef>
              <c:f>'Tlak zářezů'!$B$38:$B$50</c:f>
              <c:numCache>
                <c:formatCode>0.0000</c:formatCode>
                <c:ptCount val="13"/>
                <c:pt idx="0">
                  <c:v>212.22154454345599</c:v>
                </c:pt>
                <c:pt idx="1">
                  <c:v>212.22197941894399</c:v>
                </c:pt>
                <c:pt idx="2">
                  <c:v>212.22241238708401</c:v>
                </c:pt>
                <c:pt idx="3">
                  <c:v>212.222847262572</c:v>
                </c:pt>
                <c:pt idx="4">
                  <c:v>212.22327260131701</c:v>
                </c:pt>
                <c:pt idx="5">
                  <c:v>212.22371129150301</c:v>
                </c:pt>
                <c:pt idx="6">
                  <c:v>212.22414807434001</c:v>
                </c:pt>
                <c:pt idx="7">
                  <c:v>212.22458104248</c:v>
                </c:pt>
                <c:pt idx="8">
                  <c:v>212.22501401061899</c:v>
                </c:pt>
                <c:pt idx="9">
                  <c:v>212.22544888610801</c:v>
                </c:pt>
                <c:pt idx="10">
                  <c:v>212.22588185424701</c:v>
                </c:pt>
                <c:pt idx="11">
                  <c:v>212.22674779052599</c:v>
                </c:pt>
                <c:pt idx="12">
                  <c:v>212.22674779052599</c:v>
                </c:pt>
              </c:numCache>
            </c:numRef>
          </c:xVal>
          <c:yVal>
            <c:numRef>
              <c:f>'Tlak zářezů'!$C$38:$C$50</c:f>
              <c:numCache>
                <c:formatCode>General</c:formatCode>
                <c:ptCount val="13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1.0309999999999999</c:v>
                </c:pt>
                <c:pt idx="4">
                  <c:v>2.4430000000000001</c:v>
                </c:pt>
                <c:pt idx="5">
                  <c:v>7.2050000000000001</c:v>
                </c:pt>
                <c:pt idx="6">
                  <c:v>19.542000000000002</c:v>
                </c:pt>
                <c:pt idx="7">
                  <c:v>37.758000000000003</c:v>
                </c:pt>
                <c:pt idx="8">
                  <c:v>77.861000000000004</c:v>
                </c:pt>
                <c:pt idx="9">
                  <c:v>168.42699999999999</c:v>
                </c:pt>
                <c:pt idx="10">
                  <c:v>227.541</c:v>
                </c:pt>
                <c:pt idx="11">
                  <c:v>227.541</c:v>
                </c:pt>
                <c:pt idx="12">
                  <c:v>227.541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A8F-456D-A9F2-A707F93C48F7}"/>
            </c:ext>
          </c:extLst>
        </c:ser>
        <c:ser>
          <c:idx val="1"/>
          <c:order val="1"/>
          <c:tx>
            <c:strRef>
              <c:f>'Tlak zářezů'!$D$4:$D$5</c:f>
              <c:strCache>
                <c:ptCount val="2"/>
                <c:pt idx="0">
                  <c:v>MBP_Z.H</c:v>
                </c:pt>
              </c:strCache>
            </c:strRef>
          </c:tx>
          <c:spPr>
            <a:ln w="19050" cap="rnd">
              <a:solidFill>
                <a:schemeClr val="accent2">
                  <a:shade val="86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shade val="86000"/>
                </a:schemeClr>
              </a:solidFill>
              <a:ln w="9525">
                <a:solidFill>
                  <a:schemeClr val="accent2">
                    <a:shade val="86000"/>
                  </a:schemeClr>
                </a:solidFill>
              </a:ln>
              <a:effectLst/>
            </c:spPr>
          </c:marker>
          <c:xVal>
            <c:numRef>
              <c:f>'Tlak zářezů'!$B$38:$B$50</c:f>
              <c:numCache>
                <c:formatCode>0.0000</c:formatCode>
                <c:ptCount val="13"/>
                <c:pt idx="0">
                  <c:v>212.22154454345599</c:v>
                </c:pt>
                <c:pt idx="1">
                  <c:v>212.22197941894399</c:v>
                </c:pt>
                <c:pt idx="2">
                  <c:v>212.22241238708401</c:v>
                </c:pt>
                <c:pt idx="3">
                  <c:v>212.222847262572</c:v>
                </c:pt>
                <c:pt idx="4">
                  <c:v>212.22327260131701</c:v>
                </c:pt>
                <c:pt idx="5">
                  <c:v>212.22371129150301</c:v>
                </c:pt>
                <c:pt idx="6">
                  <c:v>212.22414807434001</c:v>
                </c:pt>
                <c:pt idx="7">
                  <c:v>212.22458104248</c:v>
                </c:pt>
                <c:pt idx="8">
                  <c:v>212.22501401061899</c:v>
                </c:pt>
                <c:pt idx="9">
                  <c:v>212.22544888610801</c:v>
                </c:pt>
                <c:pt idx="10">
                  <c:v>212.22588185424701</c:v>
                </c:pt>
                <c:pt idx="11">
                  <c:v>212.22674779052599</c:v>
                </c:pt>
                <c:pt idx="12">
                  <c:v>212.22674779052599</c:v>
                </c:pt>
              </c:numCache>
            </c:numRef>
          </c:xVal>
          <c:yVal>
            <c:numRef>
              <c:f>'Tlak zářezů'!$D$38:$D$50</c:f>
              <c:numCache>
                <c:formatCode>General</c:formatCode>
                <c:ptCount val="13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1.53</c:v>
                </c:pt>
                <c:pt idx="4">
                  <c:v>4.6769999999999996</c:v>
                </c:pt>
                <c:pt idx="5">
                  <c:v>10.074999999999999</c:v>
                </c:pt>
                <c:pt idx="6">
                  <c:v>21.702000000000002</c:v>
                </c:pt>
                <c:pt idx="7">
                  <c:v>55.991</c:v>
                </c:pt>
                <c:pt idx="8">
                  <c:v>96.807000000000002</c:v>
                </c:pt>
                <c:pt idx="9">
                  <c:v>151.054</c:v>
                </c:pt>
                <c:pt idx="10">
                  <c:v>226.94800000000001</c:v>
                </c:pt>
                <c:pt idx="11">
                  <c:v>226.94800000000001</c:v>
                </c:pt>
                <c:pt idx="12">
                  <c:v>226.94800000000001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A8F-456D-A9F2-A707F93C48F7}"/>
            </c:ext>
          </c:extLst>
        </c:ser>
        <c:ser>
          <c:idx val="2"/>
          <c:order val="2"/>
          <c:tx>
            <c:strRef>
              <c:f>'Tlak zářezů'!$E$4:$E$5</c:f>
              <c:strCache>
                <c:ptCount val="2"/>
                <c:pt idx="0">
                  <c:v>Průměrná hodnota výchozího modelu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square"/>
            <c:size val="8"/>
            <c:spPr>
              <a:solidFill>
                <a:schemeClr val="accent2">
                  <a:tint val="86000"/>
                </a:schemeClr>
              </a:solidFill>
              <a:ln w="9525">
                <a:solidFill>
                  <a:schemeClr val="accent2">
                    <a:tint val="86000"/>
                  </a:schemeClr>
                </a:solidFill>
              </a:ln>
              <a:effectLst/>
            </c:spPr>
          </c:marker>
          <c:xVal>
            <c:numRef>
              <c:f>'Tlak zářezů'!$B$38:$B$50</c:f>
              <c:numCache>
                <c:formatCode>0.0000</c:formatCode>
                <c:ptCount val="13"/>
                <c:pt idx="0">
                  <c:v>212.22154454345599</c:v>
                </c:pt>
                <c:pt idx="1">
                  <c:v>212.22197941894399</c:v>
                </c:pt>
                <c:pt idx="2">
                  <c:v>212.22241238708401</c:v>
                </c:pt>
                <c:pt idx="3">
                  <c:v>212.222847262572</c:v>
                </c:pt>
                <c:pt idx="4">
                  <c:v>212.22327260131701</c:v>
                </c:pt>
                <c:pt idx="5">
                  <c:v>212.22371129150301</c:v>
                </c:pt>
                <c:pt idx="6">
                  <c:v>212.22414807434001</c:v>
                </c:pt>
                <c:pt idx="7">
                  <c:v>212.22458104248</c:v>
                </c:pt>
                <c:pt idx="8">
                  <c:v>212.22501401061899</c:v>
                </c:pt>
                <c:pt idx="9">
                  <c:v>212.22544888610801</c:v>
                </c:pt>
                <c:pt idx="10">
                  <c:v>212.22588185424701</c:v>
                </c:pt>
                <c:pt idx="11">
                  <c:v>212.22674779052599</c:v>
                </c:pt>
                <c:pt idx="12">
                  <c:v>212.22674779052599</c:v>
                </c:pt>
              </c:numCache>
            </c:numRef>
          </c:xVal>
          <c:yVal>
            <c:numRef>
              <c:f>'Tlak zářezů'!$E$38:$E$50</c:f>
              <c:numCache>
                <c:formatCode>General</c:formatCode>
                <c:ptCount val="13"/>
                <c:pt idx="12">
                  <c:v>28.2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6A8F-456D-A9F2-A707F93C48F7}"/>
            </c:ext>
          </c:extLst>
        </c:ser>
        <c:ser>
          <c:idx val="3"/>
          <c:order val="3"/>
          <c:tx>
            <c:strRef>
              <c:f>'Tlak zářezů'!$F$4:$F$5</c:f>
              <c:strCache>
                <c:ptCount val="2"/>
                <c:pt idx="0">
                  <c:v>Průměr MBT_2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square"/>
            <c:size val="8"/>
            <c:spPr>
              <a:solidFill>
                <a:schemeClr val="accent2">
                  <a:tint val="58000"/>
                </a:schemeClr>
              </a:solidFill>
              <a:ln w="9525">
                <a:solidFill>
                  <a:schemeClr val="accent2">
                    <a:tint val="58000"/>
                  </a:schemeClr>
                </a:solidFill>
              </a:ln>
              <a:effectLst/>
            </c:spPr>
          </c:marker>
          <c:xVal>
            <c:numRef>
              <c:f>'Tlak zářezů'!$B$38:$B$50</c:f>
              <c:numCache>
                <c:formatCode>0.0000</c:formatCode>
                <c:ptCount val="13"/>
                <c:pt idx="0">
                  <c:v>212.22154454345599</c:v>
                </c:pt>
                <c:pt idx="1">
                  <c:v>212.22197941894399</c:v>
                </c:pt>
                <c:pt idx="2">
                  <c:v>212.22241238708401</c:v>
                </c:pt>
                <c:pt idx="3">
                  <c:v>212.222847262572</c:v>
                </c:pt>
                <c:pt idx="4">
                  <c:v>212.22327260131701</c:v>
                </c:pt>
                <c:pt idx="5">
                  <c:v>212.22371129150301</c:v>
                </c:pt>
                <c:pt idx="6">
                  <c:v>212.22414807434001</c:v>
                </c:pt>
                <c:pt idx="7">
                  <c:v>212.22458104248</c:v>
                </c:pt>
                <c:pt idx="8">
                  <c:v>212.22501401061899</c:v>
                </c:pt>
                <c:pt idx="9">
                  <c:v>212.22544888610801</c:v>
                </c:pt>
                <c:pt idx="10">
                  <c:v>212.22588185424701</c:v>
                </c:pt>
                <c:pt idx="11">
                  <c:v>212.22674779052599</c:v>
                </c:pt>
                <c:pt idx="12">
                  <c:v>212.22674779052599</c:v>
                </c:pt>
              </c:numCache>
            </c:numRef>
          </c:xVal>
          <c:yVal>
            <c:numRef>
              <c:f>'Tlak zářezů'!$F$38:$F$50</c:f>
              <c:numCache>
                <c:formatCode>General</c:formatCode>
                <c:ptCount val="13"/>
                <c:pt idx="12">
                  <c:v>227.245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6A8F-456D-A9F2-A707F93C48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32537183"/>
        <c:axId val="2032537663"/>
      </c:scatterChart>
      <c:valAx>
        <c:axId val="203253718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>
                    <a:solidFill>
                      <a:schemeClr val="tx1"/>
                    </a:solidFill>
                  </a:rPr>
                  <a:t>Čas [s]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.0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032537663"/>
        <c:crosses val="autoZero"/>
        <c:crossBetween val="midCat"/>
      </c:valAx>
      <c:valAx>
        <c:axId val="20325376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>
                    <a:solidFill>
                      <a:schemeClr val="tx1"/>
                    </a:solidFill>
                  </a:rPr>
                  <a:t> Tlak [bar]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03253718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 b="1">
          <a:solidFill>
            <a:sysClr val="windowText" lastClr="000000"/>
          </a:solidFill>
        </a:defRPr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000"/>
              <a:t>Teplota pevné formy MBT_1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'Teplota pevná'!$H$32</c:f>
              <c:strCache>
                <c:ptCount val="1"/>
                <c:pt idx="0">
                  <c:v>MBT_1.S</c:v>
                </c:pt>
              </c:strCache>
            </c:strRef>
          </c:tx>
          <c:spPr>
            <a:ln w="19050" cap="rnd">
              <a:solidFill>
                <a:schemeClr val="accent2">
                  <a:shade val="58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shade val="58000"/>
                </a:schemeClr>
              </a:solidFill>
              <a:ln w="9525">
                <a:solidFill>
                  <a:schemeClr val="accent2">
                    <a:shade val="58000"/>
                  </a:schemeClr>
                </a:solidFill>
              </a:ln>
              <a:effectLst/>
            </c:spPr>
          </c:marker>
          <c:xVal>
            <c:numRef>
              <c:f>'Teplota pevná'!$G$33:$G$57</c:f>
              <c:numCache>
                <c:formatCode>General</c:formatCode>
                <c:ptCount val="25"/>
                <c:pt idx="0">
                  <c:v>212.21633938903699</c:v>
                </c:pt>
                <c:pt idx="1">
                  <c:v>212.21676663513099</c:v>
                </c:pt>
                <c:pt idx="2">
                  <c:v>212.21720151061899</c:v>
                </c:pt>
                <c:pt idx="3">
                  <c:v>212.21763447875901</c:v>
                </c:pt>
                <c:pt idx="4">
                  <c:v>212.21807507629299</c:v>
                </c:pt>
                <c:pt idx="5">
                  <c:v>212.218502322387</c:v>
                </c:pt>
                <c:pt idx="6">
                  <c:v>212.21894291992101</c:v>
                </c:pt>
                <c:pt idx="7">
                  <c:v>212.21937207336299</c:v>
                </c:pt>
                <c:pt idx="8">
                  <c:v>212.21980504150301</c:v>
                </c:pt>
                <c:pt idx="9">
                  <c:v>212.22023991699101</c:v>
                </c:pt>
                <c:pt idx="10">
                  <c:v>212.220676699828</c:v>
                </c:pt>
                <c:pt idx="11">
                  <c:v>212.22110585327101</c:v>
                </c:pt>
                <c:pt idx="12">
                  <c:v>212.22154454345599</c:v>
                </c:pt>
                <c:pt idx="13">
                  <c:v>212.22197941894399</c:v>
                </c:pt>
                <c:pt idx="14">
                  <c:v>212.22241238708401</c:v>
                </c:pt>
                <c:pt idx="15">
                  <c:v>212.222847262572</c:v>
                </c:pt>
                <c:pt idx="16">
                  <c:v>212.22327260131701</c:v>
                </c:pt>
                <c:pt idx="17">
                  <c:v>212.22371129150301</c:v>
                </c:pt>
                <c:pt idx="18">
                  <c:v>212.22414807434001</c:v>
                </c:pt>
                <c:pt idx="19">
                  <c:v>212.22458104248</c:v>
                </c:pt>
                <c:pt idx="20">
                  <c:v>212.22501401061899</c:v>
                </c:pt>
                <c:pt idx="21">
                  <c:v>212.22544888610801</c:v>
                </c:pt>
                <c:pt idx="22">
                  <c:v>212.22588185424701</c:v>
                </c:pt>
                <c:pt idx="23">
                  <c:v>212.22674779052599</c:v>
                </c:pt>
                <c:pt idx="24">
                  <c:v>212.22674779052599</c:v>
                </c:pt>
              </c:numCache>
            </c:numRef>
          </c:xVal>
          <c:yVal>
            <c:numRef>
              <c:f>'Teplota pevná'!$H$33:$H$57</c:f>
              <c:numCache>
                <c:formatCode>General</c:formatCode>
                <c:ptCount val="25"/>
                <c:pt idx="0">
                  <c:v>176.39999999999901</c:v>
                </c:pt>
                <c:pt idx="1">
                  <c:v>176.39999999999901</c:v>
                </c:pt>
                <c:pt idx="2">
                  <c:v>176.39999999999901</c:v>
                </c:pt>
                <c:pt idx="3">
                  <c:v>176.7</c:v>
                </c:pt>
                <c:pt idx="4">
                  <c:v>177.2</c:v>
                </c:pt>
                <c:pt idx="5">
                  <c:v>177.7</c:v>
                </c:pt>
                <c:pt idx="6">
                  <c:v>178.3</c:v>
                </c:pt>
                <c:pt idx="7">
                  <c:v>178.8</c:v>
                </c:pt>
                <c:pt idx="8">
                  <c:v>179.39999999999901</c:v>
                </c:pt>
                <c:pt idx="9">
                  <c:v>179.89999999999901</c:v>
                </c:pt>
                <c:pt idx="10">
                  <c:v>180.5</c:v>
                </c:pt>
                <c:pt idx="11">
                  <c:v>181</c:v>
                </c:pt>
                <c:pt idx="12">
                  <c:v>181.6</c:v>
                </c:pt>
                <c:pt idx="13">
                  <c:v>182.1</c:v>
                </c:pt>
                <c:pt idx="14">
                  <c:v>182.7</c:v>
                </c:pt>
                <c:pt idx="15">
                  <c:v>183.2</c:v>
                </c:pt>
                <c:pt idx="16">
                  <c:v>183.8</c:v>
                </c:pt>
                <c:pt idx="17">
                  <c:v>184.39999999999901</c:v>
                </c:pt>
                <c:pt idx="18">
                  <c:v>184.89999999999901</c:v>
                </c:pt>
                <c:pt idx="19">
                  <c:v>185.5</c:v>
                </c:pt>
                <c:pt idx="20">
                  <c:v>186.1</c:v>
                </c:pt>
                <c:pt idx="21">
                  <c:v>186.6</c:v>
                </c:pt>
                <c:pt idx="22">
                  <c:v>187.2</c:v>
                </c:pt>
                <c:pt idx="23">
                  <c:v>187.2</c:v>
                </c:pt>
                <c:pt idx="24">
                  <c:v>187.2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688-4679-AFB2-41A5DF26C286}"/>
            </c:ext>
          </c:extLst>
        </c:ser>
        <c:ser>
          <c:idx val="1"/>
          <c:order val="1"/>
          <c:tx>
            <c:strRef>
              <c:f>'Teplota pevná'!$I$32</c:f>
              <c:strCache>
                <c:ptCount val="1"/>
                <c:pt idx="0">
                  <c:v>MBT_1.H</c:v>
                </c:pt>
              </c:strCache>
            </c:strRef>
          </c:tx>
          <c:spPr>
            <a:ln w="19050" cap="rnd">
              <a:solidFill>
                <a:schemeClr val="accent2">
                  <a:shade val="86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shade val="86000"/>
                </a:schemeClr>
              </a:solidFill>
              <a:ln w="9525">
                <a:solidFill>
                  <a:schemeClr val="accent2">
                    <a:shade val="86000"/>
                  </a:schemeClr>
                </a:solidFill>
              </a:ln>
              <a:effectLst/>
            </c:spPr>
          </c:marker>
          <c:xVal>
            <c:numRef>
              <c:f>'Teplota pevná'!$G$33:$G$57</c:f>
              <c:numCache>
                <c:formatCode>General</c:formatCode>
                <c:ptCount val="25"/>
                <c:pt idx="0">
                  <c:v>212.21633938903699</c:v>
                </c:pt>
                <c:pt idx="1">
                  <c:v>212.21676663513099</c:v>
                </c:pt>
                <c:pt idx="2">
                  <c:v>212.21720151061899</c:v>
                </c:pt>
                <c:pt idx="3">
                  <c:v>212.21763447875901</c:v>
                </c:pt>
                <c:pt idx="4">
                  <c:v>212.21807507629299</c:v>
                </c:pt>
                <c:pt idx="5">
                  <c:v>212.218502322387</c:v>
                </c:pt>
                <c:pt idx="6">
                  <c:v>212.21894291992101</c:v>
                </c:pt>
                <c:pt idx="7">
                  <c:v>212.21937207336299</c:v>
                </c:pt>
                <c:pt idx="8">
                  <c:v>212.21980504150301</c:v>
                </c:pt>
                <c:pt idx="9">
                  <c:v>212.22023991699101</c:v>
                </c:pt>
                <c:pt idx="10">
                  <c:v>212.220676699828</c:v>
                </c:pt>
                <c:pt idx="11">
                  <c:v>212.22110585327101</c:v>
                </c:pt>
                <c:pt idx="12">
                  <c:v>212.22154454345599</c:v>
                </c:pt>
                <c:pt idx="13">
                  <c:v>212.22197941894399</c:v>
                </c:pt>
                <c:pt idx="14">
                  <c:v>212.22241238708401</c:v>
                </c:pt>
                <c:pt idx="15">
                  <c:v>212.222847262572</c:v>
                </c:pt>
                <c:pt idx="16">
                  <c:v>212.22327260131701</c:v>
                </c:pt>
                <c:pt idx="17">
                  <c:v>212.22371129150301</c:v>
                </c:pt>
                <c:pt idx="18">
                  <c:v>212.22414807434001</c:v>
                </c:pt>
                <c:pt idx="19">
                  <c:v>212.22458104248</c:v>
                </c:pt>
                <c:pt idx="20">
                  <c:v>212.22501401061899</c:v>
                </c:pt>
                <c:pt idx="21">
                  <c:v>212.22544888610801</c:v>
                </c:pt>
                <c:pt idx="22">
                  <c:v>212.22588185424701</c:v>
                </c:pt>
                <c:pt idx="23">
                  <c:v>212.22674779052599</c:v>
                </c:pt>
                <c:pt idx="24">
                  <c:v>212.22674779052599</c:v>
                </c:pt>
              </c:numCache>
            </c:numRef>
          </c:xVal>
          <c:yVal>
            <c:numRef>
              <c:f>'Teplota pevná'!$I$33:$I$57</c:f>
              <c:numCache>
                <c:formatCode>General</c:formatCode>
                <c:ptCount val="25"/>
                <c:pt idx="0">
                  <c:v>176.89999999999901</c:v>
                </c:pt>
                <c:pt idx="1">
                  <c:v>176.89999999999901</c:v>
                </c:pt>
                <c:pt idx="2">
                  <c:v>176.89999999999901</c:v>
                </c:pt>
                <c:pt idx="3">
                  <c:v>176.89999999999901</c:v>
                </c:pt>
                <c:pt idx="4">
                  <c:v>177</c:v>
                </c:pt>
                <c:pt idx="5">
                  <c:v>177.1</c:v>
                </c:pt>
                <c:pt idx="6">
                  <c:v>177.3</c:v>
                </c:pt>
                <c:pt idx="7">
                  <c:v>177.5</c:v>
                </c:pt>
                <c:pt idx="8">
                  <c:v>177.7</c:v>
                </c:pt>
                <c:pt idx="9">
                  <c:v>177.8</c:v>
                </c:pt>
                <c:pt idx="10">
                  <c:v>178.1</c:v>
                </c:pt>
                <c:pt idx="11">
                  <c:v>178.3</c:v>
                </c:pt>
                <c:pt idx="12">
                  <c:v>178.5</c:v>
                </c:pt>
                <c:pt idx="13">
                  <c:v>178.8</c:v>
                </c:pt>
                <c:pt idx="14">
                  <c:v>179</c:v>
                </c:pt>
                <c:pt idx="15">
                  <c:v>179.3</c:v>
                </c:pt>
                <c:pt idx="16">
                  <c:v>179.5</c:v>
                </c:pt>
                <c:pt idx="17">
                  <c:v>179.8</c:v>
                </c:pt>
                <c:pt idx="18">
                  <c:v>180.1</c:v>
                </c:pt>
                <c:pt idx="19">
                  <c:v>180.39999999999901</c:v>
                </c:pt>
                <c:pt idx="20">
                  <c:v>180.7</c:v>
                </c:pt>
                <c:pt idx="21">
                  <c:v>180.89999999999901</c:v>
                </c:pt>
                <c:pt idx="22">
                  <c:v>181.2</c:v>
                </c:pt>
                <c:pt idx="23">
                  <c:v>181.2</c:v>
                </c:pt>
                <c:pt idx="24">
                  <c:v>181.2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688-4679-AFB2-41A5DF26C286}"/>
            </c:ext>
          </c:extLst>
        </c:ser>
        <c:ser>
          <c:idx val="2"/>
          <c:order val="2"/>
          <c:tx>
            <c:strRef>
              <c:f>'Teplota pevná'!$J$32</c:f>
              <c:strCache>
                <c:ptCount val="1"/>
                <c:pt idx="0">
                  <c:v>Průměr výchozího modelu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tint val="86000"/>
                </a:schemeClr>
              </a:solidFill>
              <a:ln w="9525">
                <a:solidFill>
                  <a:schemeClr val="accent2">
                    <a:tint val="86000"/>
                  </a:schemeClr>
                </a:solidFill>
              </a:ln>
              <a:effectLst/>
            </c:spPr>
          </c:marker>
          <c:xVal>
            <c:numRef>
              <c:f>'Teplota pevná'!$G$33:$G$57</c:f>
              <c:numCache>
                <c:formatCode>General</c:formatCode>
                <c:ptCount val="25"/>
                <c:pt idx="0">
                  <c:v>212.21633938903699</c:v>
                </c:pt>
                <c:pt idx="1">
                  <c:v>212.21676663513099</c:v>
                </c:pt>
                <c:pt idx="2">
                  <c:v>212.21720151061899</c:v>
                </c:pt>
                <c:pt idx="3">
                  <c:v>212.21763447875901</c:v>
                </c:pt>
                <c:pt idx="4">
                  <c:v>212.21807507629299</c:v>
                </c:pt>
                <c:pt idx="5">
                  <c:v>212.218502322387</c:v>
                </c:pt>
                <c:pt idx="6">
                  <c:v>212.21894291992101</c:v>
                </c:pt>
                <c:pt idx="7">
                  <c:v>212.21937207336299</c:v>
                </c:pt>
                <c:pt idx="8">
                  <c:v>212.21980504150301</c:v>
                </c:pt>
                <c:pt idx="9">
                  <c:v>212.22023991699101</c:v>
                </c:pt>
                <c:pt idx="10">
                  <c:v>212.220676699828</c:v>
                </c:pt>
                <c:pt idx="11">
                  <c:v>212.22110585327101</c:v>
                </c:pt>
                <c:pt idx="12">
                  <c:v>212.22154454345599</c:v>
                </c:pt>
                <c:pt idx="13">
                  <c:v>212.22197941894399</c:v>
                </c:pt>
                <c:pt idx="14">
                  <c:v>212.22241238708401</c:v>
                </c:pt>
                <c:pt idx="15">
                  <c:v>212.222847262572</c:v>
                </c:pt>
                <c:pt idx="16">
                  <c:v>212.22327260131701</c:v>
                </c:pt>
                <c:pt idx="17">
                  <c:v>212.22371129150301</c:v>
                </c:pt>
                <c:pt idx="18">
                  <c:v>212.22414807434001</c:v>
                </c:pt>
                <c:pt idx="19">
                  <c:v>212.22458104248</c:v>
                </c:pt>
                <c:pt idx="20">
                  <c:v>212.22501401061899</c:v>
                </c:pt>
                <c:pt idx="21">
                  <c:v>212.22544888610801</c:v>
                </c:pt>
                <c:pt idx="22">
                  <c:v>212.22588185424701</c:v>
                </c:pt>
                <c:pt idx="23">
                  <c:v>212.22674779052599</c:v>
                </c:pt>
                <c:pt idx="24">
                  <c:v>212.22674779052599</c:v>
                </c:pt>
              </c:numCache>
            </c:numRef>
          </c:xVal>
          <c:yVal>
            <c:numRef>
              <c:f>'Teplota pevná'!$J$33:$J$57</c:f>
              <c:numCache>
                <c:formatCode>General</c:formatCode>
                <c:ptCount val="25"/>
                <c:pt idx="24">
                  <c:v>157.30000000000001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D688-4679-AFB2-41A5DF26C286}"/>
            </c:ext>
          </c:extLst>
        </c:ser>
        <c:ser>
          <c:idx val="3"/>
          <c:order val="3"/>
          <c:tx>
            <c:strRef>
              <c:f>'Teplota pevná'!$K$32</c:f>
              <c:strCache>
                <c:ptCount val="1"/>
                <c:pt idx="0">
                  <c:v>Průměr MBT_1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tint val="58000"/>
                </a:schemeClr>
              </a:solidFill>
              <a:ln w="9525">
                <a:solidFill>
                  <a:schemeClr val="accent2">
                    <a:tint val="58000"/>
                  </a:schemeClr>
                </a:solidFill>
              </a:ln>
              <a:effectLst/>
            </c:spPr>
          </c:marker>
          <c:xVal>
            <c:numRef>
              <c:f>'Teplota pevná'!$G$33:$G$57</c:f>
              <c:numCache>
                <c:formatCode>General</c:formatCode>
                <c:ptCount val="25"/>
                <c:pt idx="0">
                  <c:v>212.21633938903699</c:v>
                </c:pt>
                <c:pt idx="1">
                  <c:v>212.21676663513099</c:v>
                </c:pt>
                <c:pt idx="2">
                  <c:v>212.21720151061899</c:v>
                </c:pt>
                <c:pt idx="3">
                  <c:v>212.21763447875901</c:v>
                </c:pt>
                <c:pt idx="4">
                  <c:v>212.21807507629299</c:v>
                </c:pt>
                <c:pt idx="5">
                  <c:v>212.218502322387</c:v>
                </c:pt>
                <c:pt idx="6">
                  <c:v>212.21894291992101</c:v>
                </c:pt>
                <c:pt idx="7">
                  <c:v>212.21937207336299</c:v>
                </c:pt>
                <c:pt idx="8">
                  <c:v>212.21980504150301</c:v>
                </c:pt>
                <c:pt idx="9">
                  <c:v>212.22023991699101</c:v>
                </c:pt>
                <c:pt idx="10">
                  <c:v>212.220676699828</c:v>
                </c:pt>
                <c:pt idx="11">
                  <c:v>212.22110585327101</c:v>
                </c:pt>
                <c:pt idx="12">
                  <c:v>212.22154454345599</c:v>
                </c:pt>
                <c:pt idx="13">
                  <c:v>212.22197941894399</c:v>
                </c:pt>
                <c:pt idx="14">
                  <c:v>212.22241238708401</c:v>
                </c:pt>
                <c:pt idx="15">
                  <c:v>212.222847262572</c:v>
                </c:pt>
                <c:pt idx="16">
                  <c:v>212.22327260131701</c:v>
                </c:pt>
                <c:pt idx="17">
                  <c:v>212.22371129150301</c:v>
                </c:pt>
                <c:pt idx="18">
                  <c:v>212.22414807434001</c:v>
                </c:pt>
                <c:pt idx="19">
                  <c:v>212.22458104248</c:v>
                </c:pt>
                <c:pt idx="20">
                  <c:v>212.22501401061899</c:v>
                </c:pt>
                <c:pt idx="21">
                  <c:v>212.22544888610801</c:v>
                </c:pt>
                <c:pt idx="22">
                  <c:v>212.22588185424701</c:v>
                </c:pt>
                <c:pt idx="23">
                  <c:v>212.22674779052599</c:v>
                </c:pt>
                <c:pt idx="24">
                  <c:v>212.22674779052599</c:v>
                </c:pt>
              </c:numCache>
            </c:numRef>
          </c:xVal>
          <c:yVal>
            <c:numRef>
              <c:f>'Teplota pevná'!$K$33:$K$57</c:f>
              <c:numCache>
                <c:formatCode>General</c:formatCode>
                <c:ptCount val="25"/>
                <c:pt idx="24">
                  <c:v>184.2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D688-4679-AFB2-41A5DF26C2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9525343"/>
        <c:axId val="349523903"/>
      </c:scatterChart>
      <c:valAx>
        <c:axId val="34952534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 Čas [s]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49523903"/>
        <c:crosses val="autoZero"/>
        <c:crossBetween val="midCat"/>
      </c:valAx>
      <c:valAx>
        <c:axId val="3495239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 Teplota [°C]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4952534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000" dirty="0"/>
              <a:t>Teplota pohyblivé formy MBT_1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List1!$AF$124:$AF$125</c:f>
              <c:strCache>
                <c:ptCount val="2"/>
                <c:pt idx="0">
                  <c:v>MBT_2.S</c:v>
                </c:pt>
              </c:strCache>
            </c:strRef>
          </c:tx>
          <c:spPr>
            <a:ln w="19050" cap="rnd">
              <a:solidFill>
                <a:schemeClr val="accent2">
                  <a:shade val="58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shade val="58000"/>
                </a:schemeClr>
              </a:solidFill>
              <a:ln w="9525">
                <a:solidFill>
                  <a:schemeClr val="accent2">
                    <a:shade val="58000"/>
                  </a:schemeClr>
                </a:solidFill>
              </a:ln>
              <a:effectLst/>
            </c:spPr>
          </c:marker>
          <c:xVal>
            <c:numRef>
              <c:f>List1!$AE$126:$AE$153</c:f>
              <c:numCache>
                <c:formatCode>0.0000</c:formatCode>
                <c:ptCount val="28"/>
                <c:pt idx="0">
                  <c:v>212.20801571960399</c:v>
                </c:pt>
                <c:pt idx="1">
                  <c:v>212.208492556762</c:v>
                </c:pt>
                <c:pt idx="2">
                  <c:v>212.20895032043401</c:v>
                </c:pt>
                <c:pt idx="3">
                  <c:v>212.21633938903699</c:v>
                </c:pt>
                <c:pt idx="4">
                  <c:v>212.21676663513099</c:v>
                </c:pt>
                <c:pt idx="5">
                  <c:v>212.21720151061899</c:v>
                </c:pt>
                <c:pt idx="6">
                  <c:v>212.21763447875901</c:v>
                </c:pt>
                <c:pt idx="7">
                  <c:v>212.21807507629299</c:v>
                </c:pt>
                <c:pt idx="8">
                  <c:v>212.218502322387</c:v>
                </c:pt>
                <c:pt idx="9">
                  <c:v>212.21894291992101</c:v>
                </c:pt>
                <c:pt idx="10">
                  <c:v>212.21937207336299</c:v>
                </c:pt>
                <c:pt idx="11">
                  <c:v>212.21980504150301</c:v>
                </c:pt>
                <c:pt idx="12">
                  <c:v>212.22023991699101</c:v>
                </c:pt>
                <c:pt idx="13">
                  <c:v>212.220676699828</c:v>
                </c:pt>
                <c:pt idx="14">
                  <c:v>212.22110585327101</c:v>
                </c:pt>
                <c:pt idx="15">
                  <c:v>212.22154454345599</c:v>
                </c:pt>
                <c:pt idx="16">
                  <c:v>212.22197941894399</c:v>
                </c:pt>
                <c:pt idx="17">
                  <c:v>212.22241238708401</c:v>
                </c:pt>
                <c:pt idx="18">
                  <c:v>212.222847262572</c:v>
                </c:pt>
                <c:pt idx="19">
                  <c:v>212.22327260131701</c:v>
                </c:pt>
                <c:pt idx="20">
                  <c:v>212.22371129150301</c:v>
                </c:pt>
                <c:pt idx="21">
                  <c:v>212.22414807434001</c:v>
                </c:pt>
                <c:pt idx="22">
                  <c:v>212.22458104248</c:v>
                </c:pt>
                <c:pt idx="23">
                  <c:v>212.22501401061899</c:v>
                </c:pt>
                <c:pt idx="24">
                  <c:v>212.22544888610801</c:v>
                </c:pt>
                <c:pt idx="25">
                  <c:v>212.22588185424701</c:v>
                </c:pt>
                <c:pt idx="26">
                  <c:v>212.22674779052599</c:v>
                </c:pt>
                <c:pt idx="27">
                  <c:v>212.22674779052599</c:v>
                </c:pt>
              </c:numCache>
            </c:numRef>
          </c:xVal>
          <c:yVal>
            <c:numRef>
              <c:f>List1!$AF$126:$AF$153</c:f>
              <c:numCache>
                <c:formatCode>General</c:formatCode>
                <c:ptCount val="28"/>
                <c:pt idx="0">
                  <c:v>175.3</c:v>
                </c:pt>
                <c:pt idx="1">
                  <c:v>175.3</c:v>
                </c:pt>
                <c:pt idx="2">
                  <c:v>175.3</c:v>
                </c:pt>
                <c:pt idx="3">
                  <c:v>175.3</c:v>
                </c:pt>
                <c:pt idx="4">
                  <c:v>175.3</c:v>
                </c:pt>
                <c:pt idx="5">
                  <c:v>175.6</c:v>
                </c:pt>
                <c:pt idx="6">
                  <c:v>175.89999999999901</c:v>
                </c:pt>
                <c:pt idx="7">
                  <c:v>176.3</c:v>
                </c:pt>
                <c:pt idx="8">
                  <c:v>176.6</c:v>
                </c:pt>
                <c:pt idx="9">
                  <c:v>177</c:v>
                </c:pt>
                <c:pt idx="10">
                  <c:v>177.3</c:v>
                </c:pt>
                <c:pt idx="11">
                  <c:v>177.6</c:v>
                </c:pt>
                <c:pt idx="12">
                  <c:v>177.89999999999901</c:v>
                </c:pt>
                <c:pt idx="13">
                  <c:v>178.3</c:v>
                </c:pt>
                <c:pt idx="14">
                  <c:v>178.6</c:v>
                </c:pt>
                <c:pt idx="15">
                  <c:v>179</c:v>
                </c:pt>
                <c:pt idx="16">
                  <c:v>179.3</c:v>
                </c:pt>
                <c:pt idx="17">
                  <c:v>179.6</c:v>
                </c:pt>
                <c:pt idx="18">
                  <c:v>179.89999999999901</c:v>
                </c:pt>
                <c:pt idx="19">
                  <c:v>180.2</c:v>
                </c:pt>
                <c:pt idx="20">
                  <c:v>180.6</c:v>
                </c:pt>
                <c:pt idx="21">
                  <c:v>180.89999999999901</c:v>
                </c:pt>
                <c:pt idx="22">
                  <c:v>181.2</c:v>
                </c:pt>
                <c:pt idx="23">
                  <c:v>181.5</c:v>
                </c:pt>
                <c:pt idx="24">
                  <c:v>181.8</c:v>
                </c:pt>
                <c:pt idx="25">
                  <c:v>182.1</c:v>
                </c:pt>
                <c:pt idx="26">
                  <c:v>182.1</c:v>
                </c:pt>
                <c:pt idx="27">
                  <c:v>182.1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B47-4AFC-B554-E8C5A2F2FA73}"/>
            </c:ext>
          </c:extLst>
        </c:ser>
        <c:ser>
          <c:idx val="1"/>
          <c:order val="1"/>
          <c:tx>
            <c:strRef>
              <c:f>List1!$AG$124:$AG$125</c:f>
              <c:strCache>
                <c:ptCount val="2"/>
                <c:pt idx="0">
                  <c:v>MBT_2.H</c:v>
                </c:pt>
              </c:strCache>
            </c:strRef>
          </c:tx>
          <c:spPr>
            <a:ln w="19050" cap="rnd">
              <a:solidFill>
                <a:schemeClr val="accent2">
                  <a:shade val="86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shade val="86000"/>
                </a:schemeClr>
              </a:solidFill>
              <a:ln w="9525">
                <a:solidFill>
                  <a:schemeClr val="accent2">
                    <a:shade val="86000"/>
                  </a:schemeClr>
                </a:solidFill>
              </a:ln>
              <a:effectLst/>
            </c:spPr>
          </c:marker>
          <c:xVal>
            <c:numRef>
              <c:f>List1!$AE$126:$AE$153</c:f>
              <c:numCache>
                <c:formatCode>0.0000</c:formatCode>
                <c:ptCount val="28"/>
                <c:pt idx="0">
                  <c:v>212.20801571960399</c:v>
                </c:pt>
                <c:pt idx="1">
                  <c:v>212.208492556762</c:v>
                </c:pt>
                <c:pt idx="2">
                  <c:v>212.20895032043401</c:v>
                </c:pt>
                <c:pt idx="3">
                  <c:v>212.21633938903699</c:v>
                </c:pt>
                <c:pt idx="4">
                  <c:v>212.21676663513099</c:v>
                </c:pt>
                <c:pt idx="5">
                  <c:v>212.21720151061899</c:v>
                </c:pt>
                <c:pt idx="6">
                  <c:v>212.21763447875901</c:v>
                </c:pt>
                <c:pt idx="7">
                  <c:v>212.21807507629299</c:v>
                </c:pt>
                <c:pt idx="8">
                  <c:v>212.218502322387</c:v>
                </c:pt>
                <c:pt idx="9">
                  <c:v>212.21894291992101</c:v>
                </c:pt>
                <c:pt idx="10">
                  <c:v>212.21937207336299</c:v>
                </c:pt>
                <c:pt idx="11">
                  <c:v>212.21980504150301</c:v>
                </c:pt>
                <c:pt idx="12">
                  <c:v>212.22023991699101</c:v>
                </c:pt>
                <c:pt idx="13">
                  <c:v>212.220676699828</c:v>
                </c:pt>
                <c:pt idx="14">
                  <c:v>212.22110585327101</c:v>
                </c:pt>
                <c:pt idx="15">
                  <c:v>212.22154454345599</c:v>
                </c:pt>
                <c:pt idx="16">
                  <c:v>212.22197941894399</c:v>
                </c:pt>
                <c:pt idx="17">
                  <c:v>212.22241238708401</c:v>
                </c:pt>
                <c:pt idx="18">
                  <c:v>212.222847262572</c:v>
                </c:pt>
                <c:pt idx="19">
                  <c:v>212.22327260131701</c:v>
                </c:pt>
                <c:pt idx="20">
                  <c:v>212.22371129150301</c:v>
                </c:pt>
                <c:pt idx="21">
                  <c:v>212.22414807434001</c:v>
                </c:pt>
                <c:pt idx="22">
                  <c:v>212.22458104248</c:v>
                </c:pt>
                <c:pt idx="23">
                  <c:v>212.22501401061899</c:v>
                </c:pt>
                <c:pt idx="24">
                  <c:v>212.22544888610801</c:v>
                </c:pt>
                <c:pt idx="25">
                  <c:v>212.22588185424701</c:v>
                </c:pt>
                <c:pt idx="26">
                  <c:v>212.22674779052599</c:v>
                </c:pt>
                <c:pt idx="27">
                  <c:v>212.22674779052599</c:v>
                </c:pt>
              </c:numCache>
            </c:numRef>
          </c:xVal>
          <c:yVal>
            <c:numRef>
              <c:f>List1!$AG$126:$AG$153</c:f>
              <c:numCache>
                <c:formatCode>General</c:formatCode>
                <c:ptCount val="28"/>
                <c:pt idx="0">
                  <c:v>173</c:v>
                </c:pt>
                <c:pt idx="1">
                  <c:v>173</c:v>
                </c:pt>
                <c:pt idx="2">
                  <c:v>173.1</c:v>
                </c:pt>
                <c:pt idx="3">
                  <c:v>173.1</c:v>
                </c:pt>
                <c:pt idx="4">
                  <c:v>173.1</c:v>
                </c:pt>
                <c:pt idx="5">
                  <c:v>173.1</c:v>
                </c:pt>
                <c:pt idx="6">
                  <c:v>173.1</c:v>
                </c:pt>
                <c:pt idx="7">
                  <c:v>173.1</c:v>
                </c:pt>
                <c:pt idx="8">
                  <c:v>173.3</c:v>
                </c:pt>
                <c:pt idx="9">
                  <c:v>173.5</c:v>
                </c:pt>
                <c:pt idx="10">
                  <c:v>173.7</c:v>
                </c:pt>
                <c:pt idx="11">
                  <c:v>173.89999999999901</c:v>
                </c:pt>
                <c:pt idx="12">
                  <c:v>174.1</c:v>
                </c:pt>
                <c:pt idx="13">
                  <c:v>174.3</c:v>
                </c:pt>
                <c:pt idx="14">
                  <c:v>174.5</c:v>
                </c:pt>
                <c:pt idx="15">
                  <c:v>174.7</c:v>
                </c:pt>
                <c:pt idx="16">
                  <c:v>174.89999999999901</c:v>
                </c:pt>
                <c:pt idx="17">
                  <c:v>175.2</c:v>
                </c:pt>
                <c:pt idx="18">
                  <c:v>175.39999999999901</c:v>
                </c:pt>
                <c:pt idx="19">
                  <c:v>175.5</c:v>
                </c:pt>
                <c:pt idx="20">
                  <c:v>175.8</c:v>
                </c:pt>
                <c:pt idx="21">
                  <c:v>176</c:v>
                </c:pt>
                <c:pt idx="22">
                  <c:v>176.2</c:v>
                </c:pt>
                <c:pt idx="23">
                  <c:v>176.39999999999901</c:v>
                </c:pt>
                <c:pt idx="24">
                  <c:v>176.6</c:v>
                </c:pt>
                <c:pt idx="25">
                  <c:v>176.8</c:v>
                </c:pt>
                <c:pt idx="26">
                  <c:v>176.8</c:v>
                </c:pt>
                <c:pt idx="27">
                  <c:v>176.8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B47-4AFC-B554-E8C5A2F2FA73}"/>
            </c:ext>
          </c:extLst>
        </c:ser>
        <c:ser>
          <c:idx val="2"/>
          <c:order val="2"/>
          <c:tx>
            <c:strRef>
              <c:f>List1!$AH$124:$AH$125</c:f>
              <c:strCache>
                <c:ptCount val="2"/>
                <c:pt idx="0">
                  <c:v>Průměr výchozího modelu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tint val="86000"/>
                </a:schemeClr>
              </a:solidFill>
              <a:ln w="9525">
                <a:solidFill>
                  <a:schemeClr val="accent2">
                    <a:tint val="86000"/>
                  </a:schemeClr>
                </a:solidFill>
              </a:ln>
              <a:effectLst/>
            </c:spPr>
          </c:marker>
          <c:xVal>
            <c:numRef>
              <c:f>List1!$AE$126:$AE$153</c:f>
              <c:numCache>
                <c:formatCode>0.0000</c:formatCode>
                <c:ptCount val="28"/>
                <c:pt idx="0">
                  <c:v>212.20801571960399</c:v>
                </c:pt>
                <c:pt idx="1">
                  <c:v>212.208492556762</c:v>
                </c:pt>
                <c:pt idx="2">
                  <c:v>212.20895032043401</c:v>
                </c:pt>
                <c:pt idx="3">
                  <c:v>212.21633938903699</c:v>
                </c:pt>
                <c:pt idx="4">
                  <c:v>212.21676663513099</c:v>
                </c:pt>
                <c:pt idx="5">
                  <c:v>212.21720151061899</c:v>
                </c:pt>
                <c:pt idx="6">
                  <c:v>212.21763447875901</c:v>
                </c:pt>
                <c:pt idx="7">
                  <c:v>212.21807507629299</c:v>
                </c:pt>
                <c:pt idx="8">
                  <c:v>212.218502322387</c:v>
                </c:pt>
                <c:pt idx="9">
                  <c:v>212.21894291992101</c:v>
                </c:pt>
                <c:pt idx="10">
                  <c:v>212.21937207336299</c:v>
                </c:pt>
                <c:pt idx="11">
                  <c:v>212.21980504150301</c:v>
                </c:pt>
                <c:pt idx="12">
                  <c:v>212.22023991699101</c:v>
                </c:pt>
                <c:pt idx="13">
                  <c:v>212.220676699828</c:v>
                </c:pt>
                <c:pt idx="14">
                  <c:v>212.22110585327101</c:v>
                </c:pt>
                <c:pt idx="15">
                  <c:v>212.22154454345599</c:v>
                </c:pt>
                <c:pt idx="16">
                  <c:v>212.22197941894399</c:v>
                </c:pt>
                <c:pt idx="17">
                  <c:v>212.22241238708401</c:v>
                </c:pt>
                <c:pt idx="18">
                  <c:v>212.222847262572</c:v>
                </c:pt>
                <c:pt idx="19">
                  <c:v>212.22327260131701</c:v>
                </c:pt>
                <c:pt idx="20">
                  <c:v>212.22371129150301</c:v>
                </c:pt>
                <c:pt idx="21">
                  <c:v>212.22414807434001</c:v>
                </c:pt>
                <c:pt idx="22">
                  <c:v>212.22458104248</c:v>
                </c:pt>
                <c:pt idx="23">
                  <c:v>212.22501401061899</c:v>
                </c:pt>
                <c:pt idx="24">
                  <c:v>212.22544888610801</c:v>
                </c:pt>
                <c:pt idx="25">
                  <c:v>212.22588185424701</c:v>
                </c:pt>
                <c:pt idx="26">
                  <c:v>212.22674779052599</c:v>
                </c:pt>
                <c:pt idx="27">
                  <c:v>212.22674779052599</c:v>
                </c:pt>
              </c:numCache>
            </c:numRef>
          </c:xVal>
          <c:yVal>
            <c:numRef>
              <c:f>List1!$AH$126:$AH$153</c:f>
              <c:numCache>
                <c:formatCode>General</c:formatCode>
                <c:ptCount val="28"/>
                <c:pt idx="27">
                  <c:v>158.75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CB47-4AFC-B554-E8C5A2F2FA73}"/>
            </c:ext>
          </c:extLst>
        </c:ser>
        <c:ser>
          <c:idx val="3"/>
          <c:order val="3"/>
          <c:tx>
            <c:strRef>
              <c:f>List1!$AI$124:$AI$125</c:f>
              <c:strCache>
                <c:ptCount val="2"/>
                <c:pt idx="0">
                  <c:v>Průměr MBT_2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tint val="58000"/>
                </a:schemeClr>
              </a:solidFill>
              <a:ln w="9525">
                <a:solidFill>
                  <a:schemeClr val="accent2">
                    <a:tint val="58000"/>
                  </a:schemeClr>
                </a:solidFill>
              </a:ln>
              <a:effectLst/>
            </c:spPr>
          </c:marker>
          <c:xVal>
            <c:numRef>
              <c:f>List1!$AE$126:$AE$153</c:f>
              <c:numCache>
                <c:formatCode>0.0000</c:formatCode>
                <c:ptCount val="28"/>
                <c:pt idx="0">
                  <c:v>212.20801571960399</c:v>
                </c:pt>
                <c:pt idx="1">
                  <c:v>212.208492556762</c:v>
                </c:pt>
                <c:pt idx="2">
                  <c:v>212.20895032043401</c:v>
                </c:pt>
                <c:pt idx="3">
                  <c:v>212.21633938903699</c:v>
                </c:pt>
                <c:pt idx="4">
                  <c:v>212.21676663513099</c:v>
                </c:pt>
                <c:pt idx="5">
                  <c:v>212.21720151061899</c:v>
                </c:pt>
                <c:pt idx="6">
                  <c:v>212.21763447875901</c:v>
                </c:pt>
                <c:pt idx="7">
                  <c:v>212.21807507629299</c:v>
                </c:pt>
                <c:pt idx="8">
                  <c:v>212.218502322387</c:v>
                </c:pt>
                <c:pt idx="9">
                  <c:v>212.21894291992101</c:v>
                </c:pt>
                <c:pt idx="10">
                  <c:v>212.21937207336299</c:v>
                </c:pt>
                <c:pt idx="11">
                  <c:v>212.21980504150301</c:v>
                </c:pt>
                <c:pt idx="12">
                  <c:v>212.22023991699101</c:v>
                </c:pt>
                <c:pt idx="13">
                  <c:v>212.220676699828</c:v>
                </c:pt>
                <c:pt idx="14">
                  <c:v>212.22110585327101</c:v>
                </c:pt>
                <c:pt idx="15">
                  <c:v>212.22154454345599</c:v>
                </c:pt>
                <c:pt idx="16">
                  <c:v>212.22197941894399</c:v>
                </c:pt>
                <c:pt idx="17">
                  <c:v>212.22241238708401</c:v>
                </c:pt>
                <c:pt idx="18">
                  <c:v>212.222847262572</c:v>
                </c:pt>
                <c:pt idx="19">
                  <c:v>212.22327260131701</c:v>
                </c:pt>
                <c:pt idx="20">
                  <c:v>212.22371129150301</c:v>
                </c:pt>
                <c:pt idx="21">
                  <c:v>212.22414807434001</c:v>
                </c:pt>
                <c:pt idx="22">
                  <c:v>212.22458104248</c:v>
                </c:pt>
                <c:pt idx="23">
                  <c:v>212.22501401061899</c:v>
                </c:pt>
                <c:pt idx="24">
                  <c:v>212.22544888610801</c:v>
                </c:pt>
                <c:pt idx="25">
                  <c:v>212.22588185424701</c:v>
                </c:pt>
                <c:pt idx="26">
                  <c:v>212.22674779052599</c:v>
                </c:pt>
                <c:pt idx="27">
                  <c:v>212.22674779052599</c:v>
                </c:pt>
              </c:numCache>
            </c:numRef>
          </c:xVal>
          <c:yVal>
            <c:numRef>
              <c:f>List1!$AI$126:$AI$153</c:f>
              <c:numCache>
                <c:formatCode>General</c:formatCode>
                <c:ptCount val="28"/>
                <c:pt idx="27">
                  <c:v>179.45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CB47-4AFC-B554-E8C5A2F2FA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9747007"/>
        <c:axId val="348155375"/>
      </c:scatterChart>
      <c:valAx>
        <c:axId val="45974700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 Čas [s]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.0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48155375"/>
        <c:crosses val="autoZero"/>
        <c:crossBetween val="midCat"/>
      </c:valAx>
      <c:valAx>
        <c:axId val="3481553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Teplota [°C]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5974700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7140398187851085E-2"/>
          <c:y val="0.92298814201933488"/>
          <c:w val="0.8999999074200371"/>
          <c:h val="5.90812145052824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AD7E0-2E1F-4AC4-B45B-6A3C98C05FA1}" type="datetimeFigureOut">
              <a:rPr lang="cs-CZ" smtClean="0"/>
              <a:t>18.06.2024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81E3D-244E-435A-B6C7-FF3A5514F3AF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488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AD7E0-2E1F-4AC4-B45B-6A3C98C05FA1}" type="datetimeFigureOut">
              <a:rPr lang="cs-CZ" smtClean="0"/>
              <a:t>18.06.2024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81E3D-244E-435A-B6C7-FF3A5514F3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1647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AD7E0-2E1F-4AC4-B45B-6A3C98C05FA1}" type="datetimeFigureOut">
              <a:rPr lang="cs-CZ" smtClean="0"/>
              <a:t>18.06.2024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81E3D-244E-435A-B6C7-FF3A5514F3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9157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AD7E0-2E1F-4AC4-B45B-6A3C98C05FA1}" type="datetimeFigureOut">
              <a:rPr lang="cs-CZ" smtClean="0"/>
              <a:t>18.06.2024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81E3D-244E-435A-B6C7-FF3A5514F3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067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AD7E0-2E1F-4AC4-B45B-6A3C98C05FA1}" type="datetimeFigureOut">
              <a:rPr lang="cs-CZ" smtClean="0"/>
              <a:t>18.06.2024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81E3D-244E-435A-B6C7-FF3A5514F3AF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8869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AD7E0-2E1F-4AC4-B45B-6A3C98C05FA1}" type="datetimeFigureOut">
              <a:rPr lang="cs-CZ" smtClean="0"/>
              <a:t>18.06.2024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81E3D-244E-435A-B6C7-FF3A5514F3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9761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AD7E0-2E1F-4AC4-B45B-6A3C98C05FA1}" type="datetimeFigureOut">
              <a:rPr lang="cs-CZ" smtClean="0"/>
              <a:t>18.06.2024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81E3D-244E-435A-B6C7-FF3A5514F3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4178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AD7E0-2E1F-4AC4-B45B-6A3C98C05FA1}" type="datetimeFigureOut">
              <a:rPr lang="cs-CZ" smtClean="0"/>
              <a:t>18.06.2024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81E3D-244E-435A-B6C7-FF3A5514F3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6535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AD7E0-2E1F-4AC4-B45B-6A3C98C05FA1}" type="datetimeFigureOut">
              <a:rPr lang="cs-CZ" smtClean="0"/>
              <a:t>18.06.2024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81E3D-244E-435A-B6C7-FF3A5514F3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9581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4050791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9CAD7E0-2E1F-4AC4-B45B-6A3C98C05FA1}" type="datetimeFigureOut">
              <a:rPr lang="cs-CZ" smtClean="0"/>
              <a:t>18.06.2024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8981E3D-244E-435A-B6C7-FF3A5514F3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4821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1">
              <a:lumMod val="50000"/>
              <a:lumOff val="5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9CAD7E0-2E1F-4AC4-B45B-6A3C98C05FA1}" type="datetimeFigureOut">
              <a:rPr lang="cs-CZ" smtClean="0"/>
              <a:t>18.06.2024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8981E3D-244E-435A-B6C7-FF3A5514F3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053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9CAD7E0-2E1F-4AC4-B45B-6A3C98C05FA1}" type="datetimeFigureOut">
              <a:rPr lang="cs-CZ" smtClean="0"/>
              <a:t>18.06.2024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8981E3D-244E-435A-B6C7-FF3A5514F3AF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59002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3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FE0AB4-F5DE-EB16-EC69-C9FA03446B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0862" y="1926077"/>
            <a:ext cx="10670275" cy="2328258"/>
          </a:xfrm>
        </p:spPr>
        <p:txBody>
          <a:bodyPr>
            <a:noAutofit/>
          </a:bodyPr>
          <a:lstStyle/>
          <a:p>
            <a:r>
              <a:rPr lang="cs-CZ" sz="4400" dirty="0"/>
              <a:t>Optimalizace průřezu spojovacích kanálků pro přetokové jamky s ohledem na vybrané parametry technologie lití kovů pod tlakem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1AD4CD5-0B97-BCD1-9B4C-4BD66363A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862" y="5311302"/>
            <a:ext cx="9144000" cy="1188444"/>
          </a:xfrm>
        </p:spPr>
        <p:txBody>
          <a:bodyPr>
            <a:normAutofit/>
          </a:bodyPr>
          <a:lstStyle/>
          <a:p>
            <a:pPr algn="l"/>
            <a:r>
              <a:rPr lang="cs-CZ" sz="2800" cap="none" dirty="0">
                <a:solidFill>
                  <a:schemeClr val="tx1"/>
                </a:solidFill>
              </a:rPr>
              <a:t>Autor bakalářské práce</a:t>
            </a:r>
            <a:r>
              <a:rPr lang="cs-CZ" sz="2800" dirty="0">
                <a:solidFill>
                  <a:schemeClr val="tx1"/>
                </a:solidFill>
              </a:rPr>
              <a:t>: </a:t>
            </a:r>
            <a:r>
              <a:rPr lang="cs-CZ" sz="2800" cap="none" dirty="0">
                <a:solidFill>
                  <a:schemeClr val="tx1"/>
                </a:solidFill>
              </a:rPr>
              <a:t>Šimon Pechoč</a:t>
            </a:r>
          </a:p>
          <a:p>
            <a:pPr algn="l"/>
            <a:r>
              <a:rPr lang="cs-CZ" sz="2800" cap="none" dirty="0">
                <a:solidFill>
                  <a:schemeClr val="tx1"/>
                </a:solidFill>
              </a:rPr>
              <a:t>Vedoucí bakalářské práce</a:t>
            </a:r>
            <a:r>
              <a:rPr lang="cs-CZ" sz="2800" dirty="0">
                <a:solidFill>
                  <a:schemeClr val="tx1"/>
                </a:solidFill>
              </a:rPr>
              <a:t>:  I</a:t>
            </a:r>
            <a:r>
              <a:rPr lang="cs-CZ" sz="2800" cap="none" dirty="0">
                <a:solidFill>
                  <a:schemeClr val="tx1"/>
                </a:solidFill>
              </a:rPr>
              <a:t>ng</a:t>
            </a:r>
            <a:r>
              <a:rPr lang="cs-CZ" sz="2800" dirty="0">
                <a:solidFill>
                  <a:schemeClr val="tx1"/>
                </a:solidFill>
              </a:rPr>
              <a:t>. J</a:t>
            </a:r>
            <a:r>
              <a:rPr lang="cs-CZ" sz="2800" cap="none" dirty="0">
                <a:solidFill>
                  <a:schemeClr val="tx1"/>
                </a:solidFill>
              </a:rPr>
              <a:t>án</a:t>
            </a:r>
            <a:r>
              <a:rPr lang="cs-CZ" sz="2800" dirty="0">
                <a:solidFill>
                  <a:schemeClr val="tx1"/>
                </a:solidFill>
              </a:rPr>
              <a:t> M</a:t>
            </a:r>
            <a:r>
              <a:rPr lang="cs-CZ" sz="2800" cap="none" dirty="0">
                <a:solidFill>
                  <a:schemeClr val="tx1"/>
                </a:solidFill>
              </a:rPr>
              <a:t>ajerník</a:t>
            </a:r>
            <a:r>
              <a:rPr lang="cs-CZ" sz="2800" dirty="0">
                <a:solidFill>
                  <a:schemeClr val="tx1"/>
                </a:solidFill>
              </a:rPr>
              <a:t>, P</a:t>
            </a:r>
            <a:r>
              <a:rPr lang="cs-CZ" sz="2800" cap="none" dirty="0">
                <a:solidFill>
                  <a:schemeClr val="tx1"/>
                </a:solidFill>
              </a:rPr>
              <a:t>h</a:t>
            </a:r>
            <a:r>
              <a:rPr lang="cs-CZ" sz="2800" dirty="0">
                <a:solidFill>
                  <a:schemeClr val="tx1"/>
                </a:solidFill>
              </a:rPr>
              <a:t>D.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2D6C16A-D13D-26A2-E8FD-161E6F45D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761" y="1"/>
            <a:ext cx="2182237" cy="220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A23BE21-6105-88AF-913C-CD11F03CD763}"/>
              </a:ext>
            </a:extLst>
          </p:cNvPr>
          <p:cNvSpPr txBox="1"/>
          <p:nvPr/>
        </p:nvSpPr>
        <p:spPr>
          <a:xfrm>
            <a:off x="1582556" y="430100"/>
            <a:ext cx="7208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Vysoká škola technická a ekonomická v Českých Budějovicích Ústav  technicko-technologický</a:t>
            </a:r>
          </a:p>
        </p:txBody>
      </p:sp>
    </p:spTree>
    <p:extLst>
      <p:ext uri="{BB962C8B-B14F-4D97-AF65-F5344CB8AC3E}">
        <p14:creationId xmlns:p14="http://schemas.microsoft.com/office/powerpoint/2010/main" val="2689108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1E6292-2E06-A8D7-B87C-6BAB0667B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Výsledky - Plnění formy</a:t>
            </a:r>
            <a:endParaRPr lang="en-AU" dirty="0"/>
          </a:p>
        </p:txBody>
      </p:sp>
      <p:pic>
        <p:nvPicPr>
          <p:cNvPr id="4" name="Temperature_Cyc05">
            <a:hlinkClick r:id="" action="ppaction://media"/>
            <a:extLst>
              <a:ext uri="{FF2B5EF4-FFF2-40B4-BE49-F238E27FC236}">
                <a16:creationId xmlns:a16="http://schemas.microsoft.com/office/drawing/2014/main" id="{867445B2-C02A-0EB5-65D5-C3C6168529D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97487" y="1846263"/>
            <a:ext cx="7188539" cy="4476716"/>
          </a:xfrm>
        </p:spPr>
      </p:pic>
    </p:spTree>
    <p:extLst>
      <p:ext uri="{BB962C8B-B14F-4D97-AF65-F5344CB8AC3E}">
        <p14:creationId xmlns:p14="http://schemas.microsoft.com/office/powerpoint/2010/main" val="12316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DDDE7B-53AA-C556-8AF2-67AEB12FE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Výsledky - Plnění formy</a:t>
            </a:r>
            <a:endParaRPr lang="en-AU" dirty="0"/>
          </a:p>
        </p:txBody>
      </p:sp>
      <p:pic>
        <p:nvPicPr>
          <p:cNvPr id="5" name="Temperature_Cyc05">
            <a:hlinkClick r:id="" action="ppaction://media"/>
            <a:extLst>
              <a:ext uri="{FF2B5EF4-FFF2-40B4-BE49-F238E27FC236}">
                <a16:creationId xmlns:a16="http://schemas.microsoft.com/office/drawing/2014/main" id="{30A10E52-05A6-4A74-54C7-3A73C8227A7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97285" y="1854158"/>
            <a:ext cx="7253963" cy="4517459"/>
          </a:xfrm>
        </p:spPr>
      </p:pic>
    </p:spTree>
    <p:extLst>
      <p:ext uri="{BB962C8B-B14F-4D97-AF65-F5344CB8AC3E}">
        <p14:creationId xmlns:p14="http://schemas.microsoft.com/office/powerpoint/2010/main" val="322598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84FC86-3303-7148-69ED-CBB8E172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44F9AAE-C6AD-4BAF-FE72-96EA1B162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8007" y="1954849"/>
            <a:ext cx="6909764" cy="4005685"/>
          </a:xfrm>
        </p:spPr>
        <p:txBody>
          <a:bodyPr>
            <a:normAutofit/>
          </a:bodyPr>
          <a:lstStyle/>
          <a:p>
            <a:r>
              <a:rPr lang="cs-CZ" sz="2400" dirty="0"/>
              <a:t>Měřící body zachycení plynů vykázali průměrně 0,144 % vzduchu. Zvýšení objemu plynů vzrostlo o 0,026%.</a:t>
            </a:r>
          </a:p>
          <a:p>
            <a:r>
              <a:rPr lang="cs-CZ" sz="2400" dirty="0"/>
              <a:t>V ostatních částech odlitku je zahlcení plynů zřetelně menší.</a:t>
            </a:r>
          </a:p>
          <a:p>
            <a:r>
              <a:rPr lang="cs-CZ" sz="2400" dirty="0"/>
              <a:t>Tlaky a teploty v měřících místech výrazně vzrostli.</a:t>
            </a:r>
          </a:p>
        </p:txBody>
      </p:sp>
    </p:spTree>
    <p:extLst>
      <p:ext uri="{BB962C8B-B14F-4D97-AF65-F5344CB8AC3E}">
        <p14:creationId xmlns:p14="http://schemas.microsoft.com/office/powerpoint/2010/main" val="4231280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BCE5CB70-1AFF-881A-4D67-AB171469F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3524655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56347F-FCAE-4CEB-B801-378D88A3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10630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Cíl</a:t>
            </a:r>
            <a:r>
              <a:rPr lang="en-US" dirty="0"/>
              <a:t> </a:t>
            </a:r>
            <a:r>
              <a:rPr lang="en-US" dirty="0" err="1"/>
              <a:t>práce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9FBE4C-1919-5BDF-4334-6211758857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4769" y="2198914"/>
            <a:ext cx="6574973" cy="3670180"/>
          </a:xfrm>
        </p:spPr>
        <p:txBody>
          <a:bodyPr vert="horz" lIns="0" tIns="45720" rIns="0" bIns="45720" rtlCol="0">
            <a:normAutofit/>
          </a:bodyPr>
          <a:lstStyle/>
          <a:p>
            <a:r>
              <a:rPr lang="en-US" sz="2400" dirty="0" err="1"/>
              <a:t>Objasnění</a:t>
            </a:r>
            <a:r>
              <a:rPr lang="en-US" sz="2400" dirty="0"/>
              <a:t> </a:t>
            </a:r>
            <a:r>
              <a:rPr lang="en-US" sz="2400" dirty="0" err="1"/>
              <a:t>problematiky</a:t>
            </a:r>
            <a:r>
              <a:rPr lang="en-US" sz="2400" dirty="0"/>
              <a:t> </a:t>
            </a:r>
            <a:r>
              <a:rPr lang="en-US" sz="2400" dirty="0" err="1"/>
              <a:t>konstrukce</a:t>
            </a:r>
            <a:r>
              <a:rPr lang="en-US" sz="2400" dirty="0"/>
              <a:t> </a:t>
            </a:r>
            <a:r>
              <a:rPr lang="en-US" sz="2400" dirty="0" err="1"/>
              <a:t>spojovacího</a:t>
            </a:r>
            <a:r>
              <a:rPr lang="en-US" sz="2400" dirty="0"/>
              <a:t> </a:t>
            </a:r>
            <a:r>
              <a:rPr lang="en-US" sz="2400" dirty="0" err="1"/>
              <a:t>kanálu</a:t>
            </a:r>
            <a:r>
              <a:rPr lang="en-US" sz="2400" dirty="0"/>
              <a:t> </a:t>
            </a:r>
            <a:r>
              <a:rPr lang="en-US" sz="2400" dirty="0" err="1"/>
              <a:t>mezi</a:t>
            </a:r>
            <a:r>
              <a:rPr lang="en-US" sz="2400" dirty="0"/>
              <a:t> </a:t>
            </a:r>
            <a:r>
              <a:rPr lang="en-US" sz="2400" dirty="0" err="1"/>
              <a:t>tvarovou</a:t>
            </a:r>
            <a:r>
              <a:rPr lang="en-US" sz="2400" dirty="0"/>
              <a:t> </a:t>
            </a:r>
            <a:r>
              <a:rPr lang="en-US" sz="2400" dirty="0" err="1"/>
              <a:t>dutinou</a:t>
            </a:r>
            <a:r>
              <a:rPr lang="en-US" sz="2400" dirty="0"/>
              <a:t> </a:t>
            </a:r>
            <a:r>
              <a:rPr lang="en-US" sz="2400" dirty="0" err="1"/>
              <a:t>formy</a:t>
            </a:r>
            <a:r>
              <a:rPr lang="en-US" sz="2400" dirty="0"/>
              <a:t> a </a:t>
            </a:r>
            <a:r>
              <a:rPr lang="en-US" sz="2400" dirty="0" err="1"/>
              <a:t>odlitkem</a:t>
            </a:r>
            <a:r>
              <a:rPr lang="en-US" sz="2400" dirty="0"/>
              <a:t>, </a:t>
            </a:r>
            <a:r>
              <a:rPr lang="en-US" sz="2400" dirty="0" err="1"/>
              <a:t>kdy</a:t>
            </a:r>
            <a:r>
              <a:rPr lang="en-US" sz="2400" dirty="0"/>
              <a:t> je </a:t>
            </a:r>
            <a:r>
              <a:rPr lang="en-US" sz="2400" dirty="0" err="1"/>
              <a:t>zkoumán</a:t>
            </a:r>
            <a:r>
              <a:rPr lang="en-US" sz="2400" dirty="0"/>
              <a:t> </a:t>
            </a:r>
            <a:r>
              <a:rPr lang="en-US" sz="2400" dirty="0" err="1"/>
              <a:t>vliv</a:t>
            </a:r>
            <a:r>
              <a:rPr lang="en-US" sz="2400" dirty="0"/>
              <a:t> </a:t>
            </a:r>
            <a:r>
              <a:rPr lang="en-US" sz="2400" dirty="0" err="1"/>
              <a:t>změny</a:t>
            </a:r>
            <a:r>
              <a:rPr lang="en-US" sz="2400" dirty="0"/>
              <a:t> </a:t>
            </a:r>
            <a:r>
              <a:rPr lang="en-US" sz="2400" dirty="0" err="1"/>
              <a:t>průřezu</a:t>
            </a:r>
            <a:r>
              <a:rPr lang="en-US" sz="2400" dirty="0"/>
              <a:t> </a:t>
            </a:r>
            <a:r>
              <a:rPr lang="en-US" sz="2400" dirty="0" err="1"/>
              <a:t>spojovacího</a:t>
            </a:r>
            <a:r>
              <a:rPr lang="en-US" sz="2400" dirty="0"/>
              <a:t> </a:t>
            </a:r>
            <a:r>
              <a:rPr lang="en-US" sz="2400" dirty="0" err="1"/>
              <a:t>kanálu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zahlcení</a:t>
            </a:r>
            <a:r>
              <a:rPr lang="en-US" sz="2400" dirty="0"/>
              <a:t> </a:t>
            </a:r>
            <a:r>
              <a:rPr lang="en-US" sz="2400" dirty="0" err="1"/>
              <a:t>plynů</a:t>
            </a:r>
            <a:r>
              <a:rPr lang="en-US" sz="2400" dirty="0"/>
              <a:t> v </a:t>
            </a:r>
            <a:r>
              <a:rPr lang="en-US" sz="2400" dirty="0" err="1"/>
              <a:t>objemu</a:t>
            </a:r>
            <a:r>
              <a:rPr lang="en-US" sz="2400" dirty="0"/>
              <a:t> </a:t>
            </a:r>
            <a:r>
              <a:rPr lang="en-US" sz="2400" dirty="0" err="1"/>
              <a:t>odlitku</a:t>
            </a:r>
            <a:r>
              <a:rPr lang="en-US" sz="2400" dirty="0"/>
              <a:t>, </a:t>
            </a:r>
            <a:r>
              <a:rPr lang="en-US" sz="2400" dirty="0" err="1"/>
              <a:t>nárůst</a:t>
            </a:r>
            <a:r>
              <a:rPr lang="en-US" sz="2400" dirty="0"/>
              <a:t> </a:t>
            </a:r>
            <a:r>
              <a:rPr lang="en-US" sz="2400" dirty="0" err="1"/>
              <a:t>tlaku</a:t>
            </a:r>
            <a:r>
              <a:rPr lang="en-US" sz="2400" dirty="0"/>
              <a:t> v </a:t>
            </a:r>
            <a:r>
              <a:rPr lang="en-US" sz="2400" dirty="0" err="1"/>
              <a:t>dutině</a:t>
            </a:r>
            <a:r>
              <a:rPr lang="en-US" sz="2400" dirty="0"/>
              <a:t> </a:t>
            </a:r>
            <a:r>
              <a:rPr lang="en-US" sz="2400" dirty="0" err="1"/>
              <a:t>formy</a:t>
            </a:r>
            <a:r>
              <a:rPr lang="en-US" sz="2400" dirty="0"/>
              <a:t> a </a:t>
            </a:r>
            <a:r>
              <a:rPr lang="en-US" sz="2400" dirty="0" err="1"/>
              <a:t>místní</a:t>
            </a:r>
            <a:r>
              <a:rPr lang="en-US" sz="2400" dirty="0"/>
              <a:t> </a:t>
            </a:r>
            <a:r>
              <a:rPr lang="en-US" sz="2400" dirty="0" err="1"/>
              <a:t>přehřátí</a:t>
            </a:r>
            <a:r>
              <a:rPr lang="en-US" sz="2400" dirty="0"/>
              <a:t> </a:t>
            </a:r>
            <a:r>
              <a:rPr lang="en-US" sz="2400" dirty="0" err="1"/>
              <a:t>materiálu</a:t>
            </a:r>
            <a:r>
              <a:rPr lang="en-US" sz="2400" dirty="0"/>
              <a:t> </a:t>
            </a:r>
            <a:r>
              <a:rPr lang="en-US" sz="2400" dirty="0" err="1"/>
              <a:t>formy</a:t>
            </a:r>
            <a:r>
              <a:rPr lang="en-US" sz="2400" dirty="0"/>
              <a:t> v </a:t>
            </a:r>
            <a:r>
              <a:rPr lang="en-US" sz="2400" dirty="0" err="1"/>
              <a:t>oblasti</a:t>
            </a:r>
            <a:r>
              <a:rPr lang="en-US" sz="2400" dirty="0"/>
              <a:t> </a:t>
            </a:r>
            <a:r>
              <a:rPr lang="en-US" sz="2400" dirty="0" err="1"/>
              <a:t>spojovacích</a:t>
            </a:r>
            <a:r>
              <a:rPr lang="en-US" sz="2400" dirty="0"/>
              <a:t> </a:t>
            </a:r>
            <a:r>
              <a:rPr lang="en-US" sz="2400" dirty="0" err="1"/>
              <a:t>kanálů</a:t>
            </a:r>
            <a:r>
              <a:rPr lang="en-US" sz="2400" dirty="0"/>
              <a:t>.</a:t>
            </a:r>
          </a:p>
          <a:p>
            <a:r>
              <a:rPr lang="en-US" sz="2400" dirty="0"/>
              <a:t> </a:t>
            </a:r>
            <a:r>
              <a:rPr lang="en-US" sz="2400" dirty="0" err="1"/>
              <a:t>Práce</a:t>
            </a:r>
            <a:r>
              <a:rPr lang="en-US" sz="2400" dirty="0"/>
              <a:t> </a:t>
            </a:r>
            <a:r>
              <a:rPr lang="en-US" sz="2400" dirty="0" err="1"/>
              <a:t>vychází</a:t>
            </a:r>
            <a:r>
              <a:rPr lang="en-US" sz="2400" dirty="0"/>
              <a:t> ze </a:t>
            </a:r>
            <a:r>
              <a:rPr lang="en-US" sz="2400" dirty="0" err="1"/>
              <a:t>závěru</a:t>
            </a:r>
            <a:r>
              <a:rPr lang="en-US" sz="2400" dirty="0"/>
              <a:t> </a:t>
            </a:r>
            <a:r>
              <a:rPr lang="en-US" sz="2400" dirty="0" err="1"/>
              <a:t>publikace</a:t>
            </a:r>
            <a:r>
              <a:rPr lang="en-US" sz="2400" dirty="0"/>
              <a:t> „Influence of overflow connecting channel cross-section design on selected parameters of high pressure die casting“.</a:t>
            </a:r>
          </a:p>
        </p:txBody>
      </p:sp>
      <p:pic>
        <p:nvPicPr>
          <p:cNvPr id="5" name="Zástupný obsah 4" descr="Obsah obrázku kruh, kresba, skica, design&#10;&#10;Popis byl vytvořen automaticky">
            <a:extLst>
              <a:ext uri="{FF2B5EF4-FFF2-40B4-BE49-F238E27FC236}">
                <a16:creationId xmlns:a16="http://schemas.microsoft.com/office/drawing/2014/main" id="{053DF2AA-8D05-5036-1BE2-549E1A301A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4" r="9449"/>
          <a:stretch/>
        </p:blipFill>
        <p:spPr>
          <a:xfrm>
            <a:off x="633999" y="640081"/>
            <a:ext cx="4001315" cy="531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065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38BD592-6439-4EB3-B629-6C2E44792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75A913A-C247-C2B3-79B2-D9AA9D6DB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cs-CZ" dirty="0"/>
              <a:t>Výzkumný problém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0A827A0-9D50-FFA3-D591-3F9806BB45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7" r="10477"/>
          <a:stretch/>
        </p:blipFill>
        <p:spPr>
          <a:xfrm>
            <a:off x="633999" y="640081"/>
            <a:ext cx="4064461" cy="5314406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265B927-6638-4D61-901B-BCEC69234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0102FD-3FC0-6713-F971-7CDE1DE0D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>
            <a:normAutofit/>
          </a:bodyPr>
          <a:lstStyle/>
          <a:p>
            <a:r>
              <a:rPr lang="cs-CZ" sz="2400" dirty="0"/>
              <a:t>Přezkoumat dosavadní problematiku a návrhy opatření</a:t>
            </a:r>
          </a:p>
          <a:p>
            <a:r>
              <a:rPr lang="cs-CZ" sz="2400" dirty="0"/>
              <a:t>Navrhnout optimální rozložení a počet spojovacích kanálů</a:t>
            </a:r>
          </a:p>
          <a:p>
            <a:r>
              <a:rPr lang="cs-CZ" sz="2400" dirty="0"/>
              <a:t>Návrh podrobit počítačové simulaci v programu </a:t>
            </a:r>
            <a:r>
              <a:rPr lang="cs-CZ" sz="2400" dirty="0" err="1"/>
              <a:t>Magmasoft</a:t>
            </a:r>
            <a:endParaRPr lang="cs-CZ" sz="2400" dirty="0"/>
          </a:p>
          <a:p>
            <a:r>
              <a:rPr lang="cs-CZ" sz="2400" dirty="0"/>
              <a:t>Porovnat získané výsledky, zejména zahlcení plynů v dutině formy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36E5B2-B32D-4A68-9672-F3BCD01C2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AU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57E2A8E-E27F-4938-9358-22037CA28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80726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B3EF625-8336-0F44-1F3E-EB78F5925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Výsledky – zachycení plynů</a:t>
            </a:r>
          </a:p>
        </p:txBody>
      </p:sp>
      <p:pic>
        <p:nvPicPr>
          <p:cNvPr id="14" name="Zástupný obsah 13" descr="Obsah obrázku snímek obrazovky, diagram, design&#10;&#10;Popis byl vytvořen automaticky">
            <a:extLst>
              <a:ext uri="{FF2B5EF4-FFF2-40B4-BE49-F238E27FC236}">
                <a16:creationId xmlns:a16="http://schemas.microsoft.com/office/drawing/2014/main" id="{48B4380B-F301-5A37-EDC9-0049729BA9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858" y="1828798"/>
            <a:ext cx="3908071" cy="4432853"/>
          </a:xfrm>
        </p:spPr>
      </p:pic>
      <p:pic>
        <p:nvPicPr>
          <p:cNvPr id="8" name="Zástupný obsah 7" descr="Obsah obrázku snímek obrazovky, kreslené, klipart, diagram&#10;&#10;Popis byl vytvořen automaticky">
            <a:extLst>
              <a:ext uri="{FF2B5EF4-FFF2-40B4-BE49-F238E27FC236}">
                <a16:creationId xmlns:a16="http://schemas.microsoft.com/office/drawing/2014/main" id="{048E1D9B-3C86-2D8E-4C56-A54DE5E5ADF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439" y="1828798"/>
            <a:ext cx="3919704" cy="4432852"/>
          </a:xfrm>
        </p:spPr>
      </p:pic>
    </p:spTree>
    <p:extLst>
      <p:ext uri="{BB962C8B-B14F-4D97-AF65-F5344CB8AC3E}">
        <p14:creationId xmlns:p14="http://schemas.microsoft.com/office/powerpoint/2010/main" val="1791560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4CB022-1A13-C3D8-B692-82836767D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Výsledky – zachycení plynů</a:t>
            </a:r>
          </a:p>
        </p:txBody>
      </p:sp>
      <p:pic>
        <p:nvPicPr>
          <p:cNvPr id="13" name="Zástupný obsah 12" descr="Obsah obrázku snímek obrazovky, design&#10;&#10;Popis byl vytvořen automaticky">
            <a:extLst>
              <a:ext uri="{FF2B5EF4-FFF2-40B4-BE49-F238E27FC236}">
                <a16:creationId xmlns:a16="http://schemas.microsoft.com/office/drawing/2014/main" id="{BEED4541-4335-CDBE-FE7B-1299FFC018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63" y="1840883"/>
            <a:ext cx="9399182" cy="4494161"/>
          </a:xfrm>
        </p:spPr>
      </p:pic>
    </p:spTree>
    <p:extLst>
      <p:ext uri="{BB962C8B-B14F-4D97-AF65-F5344CB8AC3E}">
        <p14:creationId xmlns:p14="http://schemas.microsoft.com/office/powerpoint/2010/main" val="2859680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C4639A-53AC-C6F3-05C9-34CFB2C5A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Výsledky – tlak v odlitku</a:t>
            </a:r>
          </a:p>
        </p:txBody>
      </p:sp>
      <p:sp>
        <p:nvSpPr>
          <p:cNvPr id="15" name="Zástupný obsah 14">
            <a:extLst>
              <a:ext uri="{FF2B5EF4-FFF2-40B4-BE49-F238E27FC236}">
                <a16:creationId xmlns:a16="http://schemas.microsoft.com/office/drawing/2014/main" id="{6AF4F36B-8ED6-8628-3F26-EC8F8482BE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61115" y="1845735"/>
            <a:ext cx="4659549" cy="4023360"/>
          </a:xfrm>
        </p:spPr>
        <p:txBody>
          <a:bodyPr>
            <a:normAutofit/>
          </a:bodyPr>
          <a:lstStyle/>
          <a:p>
            <a:r>
              <a:rPr lang="cs-CZ" sz="2400" dirty="0"/>
              <a:t>Naměřený průměr: 242 bar</a:t>
            </a:r>
          </a:p>
          <a:p>
            <a:r>
              <a:rPr lang="cs-CZ" sz="2400" dirty="0"/>
              <a:t>Průměr výchozího modelu: 61,9 bar</a:t>
            </a:r>
            <a:endParaRPr lang="en-AU" sz="2400" dirty="0"/>
          </a:p>
        </p:txBody>
      </p:sp>
      <p:graphicFrame>
        <p:nvGraphicFramePr>
          <p:cNvPr id="13" name="Graf 12">
            <a:extLst>
              <a:ext uri="{FF2B5EF4-FFF2-40B4-BE49-F238E27FC236}">
                <a16:creationId xmlns:a16="http://schemas.microsoft.com/office/drawing/2014/main" id="{A5049509-08B9-14BC-D915-8290572AFE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9657596"/>
              </p:ext>
            </p:extLst>
          </p:nvPr>
        </p:nvGraphicFramePr>
        <p:xfrm>
          <a:off x="432418" y="1845735"/>
          <a:ext cx="7252434" cy="4231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87568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B3D915-A2FF-B3F6-C333-50F87A1C8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Výsledky – tlak v zářezu</a:t>
            </a:r>
          </a:p>
        </p:txBody>
      </p:sp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D0D88AC7-EC33-9849-2C4D-B3EB0B736B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41659" y="2023353"/>
            <a:ext cx="4581727" cy="3810721"/>
          </a:xfrm>
        </p:spPr>
        <p:txBody>
          <a:bodyPr/>
          <a:lstStyle/>
          <a:p>
            <a:r>
              <a:rPr lang="cs-CZ" sz="2400" dirty="0"/>
              <a:t>Naměřený průměr: 227 bar</a:t>
            </a:r>
          </a:p>
          <a:p>
            <a:r>
              <a:rPr lang="cs-CZ" sz="2400" dirty="0"/>
              <a:t>Průměr výchozího modelu: 28,2 bar</a:t>
            </a:r>
            <a:endParaRPr lang="en-AU" sz="2400" dirty="0"/>
          </a:p>
          <a:p>
            <a:endParaRPr lang="en-AU" dirty="0"/>
          </a:p>
        </p:txBody>
      </p:sp>
      <p:graphicFrame>
        <p:nvGraphicFramePr>
          <p:cNvPr id="16" name="Zástupný obsah 15">
            <a:extLst>
              <a:ext uri="{FF2B5EF4-FFF2-40B4-BE49-F238E27FC236}">
                <a16:creationId xmlns:a16="http://schemas.microsoft.com/office/drawing/2014/main" id="{3C0F43D0-935B-0BEC-4A1C-49AB29CC318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08413235"/>
              </p:ext>
            </p:extLst>
          </p:nvPr>
        </p:nvGraphicFramePr>
        <p:xfrm>
          <a:off x="906631" y="1737360"/>
          <a:ext cx="6787948" cy="4517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85023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34EDD2-9DC2-B428-7D78-FF7E56249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Výsledky – teplota pevné formy</a:t>
            </a:r>
          </a:p>
        </p:txBody>
      </p:sp>
      <p:graphicFrame>
        <p:nvGraphicFramePr>
          <p:cNvPr id="6" name="Zástupný obsah 5">
            <a:extLst>
              <a:ext uri="{FF2B5EF4-FFF2-40B4-BE49-F238E27FC236}">
                <a16:creationId xmlns:a16="http://schemas.microsoft.com/office/drawing/2014/main" id="{9A73A6CD-1536-77D7-8F78-FF49FBCB2C8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63955126"/>
              </p:ext>
            </p:extLst>
          </p:nvPr>
        </p:nvGraphicFramePr>
        <p:xfrm>
          <a:off x="1096963" y="1846263"/>
          <a:ext cx="6646254" cy="4466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C8B7E4AA-1D89-71EA-9228-901632BC73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2204" y="1846263"/>
            <a:ext cx="4601183" cy="4022832"/>
          </a:xfrm>
        </p:spPr>
        <p:txBody>
          <a:bodyPr>
            <a:normAutofit/>
          </a:bodyPr>
          <a:lstStyle/>
          <a:p>
            <a:r>
              <a:rPr lang="cs-CZ" sz="2400" dirty="0"/>
              <a:t>Naměřený průměr: 184 °C</a:t>
            </a:r>
          </a:p>
          <a:p>
            <a:r>
              <a:rPr lang="cs-CZ" sz="2400" dirty="0"/>
              <a:t>Průměr výchozího modelu: 157,3 °C</a:t>
            </a:r>
            <a:endParaRPr lang="en-AU" sz="2400" dirty="0"/>
          </a:p>
          <a:p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2775196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DB47B6-0725-2C00-2F5E-9FF426718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Výsledky – teplota pohyblivé formy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C39371A8-F7E5-EEBC-2877-AAA265AB8C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17923" y="1846263"/>
            <a:ext cx="4513634" cy="4398894"/>
          </a:xfrm>
        </p:spPr>
        <p:txBody>
          <a:bodyPr>
            <a:normAutofit/>
          </a:bodyPr>
          <a:lstStyle/>
          <a:p>
            <a:r>
              <a:rPr lang="cs-CZ" sz="2400" dirty="0"/>
              <a:t>Naměřený průměr: 179 °C</a:t>
            </a:r>
          </a:p>
          <a:p>
            <a:r>
              <a:rPr lang="cs-CZ" sz="2400" dirty="0"/>
              <a:t>Průměr výchozího modelu: 159 °C</a:t>
            </a:r>
            <a:endParaRPr lang="en-AU" sz="2400" dirty="0"/>
          </a:p>
          <a:p>
            <a:endParaRPr lang="en-AU" sz="2400" dirty="0"/>
          </a:p>
        </p:txBody>
      </p:sp>
      <p:graphicFrame>
        <p:nvGraphicFramePr>
          <p:cNvPr id="8" name="Zástupný obsah 7">
            <a:extLst>
              <a:ext uri="{FF2B5EF4-FFF2-40B4-BE49-F238E27FC236}">
                <a16:creationId xmlns:a16="http://schemas.microsoft.com/office/drawing/2014/main" id="{B2D059EE-69C9-A56D-C2B4-3A01269F3D3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25945380"/>
              </p:ext>
            </p:extLst>
          </p:nvPr>
        </p:nvGraphicFramePr>
        <p:xfrm>
          <a:off x="1096963" y="1846263"/>
          <a:ext cx="6480884" cy="439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5389968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ktiva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E3DA18C2-75F1-4980-A5F0-165F6F71DE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</TotalTime>
  <Words>328</Words>
  <Application>Microsoft Office PowerPoint</Application>
  <PresentationFormat>Širokoúhlá obrazovka</PresentationFormat>
  <Paragraphs>45</Paragraphs>
  <Slides>13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6" baseType="lpstr">
      <vt:lpstr>Calibri</vt:lpstr>
      <vt:lpstr>Calibri Light</vt:lpstr>
      <vt:lpstr>Retrospektiva</vt:lpstr>
      <vt:lpstr>Optimalizace průřezu spojovacích kanálků pro přetokové jamky s ohledem na vybrané parametry technologie lití kovů pod tlakem</vt:lpstr>
      <vt:lpstr>Cíl práce</vt:lpstr>
      <vt:lpstr>Výzkumný problém</vt:lpstr>
      <vt:lpstr>Výsledky – zachycení plynů</vt:lpstr>
      <vt:lpstr>Výsledky – zachycení plynů</vt:lpstr>
      <vt:lpstr>Výsledky – tlak v odlitku</vt:lpstr>
      <vt:lpstr>Výsledky – tlak v zářezu</vt:lpstr>
      <vt:lpstr>Výsledky – teplota pevné formy</vt:lpstr>
      <vt:lpstr>Výsledky – teplota pohyblivé formy</vt:lpstr>
      <vt:lpstr>Výsledky - Plnění formy</vt:lpstr>
      <vt:lpstr>Výsledky - Plnění formy</vt:lpstr>
      <vt:lpstr>Závěr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 Hanzlík</dc:creator>
  <cp:lastModifiedBy>Šimon Pechoc</cp:lastModifiedBy>
  <cp:revision>13</cp:revision>
  <dcterms:created xsi:type="dcterms:W3CDTF">2024-06-09T07:17:20Z</dcterms:created>
  <dcterms:modified xsi:type="dcterms:W3CDTF">2024-06-18T20:42:55Z</dcterms:modified>
</cp:coreProperties>
</file>