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5" r:id="rId3"/>
    <p:sldId id="295" r:id="rId4"/>
    <p:sldId id="296" r:id="rId5"/>
    <p:sldId id="278" r:id="rId6"/>
    <p:sldId id="291" r:id="rId7"/>
    <p:sldId id="292" r:id="rId8"/>
    <p:sldId id="294" r:id="rId9"/>
    <p:sldId id="265" r:id="rId10"/>
    <p:sldId id="266" r:id="rId11"/>
    <p:sldId id="27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EE6"/>
    <a:srgbClr val="132BDC"/>
    <a:srgbClr val="DCE0FC"/>
    <a:srgbClr val="FDF200"/>
    <a:srgbClr val="80FBE5"/>
    <a:srgbClr val="3CF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0"/>
    <p:restoredTop sz="94626"/>
  </p:normalViewPr>
  <p:slideViewPr>
    <p:cSldViewPr snapToGrid="0">
      <p:cViewPr varScale="1">
        <p:scale>
          <a:sx n="78" d="100"/>
          <a:sy n="78" d="100"/>
        </p:scale>
        <p:origin x="11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67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E520-E069-0742-BD97-ED28BB08EC53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64BE-1CD1-1943-8CAA-B6D417321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9T20:24:48.43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9T20:26:04.57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0 574,'1'-3,"0"1,0 0,0 0,1 0,-1 1,1-1,-1 0,1 0,-1 1,1-1,0 1,0 0,0-1,0 1,0 0,0 0,0 0,3-1,0 0,191-98,-169 86,1 1,1 1,-1 2,35-8,-62 18,0-1,0 1,0 0,0-1,0 1,0 0,0 0,0 0,-1 0,1 0,0 0,0 0,0 0,0 0,0 0,0 1,0-1,0 0,0 0,-1 1,1-1,0 1,0-1,0 1,-1-1,1 1,0 0,-1-1,1 1,0 0,-1-1,1 1,-1 0,1 0,0 1,-1-1,0 1,0-1,0 1,0-1,0 1,0-1,0 1,-1-1,1 1,0-1,-1 1,1-1,-1 0,0 1,1-1,-1 0,0 0,0 1,0-1,0 0,0 0,-1 1,-8 6,0 0,0-1,-16 8,22-12,-1-1,0 1,0-1,1 0,-2-1,1 1,0-1,0 0,0 0,-6 0,10-1,1 0,0 0,-1 0,1 0,0 0,-1 0,1 0,0 0,-1 0,1 0,0-1,-1 1,1 0,0 0,0 0,-1 0,1 0,0-1,0 1,-1 0,1 0,0-1,0 1,0 0,-1 0,1-1,0 1,0 0,0 0,0-1,-1 1,1 0,0-1,0 1,0 0,0-1,0 1,7-15,18-9,6 4,2 1,39-16,12-7,-28 13,-55 29,-1 0,0-1,0 1,1 0,-1 0,0 0,0 0,0 0,1 0,-1 0,0 0,0 0,0-1,1 1,-1 0,0 0,0 0,0 0,0-1,1 1,-1 0,0 0,0 0,0-1,0 1,0 0,0 0,0-1,0 1,0 0,1 0,-1-1,0 1,0 0,0 0,0 0,-1-1,1 1,0 0,0-1,-11-3,-19 2,29 2,-71 7,56-5,0 0,-31 0,47-2,0 0,-1 0,1 0,0 0,0 0,-1 0,1 0,0 0,0 0,-1 0,1 0,0 0,0 0,-1 0,1 0,0 0,0 0,-1 0,1 0,0 0,0 0,0-1,-1 1,1 0,0 0,0 0,0 0,-1 0,1-1,0 1,0 0,0 0,0-1,0 1,-1 0,1 0,0 0,0-1,0 1,0 0,0 0,0-1,0 1,0 0,0 0,0-1,0 1,0 0,0 0,0-1,0 1,0 0,0 0,0-1,0 1,1 0,-1 0,0-1,13-13,-12 14,25-23,2 2,0 2,40-22,98-42,-31 28,-112 45,-17 5,-9 3,-29 6,0 0,0 3,-60 19,48-11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5F30-A497-F84E-BC49-B57AB2B760AA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3E5B-4BED-B24C-9674-6B6454D04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1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1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7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8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5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 descr="Gap between two buildings against the blue sky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68" y="633753"/>
            <a:ext cx="7414940" cy="5783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8" y="1313284"/>
            <a:ext cx="6226593" cy="3427502"/>
          </a:xfrm>
        </p:spPr>
        <p:txBody>
          <a:bodyPr lIns="0" tIns="0" rIns="0" bIns="0" anchor="t">
            <a:noAutofit/>
          </a:bodyPr>
          <a:lstStyle>
            <a:lvl1pPr algn="l">
              <a:defRPr sz="45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D869122-E2BC-ED44-681B-43F70BEF8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255CBD6C-C281-8722-27D4-3D2CC5788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1774C4E-7344-8232-3750-E424576E1D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CE5D490-4727-FFF1-4BFF-A3DED42EC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312" y="358765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53802057-01C6-8655-30FA-091AC2692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9E47AF5-CB74-C3EB-76CA-1CA76678E2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890DFA6A-3356-DE98-022D-0DA202FBF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4201" y="358977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4EB02CDB-488A-8142-CAF9-8E37FFF7C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F3265D0-915B-E319-A154-B81C7A2C5B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C0A1957-087D-BAC8-2FD3-C7879A14D6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3090" y="359400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C0FA0782-5A43-CA2A-3152-A02B9D5D74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922E682-729B-97DE-1956-5B8FDDB7A7B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8A2E2333-661F-499A-4099-13003D532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1978" y="359189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2B0E64-6036-C50A-4B09-3307E136D0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1360129-7F80-B48D-D46B-A111F17E47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4A00EE2-7DE2-BF48-E0C1-81C2158B4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5312" y="615040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0EE9725-A8CC-5A72-59F1-663EECC9FD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74C74F1-405C-C6EE-A607-2236B9B08E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F3B25311-1AE4-31EC-9514-AD4642A2B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4201" y="6151618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EA14E23B-F3B1-C7A2-B03A-1CEABC2E4C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914135F-F251-D319-FE2A-787B519F90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id="{A39619BE-B308-86FC-D02B-5B8AE1C8B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614918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D44FC776-875A-9EAD-435C-F5D0F3DF3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9DED069-060F-0176-B4A9-26120A147B7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4AD10861-EBBA-146D-C4EC-C0252F808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1978" y="6152835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2A1B4-8B38-9645-3655-35A4232B984C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77F83-709B-A595-838B-A50CBBA8DB7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3995F526-330B-DAB7-25A1-EFA47C9C8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anchor="t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93B8605C-A60E-DE47-5851-9BF04601C8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864186"/>
            <a:ext cx="5753520" cy="63186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7B436DCE-21AD-38E2-5C66-1BA093851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553205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3A8FAFF0-E023-1B32-CC58-E8ABA8632D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4057317"/>
            <a:ext cx="5753520" cy="63186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B73215FA-B8EB-7DD7-837F-F76B74F83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746336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ED9AA9-2FB1-B400-47C0-803090B07B01}"/>
              </a:ext>
            </a:extLst>
          </p:cNvPr>
          <p:cNvSpPr/>
          <p:nvPr userDrawn="1"/>
        </p:nvSpPr>
        <p:spPr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510" y="1066373"/>
            <a:ext cx="2243137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E571619-8CCB-E378-472D-84C8ED7F8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1066373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4A772672-1696-B0AC-34A7-37560F101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716568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40257" y="200175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3029583"/>
            <a:ext cx="2940863" cy="100200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4257" y="4053021"/>
            <a:ext cx="2944737" cy="2284667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07541" y="200175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3064120"/>
            <a:ext cx="2940864" cy="98890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7226" y="4066126"/>
            <a:ext cx="2944737" cy="2284667"/>
          </a:xfr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33421" y="200471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3029583"/>
            <a:ext cx="2940864" cy="98890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8539" y="4031589"/>
            <a:ext cx="2944737" cy="2284667"/>
          </a:xfr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anchor="t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2046038"/>
            <a:ext cx="4831207" cy="3568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8966" y="1112838"/>
            <a:ext cx="3475649" cy="49752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7A66511-B85E-197E-52D6-398E0BABD4A3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>
              <a:alpha val="673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</p:spPr>
        <p:txBody>
          <a:bodyPr lIns="0" tIns="0" rIns="0" bIns="0" anchor="b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3790988"/>
            <a:ext cx="5444517" cy="173189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5DD54-AC6C-8FD6-3ABF-282F1F124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BBA03-8EAF-9651-6DC8-7316BA1F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2" y="654637"/>
            <a:ext cx="4834517" cy="2774361"/>
          </a:xfr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429000"/>
            <a:ext cx="4834517" cy="2774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0" y="0"/>
            <a:ext cx="45334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1"/>
            <a:ext cx="10506416" cy="1128519"/>
          </a:xfrm>
        </p:spPr>
        <p:txBody>
          <a:bodyPr lIns="0" tIns="0" rIns="0" bIns="0"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63DD79-6EE3-B8D8-0CBF-2151E3515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6438" y="2090460"/>
            <a:ext cx="4729163" cy="3271838"/>
          </a:xfrm>
          <a:custGeom>
            <a:avLst/>
            <a:gdLst>
              <a:gd name="connsiteX0" fmla="*/ 0 w 4729163"/>
              <a:gd name="connsiteY0" fmla="*/ 0 h 3271838"/>
              <a:gd name="connsiteX1" fmla="*/ 4729163 w 4729163"/>
              <a:gd name="connsiteY1" fmla="*/ 0 h 3271838"/>
              <a:gd name="connsiteX2" fmla="*/ 4729163 w 4729163"/>
              <a:gd name="connsiteY2" fmla="*/ 1519113 h 3271838"/>
              <a:gd name="connsiteX3" fmla="*/ 4674888 w 4729163"/>
              <a:gd name="connsiteY3" fmla="*/ 1524585 h 3271838"/>
              <a:gd name="connsiteX4" fmla="*/ 4145679 w 4729163"/>
              <a:gd name="connsiteY4" fmla="*/ 2173901 h 3271838"/>
              <a:gd name="connsiteX5" fmla="*/ 4674888 w 4729163"/>
              <a:gd name="connsiteY5" fmla="*/ 2823218 h 3271838"/>
              <a:gd name="connsiteX6" fmla="*/ 4729163 w 4729163"/>
              <a:gd name="connsiteY6" fmla="*/ 2828689 h 3271838"/>
              <a:gd name="connsiteX7" fmla="*/ 4729163 w 4729163"/>
              <a:gd name="connsiteY7" fmla="*/ 3271838 h 3271838"/>
              <a:gd name="connsiteX8" fmla="*/ 0 w 4729163"/>
              <a:gd name="connsiteY8" fmla="*/ 327183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163" h="3271838">
                <a:moveTo>
                  <a:pt x="0" y="0"/>
                </a:moveTo>
                <a:lnTo>
                  <a:pt x="4729163" y="0"/>
                </a:lnTo>
                <a:lnTo>
                  <a:pt x="4729163" y="1519113"/>
                </a:lnTo>
                <a:lnTo>
                  <a:pt x="4674888" y="1524585"/>
                </a:lnTo>
                <a:cubicBezTo>
                  <a:pt x="4372869" y="1586387"/>
                  <a:pt x="4145679" y="1853613"/>
                  <a:pt x="4145679" y="2173901"/>
                </a:cubicBezTo>
                <a:cubicBezTo>
                  <a:pt x="4145679" y="2494190"/>
                  <a:pt x="4372869" y="2761416"/>
                  <a:pt x="4674888" y="2823218"/>
                </a:cubicBezTo>
                <a:lnTo>
                  <a:pt x="4729163" y="2828689"/>
                </a:lnTo>
                <a:lnTo>
                  <a:pt x="4729163" y="3271838"/>
                </a:lnTo>
                <a:lnTo>
                  <a:pt x="0" y="32718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650" y="2087562"/>
            <a:ext cx="4375150" cy="38910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A22C8-6F2C-1CDE-8309-91BEE025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92117" y="3601579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D6503F-0A61-068C-55A7-DCFF406FB3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B612C-940F-4C41-D28D-9328F15241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898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445" y="2043946"/>
            <a:ext cx="6034216" cy="1439604"/>
          </a:xfr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445" y="3469262"/>
            <a:ext cx="6034216" cy="108564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cap="all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1B6B04-886C-2862-3BD4-97071FCAD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F1657-AAC1-699F-C320-E5260E380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84902"/>
            <a:ext cx="4567228" cy="1877976"/>
          </a:xfrm>
        </p:spPr>
        <p:txBody>
          <a:bodyPr lIns="0" tIns="0" rIns="0" bIns="0"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5" y="409576"/>
            <a:ext cx="5789913" cy="6067424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 descr="Man looking up at skyscrapers">
            <a:extLst>
              <a:ext uri="{FF2B5EF4-FFF2-40B4-BE49-F238E27FC236}">
                <a16:creationId xmlns:a16="http://schemas.microsoft.com/office/drawing/2014/main" id="{7BCB4311-6C5C-4FCF-5824-E1C8254AC360}"/>
              </a:ext>
            </a:extLst>
          </p:cNvPr>
          <p:cNvSpPr/>
          <p:nvPr userDrawn="1"/>
        </p:nvSpPr>
        <p:spPr>
          <a:xfrm rot="2329651">
            <a:off x="-532604" y="2895950"/>
            <a:ext cx="5658498" cy="5088743"/>
          </a:xfrm>
          <a:custGeom>
            <a:avLst/>
            <a:gdLst>
              <a:gd name="connsiteX0" fmla="*/ 1041364 w 5658498"/>
              <a:gd name="connsiteY0" fmla="*/ 660618 h 5088743"/>
              <a:gd name="connsiteX1" fmla="*/ 2881574 w 5658498"/>
              <a:gd name="connsiteY1" fmla="*/ 0 h 5088743"/>
              <a:gd name="connsiteX2" fmla="*/ 5644500 w 5658498"/>
              <a:gd name="connsiteY2" fmla="*/ 2032703 h 5088743"/>
              <a:gd name="connsiteX3" fmla="*/ 5658498 w 5658498"/>
              <a:gd name="connsiteY3" fmla="*/ 2087143 h 5088743"/>
              <a:gd name="connsiteX4" fmla="*/ 1928931 w 5658498"/>
              <a:gd name="connsiteY4" fmla="*/ 5088743 h 5088743"/>
              <a:gd name="connsiteX5" fmla="*/ 0 w 5658498"/>
              <a:gd name="connsiteY5" fmla="*/ 2691993 h 5088743"/>
              <a:gd name="connsiteX6" fmla="*/ 7450 w 5658498"/>
              <a:gd name="connsiteY6" fmla="*/ 2560795 h 5088743"/>
              <a:gd name="connsiteX7" fmla="*/ 1041364 w 5658498"/>
              <a:gd name="connsiteY7" fmla="*/ 660618 h 50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8498" h="5088743">
                <a:moveTo>
                  <a:pt x="1041364" y="660618"/>
                </a:moveTo>
                <a:cubicBezTo>
                  <a:pt x="1541443" y="247916"/>
                  <a:pt x="2182557" y="0"/>
                  <a:pt x="2881574" y="0"/>
                </a:cubicBezTo>
                <a:cubicBezTo>
                  <a:pt x="4179749" y="0"/>
                  <a:pt x="5278215" y="855058"/>
                  <a:pt x="5644500" y="2032703"/>
                </a:cubicBezTo>
                <a:lnTo>
                  <a:pt x="5658498" y="2087143"/>
                </a:lnTo>
                <a:lnTo>
                  <a:pt x="1928931" y="5088743"/>
                </a:lnTo>
                <a:lnTo>
                  <a:pt x="0" y="2691993"/>
                </a:lnTo>
                <a:lnTo>
                  <a:pt x="7450" y="2560795"/>
                </a:lnTo>
                <a:cubicBezTo>
                  <a:pt x="94683" y="1797754"/>
                  <a:pt x="478776" y="1124908"/>
                  <a:pt x="1041364" y="660618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8000" contras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5704EA-7A65-5CC2-D428-F28396B06208}"/>
              </a:ext>
            </a:extLst>
          </p:cNvPr>
          <p:cNvSpPr/>
          <p:nvPr userDrawn="1"/>
        </p:nvSpPr>
        <p:spPr>
          <a:xfrm>
            <a:off x="356461" y="2238899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80" y="1781357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880" y="2605269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2292" y="1781357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292" y="2605269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EB52FD-12DF-7F90-E06C-0C83CEB26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383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3487"/>
          <a:stretch/>
        </p:blipFill>
        <p:spPr>
          <a:xfrm>
            <a:off x="2531165" y="2125402"/>
            <a:ext cx="927983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00" y="1155320"/>
            <a:ext cx="8244113" cy="970081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000" b="0" i="0" spc="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4A311B-BF0E-4ABD-250E-58093E12EC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8500" y="2229358"/>
            <a:ext cx="7044643" cy="5591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spc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227E488-456A-A645-EEF4-38AAED9C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825303-FCCD-E705-1213-BF7CF16DF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524" y="5567730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F18F814-0B06-5B49-EC7F-2FFDDB498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518B0AC6-8555-9EC9-31D5-2D41E9278A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1421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A6E4A81-98BC-4A0B-637E-A8A4EF704A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671F3A8D-7485-35BA-4D51-752E669CD5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0967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068E76-B8E5-A95C-FAAC-7F43B2481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5985B1DB-E488-ABA9-E8FB-18D2006DCE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513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C1105-93C5-0E50-1656-271A54E5D97D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4F48D-1D23-34DB-1FB6-07EEB752692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8" y="409576"/>
            <a:ext cx="10972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644" y="1825625"/>
            <a:ext cx="1109830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65" r:id="rId6"/>
    <p:sldLayoutId id="2147483653" r:id="rId7"/>
    <p:sldLayoutId id="2147483654" r:id="rId8"/>
    <p:sldLayoutId id="2147483658" r:id="rId9"/>
    <p:sldLayoutId id="2147483655" r:id="rId10"/>
    <p:sldLayoutId id="2147483656" r:id="rId11"/>
    <p:sldLayoutId id="2147483657" r:id="rId12"/>
    <p:sldLayoutId id="2147483664" r:id="rId13"/>
    <p:sldLayoutId id="214748366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0DC135-0007-6C4A-EB83-CD3DEB224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1" r="2326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228BAE-048B-681E-DD8D-BD96B2256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7112523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4000" b="1" dirty="0">
                <a:cs typeface="+mj-cs"/>
              </a:rPr>
              <a:t>Návrh a vytvoření programu v systému Catia V5 pro CNC soustruh</a:t>
            </a:r>
            <a:endParaRPr lang="cs-CZ" sz="4000" dirty="0">
              <a:cs typeface="+mj-cs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AFD8D3D-82CB-EA16-814E-A3FED8BBF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939594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Vypracoval: Radek Němec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práce: Ing. Jan Kolínský, Ph.D.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97EFE406-7799-825C-C7AD-B4F51349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cs-CZ" sz="4000" dirty="0">
                <a:cs typeface="+mj-cs"/>
              </a:rPr>
              <a:t>závěr</a:t>
            </a:r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50EB3FD-5F84-56A4-08CE-EE9C8A65C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Funkční NC program, 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stabilní výroba.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pic>
        <p:nvPicPr>
          <p:cNvPr id="12" name="Obrázek 11" descr="Obsah obrázku stroj/přístroj, Obráběcí stroj, kov, ocel&#10;&#10;Popis byl vytvořen automaticky">
            <a:extLst>
              <a:ext uri="{FF2B5EF4-FFF2-40B4-BE49-F238E27FC236}">
                <a16:creationId xmlns:a16="http://schemas.microsoft.com/office/drawing/2014/main" id="{2B3185D6-A78C-D873-7D8F-A9B2F4382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6" r="20171" b="-1"/>
          <a:stretch/>
        </p:blipFill>
        <p:spPr>
          <a:xfrm>
            <a:off x="5460924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EC120403-BB88-8260-B7C0-B7F016EC53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9A01C0A-2BB6-49E7-91A3-DCB9F9F59583}" type="slidenum">
              <a:rPr lang="en-US" sz="1200" smtClean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10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0" descr="Obrábění CNC soustruhem">
            <a:extLst>
              <a:ext uri="{FF2B5EF4-FFF2-40B4-BE49-F238E27FC236}">
                <a16:creationId xmlns:a16="http://schemas.microsoft.com/office/drawing/2014/main" id="{85C15BA7-1FCC-5D3B-2F72-DD8AD939BE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5884" r="-1" b="-1"/>
          <a:stretch/>
        </p:blipFill>
        <p:spPr>
          <a:xfrm>
            <a:off x="2655753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B7B0AB-7E6D-621B-43E7-5825A644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5841862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cs typeface="+mj-cs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7840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6A12F8-DD2F-AE73-677F-D5310D6D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>
                <a:cs typeface="+mj-cs"/>
              </a:rPr>
              <a:t>Dotazy oponenta</a:t>
            </a:r>
          </a:p>
        </p:txBody>
      </p:sp>
      <p:sp>
        <p:nvSpPr>
          <p:cNvPr id="104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AF693-3675-52A5-9E8E-C071048A1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1. Jakým způsobem jste vybíral nástroje a nastavoval řezné podmínky pro jednotlivé operace?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2. Byly potřeba nějaké úpravy programu během reálného provozu a jaké konkrétní změny jste musel provést?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3. Jaké další možnosti vylepšení vidíte pro váš NC program nebo pro celkový proces CNC obrábění?</a:t>
            </a:r>
          </a:p>
          <a:p>
            <a:pPr marL="1143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pic>
        <p:nvPicPr>
          <p:cNvPr id="1026" name="Picture 2" descr="Latecoere má v Praze novou výrobní linku | Pilotinfo">
            <a:extLst>
              <a:ext uri="{FF2B5EF4-FFF2-40B4-BE49-F238E27FC236}">
                <a16:creationId xmlns:a16="http://schemas.microsoft.com/office/drawing/2014/main" id="{E6107E07-4981-9F77-B1DE-936F6ED6A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r="18858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84E2-4C7E-D7E0-9603-A0CE74BC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221" y="214987"/>
            <a:ext cx="4834517" cy="2774361"/>
          </a:xfrm>
        </p:spPr>
        <p:txBody>
          <a:bodyPr/>
          <a:lstStyle/>
          <a:p>
            <a:r>
              <a:rPr lang="cs-CZ" sz="4000" dirty="0"/>
              <a:t>Cíl</a:t>
            </a:r>
            <a:r>
              <a:rPr lang="en-US" sz="4000" dirty="0"/>
              <a:t> </a:t>
            </a:r>
            <a:r>
              <a:rPr lang="cs-CZ" sz="4000" dirty="0"/>
              <a:t>práce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50CB90F-9D48-F8DD-961F-C3F1AE2B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220" y="3114368"/>
            <a:ext cx="4834517" cy="30504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Vyobrazení možností CAD/CAM systémů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Návrh a vytvoření programu v systém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atia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5 pro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CNC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soustruh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Simulace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programu v systému Vericut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15BEAD-012C-AF1F-9EBB-243A511C9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727" y="786078"/>
            <a:ext cx="2743200" cy="1336433"/>
          </a:xfrm>
          <a:prstGeom prst="rect">
            <a:avLst/>
          </a:prstGeom>
          <a:solidFill>
            <a:srgbClr val="4A5EE6">
              <a:alpha val="8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78531-1E9F-3E5A-7A85-E9CA9A5C7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072" y="2918445"/>
            <a:ext cx="251791" cy="2071501"/>
          </a:xfrm>
          <a:prstGeom prst="rect">
            <a:avLst/>
          </a:prstGeom>
          <a:solidFill>
            <a:srgbClr val="4A5EE6">
              <a:alpha val="7607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Obrázek 7" descr="Obsah obrázku text, diagram, kruh, schématické&#10;&#10;Popis byl vytvořen automaticky">
            <a:extLst>
              <a:ext uri="{FF2B5EF4-FFF2-40B4-BE49-F238E27FC236}">
                <a16:creationId xmlns:a16="http://schemas.microsoft.com/office/drawing/2014/main" id="{47DACBF6-F6F3-EAFD-AA29-826A18097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61" y="988750"/>
            <a:ext cx="5210068" cy="40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35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Srolované plány">
            <a:extLst>
              <a:ext uri="{FF2B5EF4-FFF2-40B4-BE49-F238E27FC236}">
                <a16:creationId xmlns:a16="http://schemas.microsoft.com/office/drawing/2014/main" id="{6FCA86A3-FBF8-1E04-8B95-CD35DF25D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FB9C5-183A-3556-D047-215BDB00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33568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dirty="0">
                <a:cs typeface="+mj-cs"/>
              </a:rPr>
              <a:t>Výzkumný problém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7D1CA3D-FDB4-8753-3AD7-39450DEEF170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Vhodná volba nástrojů a řezných destiček,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vhodná volba řezných podmínek,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vhodné pořadí obráběcích operací,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vhodná tvorba třísek,</a:t>
            </a:r>
          </a:p>
          <a:p>
            <a:pPr marL="5715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vhodné dráhy nástrojů.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EE7726-23EC-3B02-6E72-285CDFDA8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1753164"/>
            <a:ext cx="3645310" cy="22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9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FB9C5-183A-3556-D047-215BDB00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422049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dirty="0">
                <a:cs typeface="+mj-cs"/>
              </a:rPr>
              <a:t>Metodika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8283B7B-03F2-CA96-2DD5-3C25C9DCDD5F}"/>
              </a:ext>
            </a:extLst>
          </p:cNvPr>
          <p:cNvSpPr txBox="1"/>
          <p:nvPr/>
        </p:nvSpPr>
        <p:spPr>
          <a:xfrm>
            <a:off x="838201" y="2962279"/>
            <a:ext cx="3799425" cy="31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0" dirty="0">
                <a:latin typeface="Arial" panose="020B0604020202020204" pitchFamily="34" charset="0"/>
                <a:cs typeface="Arial" panose="020B0604020202020204" pitchFamily="34" charset="0"/>
              </a:rPr>
              <a:t>Vytvoření 3D modelu,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0" dirty="0">
                <a:latin typeface="Arial" panose="020B0604020202020204" pitchFamily="34" charset="0"/>
                <a:cs typeface="Arial" panose="020B0604020202020204" pitchFamily="34" charset="0"/>
              </a:rPr>
              <a:t>vložení do sestavy,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0" dirty="0">
                <a:latin typeface="Arial" panose="020B0604020202020204" pitchFamily="34" charset="0"/>
                <a:cs typeface="Arial" panose="020B0604020202020204" pitchFamily="34" charset="0"/>
              </a:rPr>
              <a:t>programování,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0" dirty="0">
                <a:latin typeface="Arial" panose="020B0604020202020204" pitchFamily="34" charset="0"/>
                <a:cs typeface="Arial" panose="020B0604020202020204" pitchFamily="34" charset="0"/>
              </a:rPr>
              <a:t>simulace NC programu.</a:t>
            </a:r>
          </a:p>
        </p:txBody>
      </p:sp>
      <p:pic>
        <p:nvPicPr>
          <p:cNvPr id="7" name="Obrázek 6" descr="Obsah obrázku elektronika, text, stroj/přístroj, Elektronické zařízení&#10;&#10;Popis byl vytvořen automaticky">
            <a:extLst>
              <a:ext uri="{FF2B5EF4-FFF2-40B4-BE49-F238E27FC236}">
                <a16:creationId xmlns:a16="http://schemas.microsoft.com/office/drawing/2014/main" id="{8F8418AD-83A2-E7A3-7D3A-114175ED0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696" y="640326"/>
            <a:ext cx="7620000" cy="5715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721DFE9-4505-460D-0EDB-348F6D178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2125971"/>
            <a:ext cx="3740325" cy="2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B9C5-183A-3556-D047-215BDB00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10" y="241682"/>
            <a:ext cx="4834517" cy="27743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dirty="0">
                <a:cs typeface="Arial" panose="020B0604020202020204" pitchFamily="34" charset="0"/>
              </a:rPr>
              <a:t>Vytvoření modelu</a:t>
            </a:r>
            <a:endParaRPr lang="en-US" sz="4000" dirty="0">
              <a:cs typeface="+mj-cs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06A78185-4C59-B20E-5CBC-A82E7A0357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09" y="2723651"/>
            <a:ext cx="3366397" cy="3105502"/>
          </a:xfrm>
          <a:prstGeom prst="rect">
            <a:avLst/>
          </a:prstGeom>
        </p:spPr>
      </p:pic>
      <p:pic>
        <p:nvPicPr>
          <p:cNvPr id="22" name="Obrázek 21" descr="Obsah obrázku žlutá&#10;&#10;Popis byl vytvořen automaticky">
            <a:extLst>
              <a:ext uri="{FF2B5EF4-FFF2-40B4-BE49-F238E27FC236}">
                <a16:creationId xmlns:a16="http://schemas.microsoft.com/office/drawing/2014/main" id="{8532BF49-8E8C-6C7F-D431-536C067F8CC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62" y="2737821"/>
            <a:ext cx="2980497" cy="3112791"/>
          </a:xfrm>
          <a:prstGeom prst="rect">
            <a:avLst/>
          </a:prstGeom>
        </p:spPr>
      </p:pic>
      <p:pic>
        <p:nvPicPr>
          <p:cNvPr id="20" name="Zástupný symbol pro obsah 6" descr="Obsah obrázku diagram, Plán, Technický výkres, schématické&#10;&#10;Popis byl vytvořen automaticky">
            <a:extLst>
              <a:ext uri="{FF2B5EF4-FFF2-40B4-BE49-F238E27FC236}">
                <a16:creationId xmlns:a16="http://schemas.microsoft.com/office/drawing/2014/main" id="{5D16CCB8-6926-9DC7-5972-746D73CE9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0" y="2723651"/>
            <a:ext cx="3003843" cy="3112791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72810F90-D6BE-0726-370B-86A7AEB73AD9}"/>
              </a:ext>
            </a:extLst>
          </p:cNvPr>
          <p:cNvSpPr txBox="1"/>
          <p:nvPr/>
        </p:nvSpPr>
        <p:spPr>
          <a:xfrm>
            <a:off x="1882926" y="6021912"/>
            <a:ext cx="843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Skica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8895A4C-E11B-5463-8860-548FE292A108}"/>
              </a:ext>
            </a:extLst>
          </p:cNvPr>
          <p:cNvSpPr txBox="1"/>
          <p:nvPr/>
        </p:nvSpPr>
        <p:spPr>
          <a:xfrm>
            <a:off x="5228787" y="6021912"/>
            <a:ext cx="173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Hrubý model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AFC6599-601B-88FF-5F82-F6E60BF0E4B7}"/>
              </a:ext>
            </a:extLst>
          </p:cNvPr>
          <p:cNvSpPr txBox="1"/>
          <p:nvPr/>
        </p:nvSpPr>
        <p:spPr>
          <a:xfrm>
            <a:off x="8543866" y="6021912"/>
            <a:ext cx="202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Výsledný model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A65D3F-3AF5-C1E8-AB81-0866C0C2C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209" y="2086642"/>
            <a:ext cx="4212275" cy="2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5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Background">
            <a:extLst>
              <a:ext uri="{FF2B5EF4-FFF2-40B4-BE49-F238E27FC236}">
                <a16:creationId xmlns:a16="http://schemas.microsoft.com/office/drawing/2014/main" id="{80FF5399-FA23-473F-85C9-264D3BE15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7131595-FDDB-7A19-5010-FB35011F3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98"/>
            <a:ext cx="12191999" cy="2287673"/>
          </a:xfrm>
          <a:prstGeom prst="rect">
            <a:avLst/>
          </a:prstGeom>
          <a:ln>
            <a:noFill/>
          </a:ln>
          <a:effectLst>
            <a:outerShdw blurRad="317500" dist="203200" dir="7140000" sx="89000" sy="89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FB9C5-183A-3556-D047-215BDB00B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435978"/>
            <a:ext cx="6602255" cy="14323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dirty="0">
                <a:cs typeface="Arial" panose="020B0604020202020204" pitchFamily="34" charset="0"/>
              </a:rPr>
              <a:t>Vytvoření sestavy</a:t>
            </a:r>
            <a:endParaRPr lang="en-US" sz="4000" dirty="0">
              <a:cs typeface="+mj-cs"/>
            </a:endParaRPr>
          </a:p>
        </p:txBody>
      </p:sp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0E44418C-4053-AC6B-B588-0D2F1A4806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1" y="1959736"/>
            <a:ext cx="4518511" cy="388143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2E62488-B192-F1FD-E4E7-19A0E1135C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21" y="1959736"/>
            <a:ext cx="4754223" cy="38814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95EFA37-5C5B-8342-3472-02191E9A3242}"/>
              </a:ext>
            </a:extLst>
          </p:cNvPr>
          <p:cNvSpPr txBox="1"/>
          <p:nvPr/>
        </p:nvSpPr>
        <p:spPr>
          <a:xfrm>
            <a:off x="1959617" y="6019770"/>
            <a:ext cx="2151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Hlavní vřeteno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E209E4-186F-251D-0E8A-0D038353AFD7}"/>
              </a:ext>
            </a:extLst>
          </p:cNvPr>
          <p:cNvSpPr txBox="1"/>
          <p:nvPr/>
        </p:nvSpPr>
        <p:spPr>
          <a:xfrm>
            <a:off x="7205446" y="6019770"/>
            <a:ext cx="205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Vedlejší vřeteno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F21221-8420-2CE8-D377-5D6753397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65" y="1606741"/>
            <a:ext cx="4430362" cy="2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2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EA49A-DC7C-9C4F-2F9A-564E195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83" y="674680"/>
            <a:ext cx="5833291" cy="736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PROGRAMOVÁNÍ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B67BC4-F8BE-B3B7-EB22-264BAE02F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64991" y="1813075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Soustružnické dráhy,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nástroje,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řezné podmínky.</a:t>
            </a:r>
          </a:p>
        </p:txBody>
      </p:sp>
      <p:pic>
        <p:nvPicPr>
          <p:cNvPr id="3" name="Zástupný symbol pro obsah 3" descr="Obsah obrázku diagram, řada/pruh, design, umění&#10;&#10;Popis byl vytvořen automaticky">
            <a:extLst>
              <a:ext uri="{FF2B5EF4-FFF2-40B4-BE49-F238E27FC236}">
                <a16:creationId xmlns:a16="http://schemas.microsoft.com/office/drawing/2014/main" id="{8F534D3B-5100-7A69-4768-9217124378C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9" y="1714016"/>
            <a:ext cx="6533848" cy="446930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6E7B9C1-4B74-92C6-1DB7-AF4A0A83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82" y="1252061"/>
            <a:ext cx="5580735" cy="3487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43638056-D447-7E08-D27D-BD3CC18905A9}"/>
                  </a:ext>
                </a:extLst>
              </p14:cNvPr>
              <p14:cNvContentPartPr/>
              <p14:nvPr/>
            </p14:nvContentPartPr>
            <p14:xfrm>
              <a:off x="-501739" y="2192268"/>
              <a:ext cx="360" cy="360"/>
            </p14:xfrm>
          </p:contentPart>
        </mc:Choice>
        <mc:Fallback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43638056-D447-7E08-D27D-BD3CC18905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91379" y="201226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0B31D761-B4A4-D714-5430-EE154655D8B2}"/>
                  </a:ext>
                </a:extLst>
              </p14:cNvPr>
              <p14:cNvContentPartPr/>
              <p14:nvPr/>
            </p14:nvContentPartPr>
            <p14:xfrm>
              <a:off x="1219061" y="2251668"/>
              <a:ext cx="327960" cy="206640"/>
            </p14:xfrm>
          </p:contentPart>
        </mc:Choice>
        <mc:Fallback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0B31D761-B4A4-D714-5430-EE154655D8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9061" y="2071668"/>
                <a:ext cx="507600" cy="5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EA49A-DC7C-9C4F-2F9A-564E195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591875"/>
            <a:ext cx="4576517" cy="7706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SIMULACE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79D7FF7-3174-5646-BF69-75ADF3418036}"/>
              </a:ext>
            </a:extLst>
          </p:cNvPr>
          <p:cNvGrpSpPr/>
          <p:nvPr/>
        </p:nvGrpSpPr>
        <p:grpSpPr>
          <a:xfrm>
            <a:off x="659484" y="1545706"/>
            <a:ext cx="5862913" cy="3409041"/>
            <a:chOff x="0" y="0"/>
            <a:chExt cx="5939790" cy="3191510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728126CD-80CC-A357-71FE-71E22792DB2D}"/>
                </a:ext>
              </a:extLst>
            </p:cNvPr>
            <p:cNvGrpSpPr/>
            <p:nvPr/>
          </p:nvGrpSpPr>
          <p:grpSpPr>
            <a:xfrm>
              <a:off x="0" y="0"/>
              <a:ext cx="5939790" cy="3191510"/>
              <a:chOff x="0" y="0"/>
              <a:chExt cx="5939790" cy="3191510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0B54D489-765D-7007-B8E9-132A31A403F7}"/>
                  </a:ext>
                </a:extLst>
              </p:cNvPr>
              <p:cNvGrpSpPr/>
              <p:nvPr/>
            </p:nvGrpSpPr>
            <p:grpSpPr>
              <a:xfrm>
                <a:off x="0" y="0"/>
                <a:ext cx="5939790" cy="3191510"/>
                <a:chOff x="0" y="0"/>
                <a:chExt cx="5939790" cy="3191510"/>
              </a:xfrm>
            </p:grpSpPr>
            <p:pic>
              <p:nvPicPr>
                <p:cNvPr id="10" name="Obrázek 9" descr="Obsah obrázku snímek obrazovky, 3d modelování, Grafický software, diagram&#10;&#10;Popis byl vytvořen automaticky">
                  <a:extLst>
                    <a:ext uri="{FF2B5EF4-FFF2-40B4-BE49-F238E27FC236}">
                      <a16:creationId xmlns:a16="http://schemas.microsoft.com/office/drawing/2014/main" id="{FDD5D6A7-8B32-C1C8-7A23-AE95E1B126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939790" cy="3191510"/>
                </a:xfrm>
                <a:prstGeom prst="rect">
                  <a:avLst/>
                </a:prstGeom>
              </p:spPr>
            </p:pic>
            <p:sp>
              <p:nvSpPr>
                <p:cNvPr id="11" name="Textové pole 2">
                  <a:extLst>
                    <a:ext uri="{FF2B5EF4-FFF2-40B4-BE49-F238E27FC236}">
                      <a16:creationId xmlns:a16="http://schemas.microsoft.com/office/drawing/2014/main" id="{7C88036A-48EF-B8CD-A2C0-D28AEEF7DE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3600" y="97767"/>
                  <a:ext cx="679611" cy="54068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defTabSz="731520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cs-CZ" sz="1200" kern="1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Horní </a:t>
                  </a:r>
                  <a:br>
                    <a:rPr lang="cs-CZ" sz="1200" kern="1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lang="cs-CZ" sz="1200" kern="1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hlava</a:t>
                  </a:r>
                  <a:endParaRPr lang="cs-CZ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ové pole 2">
                  <a:extLst>
                    <a:ext uri="{FF2B5EF4-FFF2-40B4-BE49-F238E27FC236}">
                      <a16:creationId xmlns:a16="http://schemas.microsoft.com/office/drawing/2014/main" id="{D7F5DF1C-67EC-EF66-794F-BD5E288EB0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48125" y="2809875"/>
                  <a:ext cx="1190355" cy="3048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defTabSz="731520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cs-CZ" sz="12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Spodní hlava</a:t>
                  </a:r>
                  <a:endParaRPr lang="cs-CZ" sz="1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" name="Přímá spojnice se šipkou 12">
                  <a:extLst>
                    <a:ext uri="{FF2B5EF4-FFF2-40B4-BE49-F238E27FC236}">
                      <a16:creationId xmlns:a16="http://schemas.microsoft.com/office/drawing/2014/main" id="{1899D3E8-CC87-45B1-52C6-8493D60F4A92}"/>
                    </a:ext>
                  </a:extLst>
                </p:cNvPr>
                <p:cNvCxnSpPr/>
                <p:nvPr/>
              </p:nvCxnSpPr>
              <p:spPr>
                <a:xfrm flipH="1" flipV="1">
                  <a:off x="3343275" y="2381250"/>
                  <a:ext cx="800100" cy="48577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ové pole 2">
                  <a:extLst>
                    <a:ext uri="{FF2B5EF4-FFF2-40B4-BE49-F238E27FC236}">
                      <a16:creationId xmlns:a16="http://schemas.microsoft.com/office/drawing/2014/main" id="{9B618BCC-27F2-09E2-0428-6E65932BAF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9890" y="668844"/>
                  <a:ext cx="859911" cy="5940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defTabSz="731520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cs-CZ" sz="12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Vedlejší </a:t>
                  </a:r>
                  <a:br>
                    <a:rPr lang="cs-CZ" sz="12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lang="cs-CZ" sz="12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vřeteno</a:t>
                  </a:r>
                  <a:endParaRPr lang="cs-CZ" sz="1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ové pole 2">
                  <a:extLst>
                    <a:ext uri="{FF2B5EF4-FFF2-40B4-BE49-F238E27FC236}">
                      <a16:creationId xmlns:a16="http://schemas.microsoft.com/office/drawing/2014/main" id="{37DAA309-A7FA-81E0-CA5A-6AF95E7543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4793" y="2438319"/>
                  <a:ext cx="1383224" cy="3048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defTabSz="731520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cs-CZ" sz="12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Hlavní vřeteno</a:t>
                  </a:r>
                  <a:endParaRPr lang="cs-CZ" sz="1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6" name="Přímá spojnice se šipkou 15">
                  <a:extLst>
                    <a:ext uri="{FF2B5EF4-FFF2-40B4-BE49-F238E27FC236}">
                      <a16:creationId xmlns:a16="http://schemas.microsoft.com/office/drawing/2014/main" id="{EECE74D1-06B1-5DFB-E608-C3F6ACE2BB1A}"/>
                    </a:ext>
                  </a:extLst>
                </p:cNvPr>
                <p:cNvCxnSpPr/>
                <p:nvPr/>
              </p:nvCxnSpPr>
              <p:spPr>
                <a:xfrm flipV="1">
                  <a:off x="1171575" y="1838325"/>
                  <a:ext cx="809625" cy="63817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ové pole 2">
                  <a:extLst>
                    <a:ext uri="{FF2B5EF4-FFF2-40B4-BE49-F238E27FC236}">
                      <a16:creationId xmlns:a16="http://schemas.microsoft.com/office/drawing/2014/main" id="{810F0C92-EF59-51D7-7728-17BD4898CC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52560" y="123823"/>
                  <a:ext cx="882073" cy="50207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defTabSz="731520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cs-CZ" sz="1200" kern="1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Zásobník </a:t>
                  </a:r>
                  <a:br>
                    <a:rPr lang="cs-CZ" sz="1200" kern="1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lang="cs-CZ" sz="1200" kern="12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nástrojů</a:t>
                  </a:r>
                  <a:endParaRPr lang="cs-CZ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" name="Přímá spojnice se šipkou 18">
                  <a:extLst>
                    <a:ext uri="{FF2B5EF4-FFF2-40B4-BE49-F238E27FC236}">
                      <a16:creationId xmlns:a16="http://schemas.microsoft.com/office/drawing/2014/main" id="{AA9707F3-B512-CCB5-FDBD-31DB62708638}"/>
                    </a:ext>
                  </a:extLst>
                </p:cNvPr>
                <p:cNvCxnSpPr/>
                <p:nvPr/>
              </p:nvCxnSpPr>
              <p:spPr>
                <a:xfrm flipH="1">
                  <a:off x="1533525" y="276225"/>
                  <a:ext cx="438150" cy="48577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Přímá spojnice se šipkou 8">
                <a:extLst>
                  <a:ext uri="{FF2B5EF4-FFF2-40B4-BE49-F238E27FC236}">
                    <a16:creationId xmlns:a16="http://schemas.microsoft.com/office/drawing/2014/main" id="{08151802-508A-FCF9-435F-5D26E6E06F6E}"/>
                  </a:ext>
                </a:extLst>
              </p:cNvPr>
              <p:cNvCxnSpPr/>
              <p:nvPr/>
            </p:nvCxnSpPr>
            <p:spPr>
              <a:xfrm flipH="1">
                <a:off x="3905250" y="409575"/>
                <a:ext cx="1009650" cy="4191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Přímá spojnice se šipkou 6">
              <a:extLst>
                <a:ext uri="{FF2B5EF4-FFF2-40B4-BE49-F238E27FC236}">
                  <a16:creationId xmlns:a16="http://schemas.microsoft.com/office/drawing/2014/main" id="{C440ED89-87FF-CAE0-B268-3CB63F1C0959}"/>
                </a:ext>
              </a:extLst>
            </p:cNvPr>
            <p:cNvCxnSpPr/>
            <p:nvPr/>
          </p:nvCxnSpPr>
          <p:spPr>
            <a:xfrm flipH="1">
              <a:off x="4457700" y="1133475"/>
              <a:ext cx="847725" cy="6667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Obrázek 20">
            <a:extLst>
              <a:ext uri="{FF2B5EF4-FFF2-40B4-BE49-F238E27FC236}">
                <a16:creationId xmlns:a16="http://schemas.microsoft.com/office/drawing/2014/main" id="{F3E2B946-84F7-7853-5716-285443586E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97" y="1545707"/>
            <a:ext cx="5042531" cy="340904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EF90C82C-CC77-AACA-F976-58B7FB11B196}"/>
              </a:ext>
            </a:extLst>
          </p:cNvPr>
          <p:cNvSpPr txBox="1"/>
          <p:nvPr/>
        </p:nvSpPr>
        <p:spPr>
          <a:xfrm>
            <a:off x="7252876" y="4997684"/>
            <a:ext cx="358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Hotová součástka ve Vericutu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4013B4F-4152-EB2E-8D4C-7545411E62F9}"/>
              </a:ext>
            </a:extLst>
          </p:cNvPr>
          <p:cNvSpPr txBox="1"/>
          <p:nvPr/>
        </p:nvSpPr>
        <p:spPr>
          <a:xfrm>
            <a:off x="2006134" y="4935543"/>
            <a:ext cx="2902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Popis stroje ve Vericutu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73A249-055E-7678-6090-1B949CE5B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97" y="1240448"/>
            <a:ext cx="3574517" cy="2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9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EA43EF1-009B-DB7B-7D0C-2867BEE9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852574" cy="1719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Návrhy opatření</a:t>
            </a:r>
          </a:p>
        </p:txBody>
      </p:sp>
      <p:sp>
        <p:nvSpPr>
          <p:cNvPr id="10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9C9924F1-3753-74B2-DDD5-B5340BB7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000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Drsnost povrchu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000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tvorba třísky.</a:t>
            </a:r>
          </a:p>
        </p:txBody>
      </p:sp>
      <p:graphicFrame>
        <p:nvGraphicFramePr>
          <p:cNvPr id="8" name="Zástupný symbol pro obsah 5">
            <a:extLst>
              <a:ext uri="{FF2B5EF4-FFF2-40B4-BE49-F238E27FC236}">
                <a16:creationId xmlns:a16="http://schemas.microsoft.com/office/drawing/2014/main" id="{65EA5780-69BC-F127-CFE4-900B26EA66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260373"/>
              </p:ext>
            </p:extLst>
          </p:nvPr>
        </p:nvGraphicFramePr>
        <p:xfrm>
          <a:off x="4654296" y="938575"/>
          <a:ext cx="6903723" cy="4980853"/>
        </p:xfrm>
        <a:graphic>
          <a:graphicData uri="http://schemas.openxmlformats.org/drawingml/2006/table">
            <a:tbl>
              <a:tblPr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2232674">
                  <a:extLst>
                    <a:ext uri="{9D8B030D-6E8A-4147-A177-3AD203B41FA5}">
                      <a16:colId xmlns:a16="http://schemas.microsoft.com/office/drawing/2014/main" val="2223185771"/>
                    </a:ext>
                  </a:extLst>
                </a:gridCol>
                <a:gridCol w="1692341">
                  <a:extLst>
                    <a:ext uri="{9D8B030D-6E8A-4147-A177-3AD203B41FA5}">
                      <a16:colId xmlns:a16="http://schemas.microsoft.com/office/drawing/2014/main" val="58741395"/>
                    </a:ext>
                  </a:extLst>
                </a:gridCol>
                <a:gridCol w="1107427">
                  <a:extLst>
                    <a:ext uri="{9D8B030D-6E8A-4147-A177-3AD203B41FA5}">
                      <a16:colId xmlns:a16="http://schemas.microsoft.com/office/drawing/2014/main" val="1400737614"/>
                    </a:ext>
                  </a:extLst>
                </a:gridCol>
                <a:gridCol w="1026981">
                  <a:extLst>
                    <a:ext uri="{9D8B030D-6E8A-4147-A177-3AD203B41FA5}">
                      <a16:colId xmlns:a16="http://schemas.microsoft.com/office/drawing/2014/main" val="304139024"/>
                    </a:ext>
                  </a:extLst>
                </a:gridCol>
                <a:gridCol w="844300">
                  <a:extLst>
                    <a:ext uri="{9D8B030D-6E8A-4147-A177-3AD203B41FA5}">
                      <a16:colId xmlns:a16="http://schemas.microsoft.com/office/drawing/2014/main" val="671859390"/>
                    </a:ext>
                  </a:extLst>
                </a:gridCol>
              </a:tblGrid>
              <a:tr h="534099">
                <a:tc rowSpan="2">
                  <a:txBody>
                    <a:bodyPr/>
                    <a:lstStyle/>
                    <a:p>
                      <a:pPr indent="3657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Nástroj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Operace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Řezné podmínky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</a:t>
                      </a:r>
                      <a:b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[s]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59656"/>
                  </a:ext>
                </a:extLst>
              </a:tr>
              <a:tr h="112618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Řezná rychlost </a:t>
                      </a:r>
                      <a:b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[m/min]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Posuv</a:t>
                      </a:r>
                      <a:b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[mm/ot]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034137"/>
                  </a:ext>
                </a:extLst>
              </a:tr>
              <a:tr h="830142">
                <a:tc>
                  <a:txBody>
                    <a:bodyPr/>
                    <a:lstStyle/>
                    <a:p>
                      <a:pPr indent="3657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Nůž vnější  PDJNR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Hrubování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strike="sngStrike" cap="none" spc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br>
                        <a:rPr lang="cs-CZ" sz="1700" strike="sngStrike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strike="sngStrike" cap="none" spc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br>
                        <a:rPr lang="cs-CZ" sz="1700" strike="sngStrike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343517"/>
                  </a:ext>
                </a:extLst>
              </a:tr>
              <a:tr h="830142">
                <a:tc>
                  <a:txBody>
                    <a:bodyPr/>
                    <a:lstStyle/>
                    <a:p>
                      <a:pPr indent="3657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Fréza monolitní </a:t>
                      </a:r>
                      <a:b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R0.2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Vnitřní sražení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strike="sngStrike" cap="none" spc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  <a:b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strike="sngStrike" cap="none" spc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</a:t>
                      </a:r>
                      <a:br>
                        <a:rPr lang="cs-CZ" sz="1700" strike="sngStrike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0950"/>
                  </a:ext>
                </a:extLst>
              </a:tr>
              <a:tr h="830142">
                <a:tc rowSpan="2">
                  <a:txBody>
                    <a:bodyPr/>
                    <a:lstStyle/>
                    <a:p>
                      <a:pPr indent="3657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Nůž vnější SVJBR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Dokončení čela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strike="sngStrike" cap="none" spc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b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strike="sngStrike" cap="none" spc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  <a:br>
                        <a:rPr lang="cs-CZ" sz="1700" strike="sngStrike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611702"/>
                  </a:ext>
                </a:extLst>
              </a:tr>
              <a:tr h="8301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Vnější dokončení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strike="sngStrike" cap="none" spc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b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strike="sngStrike" cap="none" spc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13.65</a:t>
                      </a:r>
                      <a:br>
                        <a:rPr lang="cs-CZ" sz="1700" strike="sngStrike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700" cap="none" spc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10.24</a:t>
                      </a:r>
                      <a:endParaRPr lang="cs-CZ" sz="170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2502" marR="82749" marT="26429" marB="1982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401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36393B"/>
      </a:dk1>
      <a:lt1>
        <a:srgbClr val="FFFFFF"/>
      </a:lt1>
      <a:dk2>
        <a:srgbClr val="3AEFCC"/>
      </a:dk2>
      <a:lt2>
        <a:srgbClr val="E7E4E6"/>
      </a:lt2>
      <a:accent1>
        <a:srgbClr val="4A5EE6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E62F0"/>
      </a:hlink>
      <a:folHlink>
        <a:srgbClr val="FC4C00"/>
      </a:folHlink>
    </a:clrScheme>
    <a:fontScheme name="Custom 9">
      <a:majorFont>
        <a:latin typeface="Arial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TM34357351</Template>
  <TotalTime>0</TotalTime>
  <Words>295</Words>
  <Application>Microsoft Office PowerPoint</Application>
  <PresentationFormat>Širokoúhlá obrazovka</PresentationFormat>
  <Paragraphs>83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Avenir Next LT Pro</vt:lpstr>
      <vt:lpstr>Calibri</vt:lpstr>
      <vt:lpstr>Office Theme</vt:lpstr>
      <vt:lpstr>Návrh a vytvoření programu v systému Catia V5 pro CNC soustruh</vt:lpstr>
      <vt:lpstr>Cíl práce</vt:lpstr>
      <vt:lpstr>Výzkumný problém</vt:lpstr>
      <vt:lpstr>Metodika práce</vt:lpstr>
      <vt:lpstr>Vytvoření modelu</vt:lpstr>
      <vt:lpstr>Vytvoření sestavy</vt:lpstr>
      <vt:lpstr>PROGRAMOVÁNÍ</vt:lpstr>
      <vt:lpstr>SIMULACE</vt:lpstr>
      <vt:lpstr>Návrhy opatření</vt:lpstr>
      <vt:lpstr>závěr</vt:lpstr>
      <vt:lpstr>Děkuji za pozornost</vt:lpstr>
      <vt:lpstr>Dotazy oponenta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2022-06-22T01:10:31Z</dcterms:created>
  <dcterms:modified xsi:type="dcterms:W3CDTF">2024-06-19T20:29:48Z</dcterms:modified>
</cp:coreProperties>
</file>