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7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F575D-3614-44C3-A5B6-B210E2CE78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A0F98-6FF3-42F3-A1FE-F4F1D1758BBE}">
      <dgm:prSet/>
      <dgm:spPr/>
      <dgm:t>
        <a:bodyPr/>
        <a:lstStyle/>
        <a:p>
          <a:r>
            <a:rPr lang="cs-CZ" dirty="0"/>
            <a:t>Jaké jsou příčiny vzniku poškození svaru?</a:t>
          </a:r>
          <a:endParaRPr lang="en-US" dirty="0"/>
        </a:p>
      </dgm:t>
    </dgm:pt>
    <dgm:pt modelId="{6914DE5B-02D3-4A8F-8124-018D6C1876C7}" type="parTrans" cxnId="{272F3857-53DA-489E-A38C-D24B24A23371}">
      <dgm:prSet/>
      <dgm:spPr/>
      <dgm:t>
        <a:bodyPr/>
        <a:lstStyle/>
        <a:p>
          <a:endParaRPr lang="en-US"/>
        </a:p>
      </dgm:t>
    </dgm:pt>
    <dgm:pt modelId="{A4D488F3-3358-4CC3-9F07-C150971C840B}" type="sibTrans" cxnId="{272F3857-53DA-489E-A38C-D24B24A23371}">
      <dgm:prSet/>
      <dgm:spPr/>
      <dgm:t>
        <a:bodyPr/>
        <a:lstStyle/>
        <a:p>
          <a:endParaRPr lang="en-US"/>
        </a:p>
      </dgm:t>
    </dgm:pt>
    <dgm:pt modelId="{967515FB-ADAD-4742-8472-ADA7FEA5459A}">
      <dgm:prSet/>
      <dgm:spPr/>
      <dgm:t>
        <a:bodyPr/>
        <a:lstStyle/>
        <a:p>
          <a:r>
            <a:rPr lang="cs-CZ" dirty="0"/>
            <a:t>Byl správný výrobní postup s ohledem na výkresovou dokumentaci?</a:t>
          </a:r>
          <a:endParaRPr lang="en-US" dirty="0"/>
        </a:p>
      </dgm:t>
    </dgm:pt>
    <dgm:pt modelId="{7F8C5FC3-A3C0-484A-988B-820E5860E1CD}" type="parTrans" cxnId="{30E647F3-1884-4077-A9D4-DCD806FE6C29}">
      <dgm:prSet/>
      <dgm:spPr/>
      <dgm:t>
        <a:bodyPr/>
        <a:lstStyle/>
        <a:p>
          <a:endParaRPr lang="en-US"/>
        </a:p>
      </dgm:t>
    </dgm:pt>
    <dgm:pt modelId="{11AB6971-36A2-4678-9DC2-AD5728FCEB70}" type="sibTrans" cxnId="{30E647F3-1884-4077-A9D4-DCD806FE6C29}">
      <dgm:prSet/>
      <dgm:spPr/>
      <dgm:t>
        <a:bodyPr/>
        <a:lstStyle/>
        <a:p>
          <a:endParaRPr lang="en-US"/>
        </a:p>
      </dgm:t>
    </dgm:pt>
    <dgm:pt modelId="{DA42C80B-9944-415C-8E18-0398FF612BA0}">
      <dgm:prSet/>
      <dgm:spPr/>
      <dgm:t>
        <a:bodyPr/>
        <a:lstStyle/>
        <a:p>
          <a:r>
            <a:rPr lang="cs-CZ" dirty="0"/>
            <a:t>Jaká jsou nápravná opatření?</a:t>
          </a:r>
          <a:endParaRPr lang="en-US" dirty="0"/>
        </a:p>
      </dgm:t>
    </dgm:pt>
    <dgm:pt modelId="{2BA84937-E4CD-47BF-A16E-035624FEA3FD}" type="parTrans" cxnId="{E9DC93B9-E62F-44C3-AC7B-CDF5BCA3C4AA}">
      <dgm:prSet/>
      <dgm:spPr/>
      <dgm:t>
        <a:bodyPr/>
        <a:lstStyle/>
        <a:p>
          <a:endParaRPr lang="en-US"/>
        </a:p>
      </dgm:t>
    </dgm:pt>
    <dgm:pt modelId="{43EB8E0D-3551-409A-B622-19ECCC7A759C}" type="sibTrans" cxnId="{E9DC93B9-E62F-44C3-AC7B-CDF5BCA3C4AA}">
      <dgm:prSet/>
      <dgm:spPr/>
      <dgm:t>
        <a:bodyPr/>
        <a:lstStyle/>
        <a:p>
          <a:endParaRPr lang="en-US"/>
        </a:p>
      </dgm:t>
    </dgm:pt>
    <dgm:pt modelId="{19A173AA-EB6B-49F8-9154-97ED86BE777E}" type="pres">
      <dgm:prSet presAssocID="{5D9F575D-3614-44C3-A5B6-B210E2CE7800}" presName="linear" presStyleCnt="0">
        <dgm:presLayoutVars>
          <dgm:animLvl val="lvl"/>
          <dgm:resizeHandles val="exact"/>
        </dgm:presLayoutVars>
      </dgm:prSet>
      <dgm:spPr/>
    </dgm:pt>
    <dgm:pt modelId="{EBA22391-022F-4794-A917-3AAF5B60E302}" type="pres">
      <dgm:prSet presAssocID="{27AA0F98-6FF3-42F3-A1FE-F4F1D1758BBE}" presName="parentText" presStyleLbl="node1" presStyleIdx="0" presStyleCnt="3" custLinFactNeighborY="57739">
        <dgm:presLayoutVars>
          <dgm:chMax val="0"/>
          <dgm:bulletEnabled val="1"/>
        </dgm:presLayoutVars>
      </dgm:prSet>
      <dgm:spPr/>
    </dgm:pt>
    <dgm:pt modelId="{E41C4328-2C13-42F9-959C-B97971C828F6}" type="pres">
      <dgm:prSet presAssocID="{A4D488F3-3358-4CC3-9F07-C150971C840B}" presName="spacer" presStyleCnt="0"/>
      <dgm:spPr/>
    </dgm:pt>
    <dgm:pt modelId="{3A460F47-750A-4544-99A7-91049D646E5C}" type="pres">
      <dgm:prSet presAssocID="{967515FB-ADAD-4742-8472-ADA7FEA5459A}" presName="parentText" presStyleLbl="node1" presStyleIdx="1" presStyleCnt="3" custLinFactNeighborY="27798">
        <dgm:presLayoutVars>
          <dgm:chMax val="0"/>
          <dgm:bulletEnabled val="1"/>
        </dgm:presLayoutVars>
      </dgm:prSet>
      <dgm:spPr/>
    </dgm:pt>
    <dgm:pt modelId="{62DCE287-C7A3-4ECC-8280-B71B2D908E5C}" type="pres">
      <dgm:prSet presAssocID="{11AB6971-36A2-4678-9DC2-AD5728FCEB70}" presName="spacer" presStyleCnt="0"/>
      <dgm:spPr/>
    </dgm:pt>
    <dgm:pt modelId="{CFE5BB02-B607-466D-89B8-64354B66DA09}" type="pres">
      <dgm:prSet presAssocID="{DA42C80B-9944-415C-8E18-0398FF612BA0}" presName="parentText" presStyleLbl="node1" presStyleIdx="2" presStyleCnt="3" custLinFactNeighborY="-21680">
        <dgm:presLayoutVars>
          <dgm:chMax val="0"/>
          <dgm:bulletEnabled val="1"/>
        </dgm:presLayoutVars>
      </dgm:prSet>
      <dgm:spPr/>
    </dgm:pt>
  </dgm:ptLst>
  <dgm:cxnLst>
    <dgm:cxn modelId="{3C841102-B824-4ABE-8387-986D61F070B9}" type="presOf" srcId="{967515FB-ADAD-4742-8472-ADA7FEA5459A}" destId="{3A460F47-750A-4544-99A7-91049D646E5C}" srcOrd="0" destOrd="0" presId="urn:microsoft.com/office/officeart/2005/8/layout/vList2"/>
    <dgm:cxn modelId="{49D0EA10-69D2-4173-BCF6-B22C2556B669}" type="presOf" srcId="{DA42C80B-9944-415C-8E18-0398FF612BA0}" destId="{CFE5BB02-B607-466D-89B8-64354B66DA09}" srcOrd="0" destOrd="0" presId="urn:microsoft.com/office/officeart/2005/8/layout/vList2"/>
    <dgm:cxn modelId="{272F3857-53DA-489E-A38C-D24B24A23371}" srcId="{5D9F575D-3614-44C3-A5B6-B210E2CE7800}" destId="{27AA0F98-6FF3-42F3-A1FE-F4F1D1758BBE}" srcOrd="0" destOrd="0" parTransId="{6914DE5B-02D3-4A8F-8124-018D6C1876C7}" sibTransId="{A4D488F3-3358-4CC3-9F07-C150971C840B}"/>
    <dgm:cxn modelId="{243F33A9-B078-4852-AE00-74FAEDEAAC87}" type="presOf" srcId="{27AA0F98-6FF3-42F3-A1FE-F4F1D1758BBE}" destId="{EBA22391-022F-4794-A917-3AAF5B60E302}" srcOrd="0" destOrd="0" presId="urn:microsoft.com/office/officeart/2005/8/layout/vList2"/>
    <dgm:cxn modelId="{E9DC93B9-E62F-44C3-AC7B-CDF5BCA3C4AA}" srcId="{5D9F575D-3614-44C3-A5B6-B210E2CE7800}" destId="{DA42C80B-9944-415C-8E18-0398FF612BA0}" srcOrd="2" destOrd="0" parTransId="{2BA84937-E4CD-47BF-A16E-035624FEA3FD}" sibTransId="{43EB8E0D-3551-409A-B622-19ECCC7A759C}"/>
    <dgm:cxn modelId="{21DAB6DE-7F98-4ADF-BA2C-135CD5C63DE9}" type="presOf" srcId="{5D9F575D-3614-44C3-A5B6-B210E2CE7800}" destId="{19A173AA-EB6B-49F8-9154-97ED86BE777E}" srcOrd="0" destOrd="0" presId="urn:microsoft.com/office/officeart/2005/8/layout/vList2"/>
    <dgm:cxn modelId="{30E647F3-1884-4077-A9D4-DCD806FE6C29}" srcId="{5D9F575D-3614-44C3-A5B6-B210E2CE7800}" destId="{967515FB-ADAD-4742-8472-ADA7FEA5459A}" srcOrd="1" destOrd="0" parTransId="{7F8C5FC3-A3C0-484A-988B-820E5860E1CD}" sibTransId="{11AB6971-36A2-4678-9DC2-AD5728FCEB70}"/>
    <dgm:cxn modelId="{FEF92EA3-DB45-4F32-BAFF-F70E9B6B30BA}" type="presParOf" srcId="{19A173AA-EB6B-49F8-9154-97ED86BE777E}" destId="{EBA22391-022F-4794-A917-3AAF5B60E302}" srcOrd="0" destOrd="0" presId="urn:microsoft.com/office/officeart/2005/8/layout/vList2"/>
    <dgm:cxn modelId="{632E2775-AFA4-4773-AAFB-8BBD36B4F1E2}" type="presParOf" srcId="{19A173AA-EB6B-49F8-9154-97ED86BE777E}" destId="{E41C4328-2C13-42F9-959C-B97971C828F6}" srcOrd="1" destOrd="0" presId="urn:microsoft.com/office/officeart/2005/8/layout/vList2"/>
    <dgm:cxn modelId="{3F791079-CA01-4980-9E28-A7519F7ACA3F}" type="presParOf" srcId="{19A173AA-EB6B-49F8-9154-97ED86BE777E}" destId="{3A460F47-750A-4544-99A7-91049D646E5C}" srcOrd="2" destOrd="0" presId="urn:microsoft.com/office/officeart/2005/8/layout/vList2"/>
    <dgm:cxn modelId="{5DD1889A-C6A4-4B5F-9E1E-A891ABCB1CFA}" type="presParOf" srcId="{19A173AA-EB6B-49F8-9154-97ED86BE777E}" destId="{62DCE287-C7A3-4ECC-8280-B71B2D908E5C}" srcOrd="3" destOrd="0" presId="urn:microsoft.com/office/officeart/2005/8/layout/vList2"/>
    <dgm:cxn modelId="{ED05284D-94BF-45A3-B82A-18F611432B5A}" type="presParOf" srcId="{19A173AA-EB6B-49F8-9154-97ED86BE777E}" destId="{CFE5BB02-B607-466D-89B8-64354B66D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2391-022F-4794-A917-3AAF5B60E302}">
      <dsp:nvSpPr>
        <dsp:cNvPr id="0" name=""/>
        <dsp:cNvSpPr/>
      </dsp:nvSpPr>
      <dsp:spPr>
        <a:xfrm>
          <a:off x="0" y="225957"/>
          <a:ext cx="1023443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Jaké jsou příčiny vzniku poškození svaru?</a:t>
          </a:r>
          <a:endParaRPr lang="en-US" sz="2700" kern="1200" dirty="0"/>
        </a:p>
      </dsp:txBody>
      <dsp:txXfrm>
        <a:off x="32384" y="258341"/>
        <a:ext cx="10169671" cy="598621"/>
      </dsp:txXfrm>
    </dsp:sp>
    <dsp:sp modelId="{3A460F47-750A-4544-99A7-91049D646E5C}">
      <dsp:nvSpPr>
        <dsp:cNvPr id="0" name=""/>
        <dsp:cNvSpPr/>
      </dsp:nvSpPr>
      <dsp:spPr>
        <a:xfrm>
          <a:off x="0" y="943825"/>
          <a:ext cx="1023443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Byl správný výrobní postup s ohledem na výkresovou dokumentaci?</a:t>
          </a:r>
          <a:endParaRPr lang="en-US" sz="2700" kern="1200" dirty="0"/>
        </a:p>
      </dsp:txBody>
      <dsp:txXfrm>
        <a:off x="32384" y="976209"/>
        <a:ext cx="10169671" cy="598621"/>
      </dsp:txXfrm>
    </dsp:sp>
    <dsp:sp modelId="{CFE5BB02-B607-466D-89B8-64354B66DA09}">
      <dsp:nvSpPr>
        <dsp:cNvPr id="0" name=""/>
        <dsp:cNvSpPr/>
      </dsp:nvSpPr>
      <dsp:spPr>
        <a:xfrm>
          <a:off x="0" y="1646501"/>
          <a:ext cx="1023443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Jaká jsou nápravná opatření?</a:t>
          </a:r>
          <a:endParaRPr lang="en-US" sz="2700" kern="1200" dirty="0"/>
        </a:p>
      </dsp:txBody>
      <dsp:txXfrm>
        <a:off x="32384" y="1678885"/>
        <a:ext cx="10169671" cy="59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5F7E6-69C1-BE8A-2C9E-C6CE9322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DA2FFF-EE58-5ACC-B0D0-5BF75C16A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51AA76-3821-27A5-57A1-6EEE81DB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9B544-725C-C2B8-C3BA-2C55A5B0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15ACEE-5BB1-EB1A-8C96-4F9AC3D6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75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C3EA-1BB9-1C16-3595-4E6C13BB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210E1E-E2B2-B9AB-8D54-A9092438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56C4A7-5AF0-48A1-E5D0-C4912203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0DF1FA-447F-9837-A490-20F0C52E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FBFBD-1BE3-00EF-E6F9-3B7535D8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8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311237-0295-B70F-6ECA-B223136A5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13AD46-B314-B03E-6143-367E423BF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8D5EF-FF89-CD83-45C0-E400D6B5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E2DE3-CB84-B6C0-9E5E-AE503CF8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866A92-6A07-B42F-6AFD-8F9ED1A8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BC1DA-2845-56D0-B13E-5C536378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A7BE5-150A-1653-0646-A35DCF339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DAF22-3589-18C6-6CB4-3D40D9CE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DA75FA-0D6C-627F-5A1E-4670E638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D9D7B4-C324-E272-A968-095C0DFB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ED6E1-B071-E8C1-DAE8-3FE58FEB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E4624C-FF47-4D1E-B54C-126DF4A2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4E5A6-4C33-8B11-FB33-49F9AEAE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52CE3-8A27-E3CC-C838-EDD9C155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0F0A9B-5BC8-5CB8-5366-3E61C83B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0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D0868-5B92-591B-5BCE-669F48E2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CF98D-9A09-09D1-8711-13EC3080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4BCBAC-7D3F-3BCA-E87F-82449ED45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6DB2A0-3A70-E1D0-8A41-F3C0BE20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D7B6D-28E2-904C-E30D-33A2CF55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C5282-F9B2-42FB-1178-18CD6E55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227A5-4D1F-0884-6151-41873B69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5746C4-0C2D-E587-02ED-FF4B818D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5C45EA-5130-26B7-E222-5397BB5C0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ED02C1-63B3-DD74-982B-ACB956D6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169D90-1287-24FC-BF34-54512ED58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AF860F-68EB-9DB3-5F30-C795BEF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60122D-F410-720E-3583-0AA47721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537679-7D7D-70FD-A4F8-BC04D359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5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BA329-E043-4EF2-3A29-F46951ED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34D7A8-DF03-B5A5-7504-E2DBB522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1DFF91-91C5-EC12-2C71-C9B63C7F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005787-7CB9-8060-D3FA-5C9D7948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1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59B5D3-240E-D711-A541-61F83355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A53BEE-265A-945C-6F2B-A32FFBB7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05B776-0215-D644-8197-E5B7C8A8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D058D-5B1A-2BDD-EBE3-5A2F75C6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B582B-E931-74E7-2D2F-8098C66B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78AB36-2E81-6477-D84F-A733B262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D19C44-6ABF-4D01-F3EF-2DF2AE8F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3D5799-7E9A-7663-10C9-48F31BC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2B44F0-0C70-B662-ABF7-C47CA835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51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1FA9B-06B9-0613-F44D-EBB66148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9BFD61-D4A0-48DE-A016-9BFB26178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93661-07B7-882F-81B7-BF950E905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5D464-95D8-5957-E532-037FC63B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CA0AE5-775C-B092-C321-A77BC145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B74DA0-9D09-D76D-5DF3-211DE026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A595D-78E6-B05E-101B-6BFB5A4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111414-55C2-C757-BA25-5DCB22F1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1A088-23C1-48FE-BE85-676ED6F78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7756C-88CE-44E4-A571-EB59E3CFE19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302D82-258E-2AEA-A80E-A935B857C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829A9-B6F1-2E49-4B5C-A4847D8FF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82176-AC7F-4635-A2EA-06AAFB5ED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0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107E2F37-E661-4064-266B-D62CED4AA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1" r="9090" b="134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5A1B27-AA08-E30E-33A8-59D7BBE44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2600" b="1" spc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Analýza poškození odběrového potrubí z uhlíkové feriticko-perlitické oceli vnitřního okruhu chlazení motoru dieselgenerátorové stanice</a:t>
            </a:r>
            <a:br>
              <a:rPr lang="cs-CZ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sz="260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2A20C0-9173-9898-9005-7C40F78F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1400">
                <a:solidFill>
                  <a:schemeClr val="bg1"/>
                </a:solidFill>
              </a:rPr>
              <a:t>Autor bakalářské práce: Pavel Prokop</a:t>
            </a:r>
          </a:p>
          <a:p>
            <a:pPr algn="l"/>
            <a:r>
              <a:rPr lang="cs-CZ" sz="1400">
                <a:solidFill>
                  <a:schemeClr val="bg1"/>
                </a:solidFill>
              </a:rPr>
              <a:t>Vedoucí bakalářské práce: Ing. Marcel Beňo, Ph.D. </a:t>
            </a:r>
          </a:p>
          <a:p>
            <a:pPr algn="l"/>
            <a:r>
              <a:rPr lang="cs-CZ" sz="1400">
                <a:solidFill>
                  <a:schemeClr val="bg1"/>
                </a:solidFill>
              </a:rPr>
              <a:t>Oponent bakalářské práce: Ing. David Schwarz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A2FDE3-AA23-76A1-B1F9-EAD19952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cs-CZ" sz="4000"/>
              <a:t>Prvková analýza 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C367E9CC-2A6B-A63A-3FC2-4EA4B3C0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3191159" cy="3522569"/>
          </a:xfrm>
        </p:spPr>
        <p:txBody>
          <a:bodyPr anchor="t">
            <a:normAutofit/>
          </a:bodyPr>
          <a:lstStyle/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Kontaminace biologickými nečistotami </a:t>
            </a:r>
          </a:p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bsah křemíku a chromu překračuje stanovené normy</a:t>
            </a:r>
            <a:endParaRPr lang="en-US" sz="2000" dirty="0"/>
          </a:p>
          <a:p>
            <a:endParaRPr lang="cs-CZ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9AF2E6DB-4CF8-6909-D5D5-DCBFC522B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10195"/>
              </p:ext>
            </p:extLst>
          </p:nvPr>
        </p:nvGraphicFramePr>
        <p:xfrm>
          <a:off x="4895754" y="1137030"/>
          <a:ext cx="3191159" cy="3709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563">
                  <a:extLst>
                    <a:ext uri="{9D8B030D-6E8A-4147-A177-3AD203B41FA5}">
                      <a16:colId xmlns:a16="http://schemas.microsoft.com/office/drawing/2014/main" val="1287077286"/>
                    </a:ext>
                  </a:extLst>
                </a:gridCol>
                <a:gridCol w="1604596">
                  <a:extLst>
                    <a:ext uri="{9D8B030D-6E8A-4147-A177-3AD203B41FA5}">
                      <a16:colId xmlns:a16="http://schemas.microsoft.com/office/drawing/2014/main" val="3681224261"/>
                    </a:ext>
                  </a:extLst>
                </a:gridCol>
              </a:tblGrid>
              <a:tr h="60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Chemický prvek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Koncentrace v %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938516592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Si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0.47003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3153240967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0.02514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2610725769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S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0.02531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531860461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Ti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0.06768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1367097799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Cr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0.50003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1957973972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effectLst/>
                        </a:rPr>
                        <a:t>Mn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0.78706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2074707259"/>
                  </a:ext>
                </a:extLst>
              </a:tr>
              <a:tr h="360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effectLst/>
                        </a:rPr>
                        <a:t>Fe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97.26215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904911146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Ni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0.57227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3629878127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Cu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0.24479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1610816447"/>
                  </a:ext>
                </a:extLst>
              </a:tr>
              <a:tr h="30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effectLst/>
                        </a:rPr>
                        <a:t>Mo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0.03150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900" marR="136900" marT="0" marB="0"/>
                </a:tc>
                <a:extLst>
                  <a:ext uri="{0D108BD9-81ED-4DB2-BD59-A6C34878D82A}">
                    <a16:rowId xmlns:a16="http://schemas.microsoft.com/office/drawing/2014/main" val="3113324694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CCCA84A9-9B7F-C121-56A5-780F9CA68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73729"/>
              </p:ext>
            </p:extLst>
          </p:nvPr>
        </p:nvGraphicFramePr>
        <p:xfrm>
          <a:off x="8677935" y="1137031"/>
          <a:ext cx="3191159" cy="3709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013">
                  <a:extLst>
                    <a:ext uri="{9D8B030D-6E8A-4147-A177-3AD203B41FA5}">
                      <a16:colId xmlns:a16="http://schemas.microsoft.com/office/drawing/2014/main" val="2763655280"/>
                    </a:ext>
                  </a:extLst>
                </a:gridCol>
                <a:gridCol w="1728146">
                  <a:extLst>
                    <a:ext uri="{9D8B030D-6E8A-4147-A177-3AD203B41FA5}">
                      <a16:colId xmlns:a16="http://schemas.microsoft.com/office/drawing/2014/main" val="1562759020"/>
                    </a:ext>
                  </a:extLst>
                </a:gridCol>
              </a:tblGrid>
              <a:tr h="368474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Prvek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Wt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328485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10,69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1202301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Al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0,18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405614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Si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1,65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321114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0,10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283899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Ca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0,38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95367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Cr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0,16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070329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Mn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0,71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43483"/>
                  </a:ext>
                </a:extLst>
              </a:tr>
              <a:tr h="417604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1200" dirty="0" err="1">
                          <a:effectLst/>
                        </a:rPr>
                        <a:t>Fe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86,16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99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6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FD026DB-5A33-F053-E67C-42C5F5F7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Metalografická analýza makrostruktury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C6A74A1-52DF-5131-950C-AE6A40F5A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965" y="1722339"/>
            <a:ext cx="4565251" cy="3423939"/>
          </a:xfrm>
          <a:prstGeom prst="rect">
            <a:avLst/>
          </a:prstGeom>
          <a:noFill/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18FA095E-466D-E3BC-F8F7-2B0B42075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456" y="1722338"/>
            <a:ext cx="4547590" cy="3410693"/>
          </a:xfrm>
          <a:prstGeom prst="rect">
            <a:avLst/>
          </a:prstGeom>
          <a:noFill/>
        </p:spPr>
      </p:pic>
      <p:sp>
        <p:nvSpPr>
          <p:cNvPr id="14" name="Zástupný obsah 15">
            <a:extLst>
              <a:ext uri="{FF2B5EF4-FFF2-40B4-BE49-F238E27FC236}">
                <a16:creationId xmlns:a16="http://schemas.microsoft.com/office/drawing/2014/main" id="{C482AB69-51BC-A489-C8A7-2A961BFB1F9C}"/>
              </a:ext>
            </a:extLst>
          </p:cNvPr>
          <p:cNvSpPr txBox="1">
            <a:spLocks/>
          </p:cNvSpPr>
          <p:nvPr/>
        </p:nvSpPr>
        <p:spPr>
          <a:xfrm>
            <a:off x="1371598" y="5359650"/>
            <a:ext cx="9496427" cy="1095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Z</a:t>
            </a:r>
            <a:r>
              <a:rPr lang="en-US" sz="2000" dirty="0" err="1">
                <a:effectLst/>
              </a:rPr>
              <a:t>ápich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soustružnickým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nožem</a:t>
            </a:r>
            <a:endParaRPr lang="en-US" sz="2000" dirty="0">
              <a:effectLst/>
            </a:endParaRPr>
          </a:p>
          <a:p>
            <a:r>
              <a:rPr lang="en-US" sz="2000" dirty="0" err="1"/>
              <a:t>J</a:t>
            </a:r>
            <a:r>
              <a:rPr lang="en-US" sz="2000" dirty="0" err="1">
                <a:effectLst/>
              </a:rPr>
              <a:t>emnozrnná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struktura</a:t>
            </a:r>
            <a:endParaRPr lang="en-US" sz="2000" dirty="0">
              <a:effectLst/>
            </a:endParaRPr>
          </a:p>
          <a:p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viditelná</a:t>
            </a:r>
            <a:r>
              <a:rPr lang="en-US" sz="2000" dirty="0"/>
              <a:t> </a:t>
            </a:r>
            <a:r>
              <a:rPr lang="en-US" sz="2000" dirty="0" err="1"/>
              <a:t>trhlina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951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A1C684-443B-E0E3-7C12-B28D3702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Metalografická analýza mikrostruktury 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4A03FAF-C7E4-A8C1-C099-BA4C93FEF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2"/>
            <a:ext cx="7214616" cy="541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83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81384F9-F09A-D57C-8180-8053C8F2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Mikrostruktura</a:t>
            </a:r>
          </a:p>
        </p:txBody>
      </p:sp>
      <p:pic>
        <p:nvPicPr>
          <p:cNvPr id="7" name="Obrázek 6" descr="Obsah obrázku šedé, žula&#10;&#10;Popis byl vytvořen automaticky">
            <a:extLst>
              <a:ext uri="{FF2B5EF4-FFF2-40B4-BE49-F238E27FC236}">
                <a16:creationId xmlns:a16="http://schemas.microsoft.com/office/drawing/2014/main" id="{00E4F570-ED04-1807-A0B0-D50690399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198" y="1897850"/>
            <a:ext cx="2907102" cy="2173060"/>
          </a:xfrm>
          <a:prstGeom prst="rect">
            <a:avLst/>
          </a:prstGeom>
          <a:noFill/>
        </p:spPr>
      </p:pic>
      <p:pic>
        <p:nvPicPr>
          <p:cNvPr id="8" name="Obrázek 7" descr="Obsah obrázku černobílá, text, Černobílá fotografie, černobílý&#10;&#10;Popis byl vytvořen automaticky">
            <a:extLst>
              <a:ext uri="{FF2B5EF4-FFF2-40B4-BE49-F238E27FC236}">
                <a16:creationId xmlns:a16="http://schemas.microsoft.com/office/drawing/2014/main" id="{DF847753-56F0-08F9-6928-F0A9A36D4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452" y="1897850"/>
            <a:ext cx="2907101" cy="2173060"/>
          </a:xfrm>
          <a:prstGeom prst="rect">
            <a:avLst/>
          </a:prstGeom>
          <a:noFill/>
        </p:spPr>
      </p:pic>
      <p:pic>
        <p:nvPicPr>
          <p:cNvPr id="9" name="Obrázek 8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055B8262-067A-1227-9391-2FC9ACBAD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84" y="1897850"/>
            <a:ext cx="2916859" cy="2173060"/>
          </a:xfrm>
          <a:prstGeom prst="rect">
            <a:avLst/>
          </a:prstGeom>
          <a:noFill/>
        </p:spPr>
      </p:pic>
      <p:sp>
        <p:nvSpPr>
          <p:cNvPr id="6" name="Zástupný obsah 15">
            <a:extLst>
              <a:ext uri="{FF2B5EF4-FFF2-40B4-BE49-F238E27FC236}">
                <a16:creationId xmlns:a16="http://schemas.microsoft.com/office/drawing/2014/main" id="{D10701EF-7D54-5B49-39A0-B01475621E19}"/>
              </a:ext>
            </a:extLst>
          </p:cNvPr>
          <p:cNvSpPr txBox="1">
            <a:spLocks/>
          </p:cNvSpPr>
          <p:nvPr/>
        </p:nvSpPr>
        <p:spPr>
          <a:xfrm>
            <a:off x="1371601" y="4490519"/>
            <a:ext cx="9881856" cy="213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effectLst/>
              </a:rPr>
              <a:t>Základní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materiály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charakteristickou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feriticko-perlitickou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jemnozrnnou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strukturu</a:t>
            </a:r>
            <a:endParaRPr lang="en-US" sz="2000" dirty="0">
              <a:effectLst/>
            </a:endParaRPr>
          </a:p>
          <a:p>
            <a:r>
              <a:rPr lang="en-US" sz="2000" dirty="0"/>
              <a:t>V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základním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materiálu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redukce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byla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zjištěna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trhlina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šířící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přes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celou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tloušťku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stěny</a:t>
            </a:r>
            <a:endParaRPr lang="en-US" sz="2000" dirty="0">
              <a:effectLst/>
            </a:endParaRPr>
          </a:p>
          <a:p>
            <a:r>
              <a:rPr lang="en-US" sz="2000" dirty="0" err="1"/>
              <a:t>Trhlina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>
                <a:effectLst/>
              </a:rPr>
              <a:t>rozvětvený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tvar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 err="1"/>
              <a:t>Z</a:t>
            </a:r>
            <a:r>
              <a:rPr lang="en-US" sz="2000" dirty="0" err="1">
                <a:effectLst/>
              </a:rPr>
              <a:t>ákalná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Widmanstättetova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struktura</a:t>
            </a:r>
            <a:endParaRPr lang="en-US" sz="2000" dirty="0">
              <a:effectLst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121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C65C0B2-490A-FB75-DBD2-82AEA557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Měření tvrdosti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08D083-A9E2-E958-CDDB-CF40240D8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622" y="2050595"/>
            <a:ext cx="3478226" cy="2617365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38A3AA3-AB04-C8F5-49F4-DB8D7E3F6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671" y="2074130"/>
            <a:ext cx="3513241" cy="2617365"/>
          </a:xfrm>
          <a:prstGeom prst="rect">
            <a:avLst/>
          </a:prstGeom>
          <a:noFill/>
        </p:spPr>
      </p:pic>
      <p:sp>
        <p:nvSpPr>
          <p:cNvPr id="6" name="Zástupný obsah 15">
            <a:extLst>
              <a:ext uri="{FF2B5EF4-FFF2-40B4-BE49-F238E27FC236}">
                <a16:creationId xmlns:a16="http://schemas.microsoft.com/office/drawing/2014/main" id="{7BEA60FC-F369-3ECC-C447-053AE088E691}"/>
              </a:ext>
            </a:extLst>
          </p:cNvPr>
          <p:cNvSpPr txBox="1">
            <a:spLocks/>
          </p:cNvSpPr>
          <p:nvPr/>
        </p:nvSpPr>
        <p:spPr>
          <a:xfrm>
            <a:off x="1371598" y="5070346"/>
            <a:ext cx="9496427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ffectLst/>
              </a:rPr>
              <a:t>Ve </a:t>
            </a:r>
            <a:r>
              <a:rPr lang="en-US" sz="2000" dirty="0" err="1">
                <a:effectLst/>
              </a:rPr>
              <a:t>svarovém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kovu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tvrdost</a:t>
            </a:r>
            <a:r>
              <a:rPr lang="en-US" sz="2000" dirty="0">
                <a:effectLst/>
              </a:rPr>
              <a:t> 223,8 HV10.</a:t>
            </a:r>
          </a:p>
          <a:p>
            <a:r>
              <a:rPr lang="en-US" sz="2000" dirty="0" err="1">
                <a:effectLst/>
              </a:rPr>
              <a:t>Nejvyšší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naměřená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tvrdost</a:t>
            </a:r>
            <a:r>
              <a:rPr lang="en-US" sz="2000" dirty="0">
                <a:effectLst/>
              </a:rPr>
              <a:t> v TOO </a:t>
            </a:r>
            <a:r>
              <a:rPr lang="en-US" sz="2000" dirty="0" err="1">
                <a:effectLst/>
              </a:rPr>
              <a:t>měla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hodnotu</a:t>
            </a:r>
            <a:r>
              <a:rPr lang="en-US" sz="2000" dirty="0">
                <a:effectLst/>
              </a:rPr>
              <a:t> 215,9 HV10</a:t>
            </a:r>
          </a:p>
          <a:p>
            <a:r>
              <a:rPr lang="en-US" sz="2000" dirty="0">
                <a:effectLst/>
              </a:rPr>
              <a:t>Norma </a:t>
            </a:r>
            <a:r>
              <a:rPr lang="en-US" sz="2000" dirty="0" err="1">
                <a:effectLst/>
              </a:rPr>
              <a:t>stanovuje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maximální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přípustnou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hodnotu</a:t>
            </a:r>
            <a:r>
              <a:rPr lang="en-US" sz="2000" dirty="0">
                <a:effectLst/>
              </a:rPr>
              <a:t> 380 HV10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07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7EB8D9-ECC0-B1A7-0D39-1EC12BAA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Návrh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8A691-54C7-75C2-2B5D-5A9F9FD4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ůslednější dohled nad výrobou strojních součástí</a:t>
            </a:r>
            <a:r>
              <a:rPr lang="cs-CZ" sz="2000" dirty="0"/>
              <a:t> 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ozložení kotvících prvků s ohledem na požadovanou seismickou odolnost 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olba vhodného svařovacího režimu, tj. tepelného příkonu 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avedení vzdělávacích aktivit zaměřených na výcvik pracovníků technické kvality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Nastavení a dodržování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mezihousenkové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teploty max. 250 °C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611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A3B04-ACF2-9208-E053-DCC4BFE7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5CACE6-9856-B5B2-1F04-1E2DDE1B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Lze na základě získaných poznatků posoudit, zda používaná uhlíková ocel je z pohledu provozu vhodným řešením? </a:t>
            </a:r>
          </a:p>
          <a:p>
            <a:r>
              <a:rPr lang="cs-CZ" sz="2000" dirty="0"/>
              <a:t>Jaká další opatření by mohla snížit rizika poškození potrubních tras anebo jejich dílů (komponentů)? </a:t>
            </a:r>
          </a:p>
          <a:p>
            <a:r>
              <a:rPr lang="cs-CZ" sz="2000" dirty="0"/>
              <a:t>Jsou získané technické poznatky přenositelné i na ostatní jaderná zařízení? </a:t>
            </a:r>
          </a:p>
        </p:txBody>
      </p:sp>
    </p:spTree>
    <p:extLst>
      <p:ext uri="{BB962C8B-B14F-4D97-AF65-F5344CB8AC3E}">
        <p14:creationId xmlns:p14="http://schemas.microsoft.com/office/powerpoint/2010/main" val="184555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E9E77B-2D0F-1DA2-D76E-60C0919B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Letecké snímkování, Pohled z ptačí perspektivy, venku&#10;&#10;Popis byl vytvořen automaticky">
            <a:extLst>
              <a:ext uri="{FF2B5EF4-FFF2-40B4-BE49-F238E27FC236}">
                <a16:creationId xmlns:a16="http://schemas.microsoft.com/office/drawing/2014/main" id="{38FDC54C-B736-DA68-E161-48ED4C3C7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0247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9AF45-1D69-2EA0-03CB-E0376DD1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Cíl práce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33781-985C-5F15-A4FE-286A653E9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nalýza poškození svarového spoje odběrového potrubí z uhlíkové feriticko-</a:t>
            </a:r>
            <a:r>
              <a: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perlitické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oceli vnitřního okruhu chlazení motoru </a:t>
            </a:r>
            <a:r>
              <a: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dieselgenerátorové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stanice.</a:t>
            </a:r>
          </a:p>
          <a:p>
            <a:pPr marL="0" indent="0">
              <a:buNone/>
            </a:pP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Zaměření na základní poznatky týkající se metalurgické svařitelnosti a jejího vlivu na degradační mechanismy ve výrobě a provozu.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42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F995063-C99E-4035-9D65-4CB27810F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632E6E-09F6-4CB8-8438-22C1233D8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029E5A-94A7-4C3B-9B0D-2BED2CE4B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930C4F6-F527-4F1A-A7E7-B50F032E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DC139F-B7B4-8E05-2FFF-8325B7E9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61" y="965655"/>
            <a:ext cx="6992544" cy="935574"/>
          </a:xfrm>
        </p:spPr>
        <p:txBody>
          <a:bodyPr anchor="t">
            <a:normAutofit/>
          </a:bodyPr>
          <a:lstStyle/>
          <a:p>
            <a:r>
              <a:rPr lang="cs-CZ" sz="4000" dirty="0"/>
              <a:t>Výzkumné otázky</a:t>
            </a:r>
          </a:p>
        </p:txBody>
      </p:sp>
      <p:graphicFrame>
        <p:nvGraphicFramePr>
          <p:cNvPr id="77" name="Zástupný obsah 2">
            <a:extLst>
              <a:ext uri="{FF2B5EF4-FFF2-40B4-BE49-F238E27FC236}">
                <a16:creationId xmlns:a16="http://schemas.microsoft.com/office/drawing/2014/main" id="{E478FF19-533E-E611-489B-DE86CBA77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50175"/>
              </p:ext>
            </p:extLst>
          </p:nvPr>
        </p:nvGraphicFramePr>
        <p:xfrm>
          <a:off x="1119361" y="2263366"/>
          <a:ext cx="10234439" cy="250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68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6">
            <a:extLst>
              <a:ext uri="{FF2B5EF4-FFF2-40B4-BE49-F238E27FC236}">
                <a16:creationId xmlns:a16="http://schemas.microsoft.com/office/drawing/2014/main" id="{07325841-84F9-4C44-B6E8-7FB5C33A5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98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2" name="Rectangle 99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0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B4899EB-DEE8-C1FE-3CE6-59C479E2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38" y="963391"/>
            <a:ext cx="2952750" cy="825951"/>
          </a:xfrm>
        </p:spPr>
        <p:txBody>
          <a:bodyPr anchor="t">
            <a:normAutofit fontScale="90000"/>
          </a:bodyPr>
          <a:lstStyle/>
          <a:p>
            <a:r>
              <a:rPr lang="cs-CZ" sz="4000" dirty="0"/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AD528-EAAE-EF3B-31CB-AD023719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3" y="2059200"/>
            <a:ext cx="3648546" cy="3835409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rasa 1QE26Z07.5 </a:t>
            </a:r>
          </a:p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zavírací armatura DN15 PN40 - 1QE26S13</a:t>
            </a:r>
          </a:p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edukce DN50/15 </a:t>
            </a:r>
            <a:endParaRPr lang="cs-CZ" sz="2000" dirty="0"/>
          </a:p>
          <a:p>
            <a:r>
              <a:rPr lang="cs-CZ" sz="2000" dirty="0"/>
              <a:t>NDT a DT zkoušky</a:t>
            </a:r>
          </a:p>
        </p:txBody>
      </p:sp>
      <p:pic>
        <p:nvPicPr>
          <p:cNvPr id="4" name="Obrázek 3" descr="Obsah obrázku text, diagram, snímek obrazovky, Paralelní&#10;&#10;Popis byl vytvořen automaticky">
            <a:extLst>
              <a:ext uri="{FF2B5EF4-FFF2-40B4-BE49-F238E27FC236}">
                <a16:creationId xmlns:a16="http://schemas.microsoft.com/office/drawing/2014/main" id="{2B697C38-C1E4-F267-F4AB-56776C0AE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r="-3" b="-3"/>
          <a:stretch/>
        </p:blipFill>
        <p:spPr bwMode="auto">
          <a:xfrm>
            <a:off x="4669625" y="1089025"/>
            <a:ext cx="6480175" cy="467995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93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ADE3C8-01C4-9AAD-8F01-E03C449EE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 b="2"/>
          <a:stretch/>
        </p:blipFill>
        <p:spPr bwMode="auto">
          <a:xfrm>
            <a:off x="869882" y="557189"/>
            <a:ext cx="4181917" cy="575029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B18361-0E4E-2CEA-6F95-32122BF51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1" r="3" b="18538"/>
          <a:stretch/>
        </p:blipFill>
        <p:spPr bwMode="auto">
          <a:xfrm>
            <a:off x="5186775" y="557188"/>
            <a:ext cx="6167025" cy="278594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82FFA6F-E12B-501A-CC11-F8606D3B5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3" b="25381"/>
          <a:stretch/>
        </p:blipFill>
        <p:spPr bwMode="auto">
          <a:xfrm>
            <a:off x="5186774" y="3514851"/>
            <a:ext cx="6167025" cy="2792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04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0F78140-5CBA-45B5-A6E1-EB493C58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8DB075B-8F64-9C19-AB5C-A35413A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69448"/>
            <a:ext cx="7202485" cy="1087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Vizuální</a:t>
            </a:r>
            <a:r>
              <a:rPr lang="en-US" sz="2200"/>
              <a:t> </a:t>
            </a:r>
            <a:r>
              <a:rPr lang="en-US"/>
              <a:t>zkouška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5A4CD5-0692-F3AC-7D93-07004655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5" b="-1"/>
          <a:stretch/>
        </p:blipFill>
        <p:spPr bwMode="auto">
          <a:xfrm rot="5400000">
            <a:off x="218438" y="2464439"/>
            <a:ext cx="4172921" cy="3511242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6DB8BE0-A11A-129C-A48A-FD761582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16" y="2059200"/>
            <a:ext cx="3313114" cy="3783015"/>
          </a:xfrm>
        </p:spPr>
        <p:txBody>
          <a:bodyPr anchor="t">
            <a:normAutofit/>
          </a:bodyPr>
          <a:lstStyle/>
          <a:p>
            <a:r>
              <a:rPr lang="cs-CZ" sz="2000" dirty="0"/>
              <a:t>Nebyli zjištěny žádné zjevné vady nebo nedostatky, které by mohli vést k netěsnostem 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5C97EE-12BD-4BD6-5B74-82CC3F48E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22876"/>
          <a:stretch/>
        </p:blipFill>
        <p:spPr bwMode="auto">
          <a:xfrm>
            <a:off x="4241763" y="2136325"/>
            <a:ext cx="3510000" cy="41724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63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válec, umělá hmota, zeď, interiér&#10;&#10;Popis byl vytvořen automaticky">
            <a:extLst>
              <a:ext uri="{FF2B5EF4-FFF2-40B4-BE49-F238E27FC236}">
                <a16:creationId xmlns:a16="http://schemas.microsoft.com/office/drawing/2014/main" id="{560E37E7-F8EC-03A0-2DE2-131DEF6F3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 r="-1" b="2867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64EBA3-C3C4-55CA-8E3E-AB20BAAC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u="none" strike="noStrike" kern="1200" spc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Kapilární zkouška</a:t>
            </a:r>
            <a:br>
              <a:rPr lang="en-US" sz="2800" b="1" u="none" strike="noStrike" kern="1200" spc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262AEF93-A842-A18F-251C-91699670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561" y="5612321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trhliny jsou</a:t>
            </a:r>
            <a:r>
              <a:rPr lang="en-US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30 mm 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EAA4FA2-1F81-0486-96F7-9D9516B5E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24172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26FC67D7-5A07-807E-612B-ECCAADFEE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r="4004"/>
          <a:stretch/>
        </p:blipFill>
        <p:spPr bwMode="auto">
          <a:xfrm>
            <a:off x="763466" y="1340187"/>
            <a:ext cx="10851111" cy="35084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BF56624-D00C-3FCA-23FB-527EA882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66" y="389935"/>
            <a:ext cx="9539377" cy="87754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Radiografická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zkouška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306BC14D-7098-7E8A-B1CD-9E5175A7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14" y="5191460"/>
            <a:ext cx="5991619" cy="1049488"/>
          </a:xfrm>
          <a:noFill/>
        </p:spPr>
        <p:txBody>
          <a:bodyPr anchor="t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bvodová trhlina v oblasti přechodu redukce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topy po soustružení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6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E03D331-7C6B-808C-D443-9703FFA9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Fraktografie </a:t>
            </a:r>
          </a:p>
        </p:txBody>
      </p:sp>
      <p:pic>
        <p:nvPicPr>
          <p:cNvPr id="5" name="Obrázek 4" descr="Obsah obrázku kráter, černobílá, černobílý&#10;&#10;Popis byl vytvořen automaticky">
            <a:extLst>
              <a:ext uri="{FF2B5EF4-FFF2-40B4-BE49-F238E27FC236}">
                <a16:creationId xmlns:a16="http://schemas.microsoft.com/office/drawing/2014/main" id="{6403C50E-2E92-059D-97EF-FA61F67F4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217" y="2014223"/>
            <a:ext cx="3271706" cy="2617365"/>
          </a:xfrm>
          <a:prstGeom prst="rect">
            <a:avLst/>
          </a:prstGeom>
          <a:noFill/>
        </p:spPr>
      </p:pic>
      <p:pic>
        <p:nvPicPr>
          <p:cNvPr id="4" name="Obrázek 3" descr="Obsah obrázku Černobílá fotografie, černobílá, snímek obrazovky, černobílý&#10;&#10;Popis byl vytvořen automaticky">
            <a:extLst>
              <a:ext uri="{FF2B5EF4-FFF2-40B4-BE49-F238E27FC236}">
                <a16:creationId xmlns:a16="http://schemas.microsoft.com/office/drawing/2014/main" id="{07D0F82F-3076-CEE7-5DB8-6665120AA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530" y="2014223"/>
            <a:ext cx="3292281" cy="2617365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4BA9E-8309-8D81-DCCB-28ECEC9E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10117250" cy="138526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várný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transkrystalický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únavový lom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vznik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únavových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striací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omocí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harmonického namáhání se únavový lom šířil z vnějšího povrchu směrem k vnitřnímu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6312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397</Words>
  <Application>Microsoft Office PowerPoint</Application>
  <PresentationFormat>Širokoúhlá obrazovka</PresentationFormat>
  <Paragraphs>95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Motiv Office</vt:lpstr>
      <vt:lpstr>Analýza poškození odběrového potrubí z uhlíkové feriticko-perlitické oceli vnitřního okruhu chlazení motoru dieselgenerátorové stanice </vt:lpstr>
      <vt:lpstr>Cíl práce</vt:lpstr>
      <vt:lpstr>Výzkumné otázky</vt:lpstr>
      <vt:lpstr>Aplikační část</vt:lpstr>
      <vt:lpstr>Prezentace aplikace PowerPoint</vt:lpstr>
      <vt:lpstr>Vizuální zkouška</vt:lpstr>
      <vt:lpstr>Kapilární zkouška </vt:lpstr>
      <vt:lpstr>Radiografická zkouška</vt:lpstr>
      <vt:lpstr>Fraktografie </vt:lpstr>
      <vt:lpstr>Prvková analýza </vt:lpstr>
      <vt:lpstr>Metalografická analýza makrostruktury </vt:lpstr>
      <vt:lpstr>Metalografická analýza mikrostruktury </vt:lpstr>
      <vt:lpstr>Mikrostruktura</vt:lpstr>
      <vt:lpstr>Měření tvrdosti</vt:lpstr>
      <vt:lpstr>Návrh opatření</vt:lpstr>
      <vt:lpstr>Doplňující dotazy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Pavel Prokop</dc:creator>
  <cp:lastModifiedBy>Pavel Prokop</cp:lastModifiedBy>
  <cp:revision>3</cp:revision>
  <dcterms:created xsi:type="dcterms:W3CDTF">2024-06-18T21:15:27Z</dcterms:created>
  <dcterms:modified xsi:type="dcterms:W3CDTF">2024-06-18T23:25:46Z</dcterms:modified>
</cp:coreProperties>
</file>