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Květen, 2024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Pavel Šustr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6E584-051E-48EF-B9E3-84904A396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190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Květen, 2024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Pavel Šustr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F4BC4-F46C-4315-B74D-8C611DAE7A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188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Pavel Šustr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69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Pavel Šustr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0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Pavel Šustr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1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10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7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11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14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3.sv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874996-9779-1D0F-B5C6-7FE85FFF1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2773681"/>
            <a:ext cx="4255770" cy="32004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96B97173-A601-1D66-1651-4FE0D76A0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8454" t="1728"/>
          <a:stretch/>
        </p:blipFill>
        <p:spPr>
          <a:xfrm>
            <a:off x="0" y="0"/>
            <a:ext cx="6198746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734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BE5D17C7-3503-7305-8191-20863B7388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5824" b="26760"/>
          <a:stretch/>
        </p:blipFill>
        <p:spPr>
          <a:xfrm>
            <a:off x="6922294" y="1835240"/>
            <a:ext cx="2221706" cy="50227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76E1AE6-3E01-1CBD-CAEC-11056D00AD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332560" y="1835240"/>
            <a:ext cx="5250656" cy="427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90E28F03-2149-7C50-779B-6A2D8D789A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60903" r="75060" b="10347"/>
          <a:stretch/>
        </p:blipFill>
        <p:spPr>
          <a:xfrm rot="16200000">
            <a:off x="-96809" y="96807"/>
            <a:ext cx="1672375" cy="147875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="" xmlns:a16="http://schemas.microsoft.com/office/drawing/2014/main" id="{CA4CAE4E-4252-8471-C50B-1DD5AFBFE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365125"/>
            <a:ext cx="7772402" cy="16034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E493CE42-5465-91AC-A1F4-A4821AE37A9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2022250"/>
            <a:ext cx="2474260" cy="391491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="" xmlns:a16="http://schemas.microsoft.com/office/drawing/2014/main" id="{156A00B1-F3E3-B7FF-58F4-61DE3EF07C07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3451623" y="2017714"/>
            <a:ext cx="5006578" cy="39322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246254"/>
            <a:ext cx="473299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1880D14-F72C-4F7F-95D9-8CB2F3F76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21495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13A42171-0D82-07BF-4667-498861CC2A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8883" t="34408" r="46636" b="1"/>
          <a:stretch/>
        </p:blipFill>
        <p:spPr>
          <a:xfrm flipH="1" flipV="1">
            <a:off x="7879554" y="3984079"/>
            <a:ext cx="1264446" cy="28739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13C71A0D-EE6D-54C4-71DE-04BE285580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718" t="47145" r="39389" b="8754"/>
          <a:stretch/>
        </p:blipFill>
        <p:spPr>
          <a:xfrm rot="5400000" flipV="1">
            <a:off x="7073774" y="28738"/>
            <a:ext cx="2098964" cy="204148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="" xmlns:a16="http://schemas.microsoft.com/office/drawing/2014/main" id="{3F82FA92-501B-5A05-E15F-2FB9BCEBE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992" y="434226"/>
            <a:ext cx="7143749" cy="149962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B463EEE0-BE31-122C-586C-8BA8D90371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799" y="2022250"/>
            <a:ext cx="4693025" cy="391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  <a:lvl2pPr marL="228600">
              <a:spcBef>
                <a:spcPts val="0"/>
              </a:spcBef>
              <a:spcAft>
                <a:spcPts val="1200"/>
              </a:spcAft>
              <a:defRPr sz="2000" b="0"/>
            </a:lvl2pPr>
            <a:lvl3pPr marL="685800">
              <a:spcBef>
                <a:spcPts val="0"/>
              </a:spcBef>
              <a:spcAft>
                <a:spcPts val="1200"/>
              </a:spcAft>
              <a:defRPr sz="1800" b="0"/>
            </a:lvl3pPr>
            <a:lvl4pPr marL="914400">
              <a:spcBef>
                <a:spcPts val="0"/>
              </a:spcBef>
              <a:spcAft>
                <a:spcPts val="1200"/>
              </a:spcAft>
              <a:defRPr sz="1600" b="0"/>
            </a:lvl4pPr>
            <a:lvl5pPr marL="1143000">
              <a:spcBef>
                <a:spcPts val="0"/>
              </a:spcBef>
              <a:spcAft>
                <a:spcPts val="1200"/>
              </a:spcAft>
              <a:defRPr sz="16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="" xmlns:a16="http://schemas.microsoft.com/office/drawing/2014/main" id="{52C157D5-2C68-BA6A-033B-A4CC016CA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75606" y="2018120"/>
            <a:ext cx="1837136" cy="393191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 marL="411480">
              <a:spcBef>
                <a:spcPts val="0"/>
              </a:spcBef>
              <a:spcAft>
                <a:spcPts val="1200"/>
              </a:spcAft>
              <a:defRPr sz="1800" b="1"/>
            </a:lvl2pPr>
            <a:lvl3pPr marL="502920">
              <a:spcBef>
                <a:spcPts val="0"/>
              </a:spcBef>
              <a:spcAft>
                <a:spcPts val="1200"/>
              </a:spcAft>
              <a:defRPr sz="1600" b="1"/>
            </a:lvl3pPr>
            <a:lvl4pPr marL="594360">
              <a:spcBef>
                <a:spcPts val="0"/>
              </a:spcBef>
              <a:spcAft>
                <a:spcPts val="1200"/>
              </a:spcAft>
              <a:defRPr sz="1400" b="1"/>
            </a:lvl4pPr>
            <a:lvl5pPr marL="685800"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246254"/>
            <a:ext cx="473299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1880D14-F72C-4F7F-95D9-8CB2F3F76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84230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15CC9A46-E0E7-B31D-3E27-6F4303A45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8883" t="18052" r="46636"/>
          <a:stretch/>
        </p:blipFill>
        <p:spPr>
          <a:xfrm rot="16200000" flipH="1" flipV="1">
            <a:off x="6954581" y="-503491"/>
            <a:ext cx="1685928" cy="269291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767669DC-4C7F-9B50-FCC0-F2AF5B2A9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59" y="584478"/>
            <a:ext cx="7765539" cy="120976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="" xmlns:a16="http://schemas.microsoft.com/office/drawing/2014/main" id="{BEF581C2-7562-2E21-E6DD-20AEFC43AAB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92659" y="2009775"/>
            <a:ext cx="7765539" cy="39319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na ikonu přidáte tabulku.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246254"/>
            <a:ext cx="473299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1880D14-F72C-4F7F-95D9-8CB2F3F76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8426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E3A3E8B6-2BD8-19E0-7F51-7A25EF836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8636" y="374090"/>
            <a:ext cx="3792828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B1F96043-F6A4-F581-7DB8-96138F0E40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68636" y="4172990"/>
            <a:ext cx="3792827" cy="251936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2pPr>
            <a:lvl3pPr marL="12001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 marL="16573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C805DE67-EFB0-F6F3-6C08-2FE90284C3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151" r="18577"/>
          <a:stretch/>
        </p:blipFill>
        <p:spPr>
          <a:xfrm flipH="1">
            <a:off x="0" y="0"/>
            <a:ext cx="388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01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9AFF-A09C-4DF5-A254-67DE3BDEDCE8}" type="datetime1">
              <a:rPr lang="cs-CZ" smtClean="0"/>
              <a:t>19.6.2024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Květen,2024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0D14-F72C-4F7F-95D9-8CB2F3F76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383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6A14-E702-463B-B9A5-A2D4FFCD5FDD}" type="datetime1">
              <a:rPr lang="cs-CZ" smtClean="0"/>
              <a:t>19.6.2024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Květen,2024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0D14-F72C-4F7F-95D9-8CB2F3F76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63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0DFB311A-EAAD-7656-C753-E8C7399485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4533" t="18691" r="1" b="-131"/>
          <a:stretch/>
        </p:blipFill>
        <p:spPr>
          <a:xfrm rot="5400000">
            <a:off x="5501561" y="-546410"/>
            <a:ext cx="3096029" cy="4188853"/>
          </a:xfrm>
          <a:custGeom>
            <a:avLst/>
            <a:gdLst>
              <a:gd name="connsiteX0" fmla="*/ 0 w 1756624"/>
              <a:gd name="connsiteY0" fmla="*/ 0 h 6858000"/>
              <a:gd name="connsiteX1" fmla="*/ 1756624 w 1756624"/>
              <a:gd name="connsiteY1" fmla="*/ 0 h 6858000"/>
              <a:gd name="connsiteX2" fmla="*/ 1756624 w 1756624"/>
              <a:gd name="connsiteY2" fmla="*/ 6858000 h 6858000"/>
              <a:gd name="connsiteX3" fmla="*/ 0 w 17566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24" h="6858000">
                <a:moveTo>
                  <a:pt x="0" y="0"/>
                </a:moveTo>
                <a:lnTo>
                  <a:pt x="1756624" y="0"/>
                </a:lnTo>
                <a:lnTo>
                  <a:pt x="1756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1612F0DE-D367-10BB-1F71-60AA6527CA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4151" r="18577"/>
          <a:stretch/>
        </p:blipFill>
        <p:spPr>
          <a:xfrm>
            <a:off x="5257800" y="0"/>
            <a:ext cx="3886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4F5799-FC34-2F2D-D11E-9B472CAF0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15533"/>
            <a:ext cx="3886200" cy="237686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2575025C-084B-CD7A-F546-0E13BA13CF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2844801"/>
            <a:ext cx="3886200" cy="31289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246254"/>
            <a:ext cx="473299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1880D14-F72C-4F7F-95D9-8CB2F3F76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75092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B5DE041D-A3BF-94FF-029C-719D4DADA2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3300" t="13815"/>
          <a:stretch/>
        </p:blipFill>
        <p:spPr>
          <a:xfrm>
            <a:off x="0" y="-1"/>
            <a:ext cx="3179405" cy="3776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580641"/>
            <a:ext cx="3886200" cy="336881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380" y="-10159"/>
            <a:ext cx="458724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3678927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vie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2B74EE53-DB22-C27E-074F-A7129585FE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5158" t="-5374" b="78533"/>
          <a:stretch/>
        </p:blipFill>
        <p:spPr>
          <a:xfrm rot="10800000">
            <a:off x="4743450" y="0"/>
            <a:ext cx="4400550" cy="1647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8AEF0C-FA4B-8C23-0132-5529EC244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4860" y="1310640"/>
            <a:ext cx="3604498" cy="268962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3DD4867-9B0B-647C-1F78-5E50BF30F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160"/>
            <a:ext cx="457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0538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BFF4D65D-965A-5E86-4D91-C72D1D03A8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94623" y="4172990"/>
            <a:ext cx="3604498" cy="23897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6562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04C9F686-E069-3B60-9625-01EE6A41D7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5239"/>
          <a:stretch/>
        </p:blipFill>
        <p:spPr>
          <a:xfrm flipH="1">
            <a:off x="6851560" y="0"/>
            <a:ext cx="2292440" cy="6858000"/>
          </a:xfrm>
          <a:custGeom>
            <a:avLst/>
            <a:gdLst>
              <a:gd name="connsiteX0" fmla="*/ 4284372 w 4284372"/>
              <a:gd name="connsiteY0" fmla="*/ 0 h 6858000"/>
              <a:gd name="connsiteX1" fmla="*/ 0 w 4284372"/>
              <a:gd name="connsiteY1" fmla="*/ 0 h 6858000"/>
              <a:gd name="connsiteX2" fmla="*/ 0 w 4284372"/>
              <a:gd name="connsiteY2" fmla="*/ 6858000 h 6858000"/>
              <a:gd name="connsiteX3" fmla="*/ 4284372 w 4284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372" h="6858000">
                <a:moveTo>
                  <a:pt x="4284372" y="0"/>
                </a:moveTo>
                <a:lnTo>
                  <a:pt x="0" y="0"/>
                </a:lnTo>
                <a:lnTo>
                  <a:pt x="0" y="6858000"/>
                </a:lnTo>
                <a:lnTo>
                  <a:pt x="4284372" y="685800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6D7227F9-50F9-820B-69B7-924C02120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330"/>
          <a:stretch/>
        </p:blipFill>
        <p:spPr>
          <a:xfrm>
            <a:off x="5857875" y="3025140"/>
            <a:ext cx="3286125" cy="3832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8D1E69-316E-A8E1-7ADA-040A0E490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65126"/>
            <a:ext cx="5455228" cy="164655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61069CA0-E0AB-99C6-10DB-13AAC019DD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799" y="2011364"/>
            <a:ext cx="5455229" cy="415575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246254"/>
            <a:ext cx="473299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1880D14-F72C-4F7F-95D9-8CB2F3F76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2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left Im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4589277D-BC14-E7E0-5822-5575F563E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481638" y="719138"/>
            <a:ext cx="4381500" cy="2943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DB1BDE-C8F3-ACC0-740B-CBD8128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75285"/>
            <a:ext cx="3672509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128597A3-47D0-F393-55D9-07FFD951F3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053840" y="0"/>
                </a:lnTo>
                <a:lnTo>
                  <a:pt x="6096000" y="6858000"/>
                </a:lnTo>
                <a:lnTo>
                  <a:pt x="950976" y="6858000"/>
                </a:lnTo>
                <a:lnTo>
                  <a:pt x="0" y="3669792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Content Placeholder 10">
            <a:extLst>
              <a:ext uri="{FF2B5EF4-FFF2-40B4-BE49-F238E27FC236}">
                <a16:creationId xmlns="" xmlns:a16="http://schemas.microsoft.com/office/drawing/2014/main" id="{4BF260CE-C6E3-AE7A-DB8E-A72A1CF5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0" y="4172990"/>
            <a:ext cx="3672508" cy="230972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11145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D6E20435-B9A5-359D-133D-5D3EED409C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955" t="41988" r="53993" b="33420"/>
          <a:stretch/>
        </p:blipFill>
        <p:spPr>
          <a:xfrm rot="10800000">
            <a:off x="6899148" y="-5"/>
            <a:ext cx="2244852" cy="151790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7B99CAE4-AA9B-52BA-7DE8-8245CE705D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5445" t="24819" r="46503"/>
          <a:stretch/>
        </p:blipFill>
        <p:spPr>
          <a:xfrm rot="16200000">
            <a:off x="549466" y="4936934"/>
            <a:ext cx="1371600" cy="247053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8DFE681-710B-6FE5-B8E0-3BC9DB9F1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65126"/>
            <a:ext cx="7772401" cy="16296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3FE383D3-6A16-1891-FF52-470B26B940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2022250"/>
            <a:ext cx="3744532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="" xmlns:a16="http://schemas.microsoft.com/office/drawing/2014/main" id="{74B5EB04-CA6E-7417-56DF-A55B21E94B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13669" y="2022250"/>
            <a:ext cx="3744532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246254"/>
            <a:ext cx="473299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1880D14-F72C-4F7F-95D9-8CB2F3F76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792654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A783FA55-EF1D-66CF-8FD5-29086D71E6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981" t="40714" r="61027" b="44471"/>
          <a:stretch/>
        </p:blipFill>
        <p:spPr>
          <a:xfrm rot="10800000" flipV="1">
            <a:off x="-20122" y="5950040"/>
            <a:ext cx="1885141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542CEFED-8DE0-0155-A5B6-A44051A6D0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8883" t="18052" r="46636"/>
          <a:stretch/>
        </p:blipFill>
        <p:spPr>
          <a:xfrm rot="16200000" flipH="1" flipV="1">
            <a:off x="6954581" y="-503491"/>
            <a:ext cx="1685928" cy="269291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="" xmlns:a16="http://schemas.microsoft.com/office/drawing/2014/main" id="{57FC493E-284F-ADBA-D92D-883CAB13A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365126"/>
            <a:ext cx="7829551" cy="161701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4B8B2035-4AA9-D25E-9F15-3ED36F734D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2022250"/>
            <a:ext cx="2482597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>
              <a:spcBef>
                <a:spcPts val="0"/>
              </a:spcBef>
              <a:spcAft>
                <a:spcPts val="1200"/>
              </a:spcAft>
              <a:defRPr sz="1800" b="1"/>
            </a:lvl2pPr>
            <a:lvl3pPr>
              <a:spcBef>
                <a:spcPts val="0"/>
              </a:spcBef>
              <a:spcAft>
                <a:spcPts val="1200"/>
              </a:spcAft>
              <a:defRPr sz="1600" b="1"/>
            </a:lvl3pPr>
            <a:lvl4pPr>
              <a:spcBef>
                <a:spcPts val="0"/>
              </a:spcBef>
              <a:spcAft>
                <a:spcPts val="1200"/>
              </a:spcAft>
              <a:defRPr sz="1400" b="1"/>
            </a:lvl4pPr>
            <a:lvl5pPr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="" xmlns:a16="http://schemas.microsoft.com/office/drawing/2014/main" id="{6A694422-6B3E-3D80-AC41-FD1CED52ACA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51733" y="2018120"/>
            <a:ext cx="5063617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246254"/>
            <a:ext cx="473299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1880D14-F72C-4F7F-95D9-8CB2F3F76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81389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right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48DBD2A1-633E-7A22-751B-5CEFCA93F2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67703" t="485" b="67543"/>
          <a:stretch/>
        </p:blipFill>
        <p:spPr>
          <a:xfrm rot="5400000">
            <a:off x="-323254" y="323257"/>
            <a:ext cx="1895058" cy="124855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="" xmlns:a16="http://schemas.microsoft.com/office/drawing/2014/main" id="{3E7BF4D0-D641-9859-157D-B9094EF3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289" y="446314"/>
            <a:ext cx="3884711" cy="14487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="" xmlns:a16="http://schemas.microsoft.com/office/drawing/2014/main" id="{115AE488-757F-4C5A-7733-85C1D1EA98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799" y="2022250"/>
            <a:ext cx="3886200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246254"/>
            <a:ext cx="473299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1880D14-F72C-4F7F-95D9-8CB2F3F768E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39DD264F-42B5-DBB0-9839-DB4C6827E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7712" y="0"/>
            <a:ext cx="4586288" cy="686888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0848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BF234-52A2-402D-BC23-D209A11E60AC}" type="datetime1">
              <a:rPr lang="cs-CZ" smtClean="0"/>
              <a:t>19.6.2024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Květen,2024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80D14-F72C-4F7F-95D9-8CB2F3F768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13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-243408"/>
            <a:ext cx="7175351" cy="1937183"/>
          </a:xfrm>
        </p:spPr>
        <p:txBody>
          <a:bodyPr/>
          <a:lstStyle/>
          <a:p>
            <a:pPr marL="0" indent="0" algn="ctr" defTabSz="10800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BAKALÁŘSKÁ PRÁCE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5637010" cy="882119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Autor: Pavel Šustr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Vedoucí práce: </a:t>
            </a:r>
            <a:r>
              <a:rPr lang="cs-CZ" dirty="0">
                <a:solidFill>
                  <a:schemeClr val="tx1"/>
                </a:solidFill>
              </a:rPr>
              <a:t>Ing. Martin Podařil, PhD., Ph.D.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Květen,2024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2237115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+mj-ea"/>
                <a:cs typeface="+mj-cs"/>
              </a:rPr>
              <a:t>Návrh úpravy konstrukčního řešení zvedací plošiny pro nákladní automobil</a:t>
            </a:r>
          </a:p>
        </p:txBody>
      </p:sp>
      <p:pic>
        <p:nvPicPr>
          <p:cNvPr id="8" name="Picture 2" descr="Soubor:Logo Všte.jpg – Wikipedi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6249" r="11156" b="8621"/>
          <a:stretch/>
        </p:blipFill>
        <p:spPr bwMode="auto">
          <a:xfrm>
            <a:off x="7524749" y="409574"/>
            <a:ext cx="100965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0568" y="1916832"/>
            <a:ext cx="4468495" cy="40398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Výpočet sil v mechanismu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788024" y="1556792"/>
                <a:ext cx="4176464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Bod 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cs-CZ" dirty="0" smtClean="0"/>
                  <a:t>- síla před řetězem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cs-CZ" dirty="0" smtClean="0"/>
                  <a:t>-síla za řetězem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𝑡</m:t>
                        </m:r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cs-CZ" dirty="0" smtClean="0"/>
                  <a:t>-třecí síla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cs-CZ" dirty="0" smtClean="0"/>
                  <a:t>-výsledná síla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cs-CZ" dirty="0" smtClean="0"/>
                  <a:t>-výsledná reakce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788024" y="1556792"/>
                <a:ext cx="4176464" cy="4525963"/>
              </a:xfrm>
              <a:blipFill rotWithShape="1">
                <a:blip r:embed="rId3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3131263" y="6492875"/>
            <a:ext cx="2895600" cy="365125"/>
          </a:xfrm>
        </p:spPr>
        <p:txBody>
          <a:bodyPr/>
          <a:lstStyle/>
          <a:p>
            <a:r>
              <a:rPr lang="cs-CZ" dirty="0" smtClean="0"/>
              <a:t>Květen,2024</a:t>
            </a:r>
            <a:endParaRPr lang="cs-CZ" dirty="0"/>
          </a:p>
        </p:txBody>
      </p:sp>
      <p:pic>
        <p:nvPicPr>
          <p:cNvPr id="7" name="Picture 2" descr="Soubor:Logo Všte.jpg – Wikipedi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6249" r="11156" b="8621"/>
          <a:stretch/>
        </p:blipFill>
        <p:spPr bwMode="auto">
          <a:xfrm>
            <a:off x="7524749" y="409574"/>
            <a:ext cx="100965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5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4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Pevnostní ověření navrhovaných dílů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539552" y="2420888"/>
                <a:ext cx="5455229" cy="415575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𝑸</m:t>
                    </m:r>
                    <m:r>
                      <a:rPr lang="cs-CZ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dirty="0" smtClean="0"/>
                  <a:t>11,8 </a:t>
                </a:r>
                <a:r>
                  <a:rPr lang="cs-CZ" dirty="0" err="1" smtClean="0"/>
                  <a:t>kN</a:t>
                </a:r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Nosník n</a:t>
                </a:r>
                <a:r>
                  <a:rPr lang="cs-CZ" dirty="0"/>
                  <a:t>a</a:t>
                </a:r>
                <a:r>
                  <a:rPr lang="cs-CZ" dirty="0" smtClean="0"/>
                  <a:t> dvou podporách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r>
                  <a:rPr lang="cs-CZ" dirty="0" smtClean="0"/>
                  <a:t>Kontrola na otlačení v uložení</a:t>
                </a:r>
              </a:p>
              <a:p>
                <a:endParaRPr lang="cs-CZ" dirty="0" smtClean="0"/>
              </a:p>
              <a:p>
                <a:r>
                  <a:rPr lang="cs-CZ" dirty="0" smtClean="0"/>
                  <a:t>Materiál: </a:t>
                </a:r>
                <a:r>
                  <a:rPr lang="cs-CZ" dirty="0"/>
                  <a:t>42CrMo4</a:t>
                </a: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539552" y="2420888"/>
                <a:ext cx="5455229" cy="4155757"/>
              </a:xfrm>
              <a:blipFill rotWithShape="1">
                <a:blip r:embed="rId2"/>
                <a:stretch>
                  <a:fillRect l="-1007" t="-13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3059832" y="6495563"/>
            <a:ext cx="2895600" cy="365125"/>
          </a:xfrm>
        </p:spPr>
        <p:txBody>
          <a:bodyPr/>
          <a:lstStyle/>
          <a:p>
            <a:r>
              <a:rPr lang="cs-CZ" dirty="0" smtClean="0"/>
              <a:t>Květen,2024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64170" y="1700808"/>
            <a:ext cx="3312368" cy="2664296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4"/>
          <a:srcRect r="7046"/>
          <a:stretch/>
        </p:blipFill>
        <p:spPr>
          <a:xfrm>
            <a:off x="4427984" y="4293096"/>
            <a:ext cx="3706725" cy="2385030"/>
          </a:xfrm>
          <a:prstGeom prst="rect">
            <a:avLst/>
          </a:prstGeom>
        </p:spPr>
      </p:pic>
      <p:pic>
        <p:nvPicPr>
          <p:cNvPr id="8" name="Picture 2" descr="Soubor:Logo Všte.jpg – Wikipedi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6249" r="11156" b="8621"/>
          <a:stretch/>
        </p:blipFill>
        <p:spPr bwMode="auto">
          <a:xfrm>
            <a:off x="7524749" y="409574"/>
            <a:ext cx="100965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Pevnostní ověření navrhovaných dílů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 smtClean="0"/>
              <a:t>Rolna – Kontrola na otlačení</a:t>
            </a:r>
          </a:p>
          <a:p>
            <a:endParaRPr lang="cs-CZ" dirty="0"/>
          </a:p>
          <a:p>
            <a:r>
              <a:rPr lang="cs-CZ" dirty="0" smtClean="0"/>
              <a:t>Kotvící šroub – Pevnost v tahu</a:t>
            </a:r>
          </a:p>
          <a:p>
            <a:endParaRPr lang="cs-CZ" dirty="0"/>
          </a:p>
          <a:p>
            <a:r>
              <a:rPr lang="cs-CZ" dirty="0" smtClean="0"/>
              <a:t>Kotvící blok – Pevnost v tahu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4221088"/>
            <a:ext cx="3744416" cy="2232248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 rotWithShape="1">
          <a:blip r:embed="rId4"/>
          <a:srcRect t="5555" b="4074"/>
          <a:stretch/>
        </p:blipFill>
        <p:spPr bwMode="auto">
          <a:xfrm>
            <a:off x="5220072" y="1556792"/>
            <a:ext cx="3644265" cy="3402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3059832" y="6511503"/>
            <a:ext cx="2895600" cy="365125"/>
          </a:xfrm>
        </p:spPr>
        <p:txBody>
          <a:bodyPr/>
          <a:lstStyle/>
          <a:p>
            <a:r>
              <a:rPr lang="cs-CZ" dirty="0" smtClean="0"/>
              <a:t>Květen,2024</a:t>
            </a:r>
            <a:endParaRPr lang="cs-CZ" dirty="0"/>
          </a:p>
        </p:txBody>
      </p:sp>
      <p:pic>
        <p:nvPicPr>
          <p:cNvPr id="9" name="Picture 2" descr="Soubor:Logo Všte.jpg – Wikipedi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6249" r="11156" b="8621"/>
          <a:stretch/>
        </p:blipFill>
        <p:spPr bwMode="auto">
          <a:xfrm>
            <a:off x="7524749" y="409574"/>
            <a:ext cx="100965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6"/>
          <a:srcRect b="3972"/>
          <a:stretch/>
        </p:blipFill>
        <p:spPr>
          <a:xfrm>
            <a:off x="4788024" y="3615656"/>
            <a:ext cx="1375410" cy="29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11018"/>
            <a:ext cx="4752528" cy="480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986" y="364463"/>
            <a:ext cx="7198568" cy="1646555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4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Dokončení </a:t>
            </a:r>
            <a:r>
              <a:rPr lang="cs-CZ" sz="4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modelu, </a:t>
            </a:r>
            <a:r>
              <a:rPr lang="cs-CZ" sz="4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sestavy a </a:t>
            </a:r>
            <a:r>
              <a:rPr lang="cs-CZ" sz="4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dokumentace</a:t>
            </a:r>
            <a:endParaRPr lang="cs-CZ" sz="4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2339752" y="6492875"/>
            <a:ext cx="2895600" cy="365125"/>
          </a:xfrm>
        </p:spPr>
        <p:txBody>
          <a:bodyPr/>
          <a:lstStyle/>
          <a:p>
            <a:r>
              <a:rPr lang="cs-CZ" dirty="0" smtClean="0"/>
              <a:t>Květen,2024</a:t>
            </a:r>
            <a:endParaRPr lang="cs-CZ" dirty="0"/>
          </a:p>
        </p:txBody>
      </p:sp>
      <p:pic>
        <p:nvPicPr>
          <p:cNvPr id="6" name="Picture 2" descr="Soubor:Logo Všte.jpg – Wikipedi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6249" r="11156" b="8621"/>
          <a:stretch/>
        </p:blipFill>
        <p:spPr bwMode="auto">
          <a:xfrm>
            <a:off x="7524749" y="409574"/>
            <a:ext cx="100965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Diskuze výsledků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 smtClean="0"/>
              <a:t>Pevnost ověřena početně</a:t>
            </a:r>
          </a:p>
          <a:p>
            <a:endParaRPr lang="cs-CZ" dirty="0"/>
          </a:p>
          <a:p>
            <a:r>
              <a:rPr lang="cs-CZ" dirty="0" smtClean="0"/>
              <a:t>Funkčnost ve 3D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Finální úspora 27 000 €</a:t>
            </a:r>
          </a:p>
          <a:p>
            <a:r>
              <a:rPr lang="cs-CZ" dirty="0" smtClean="0"/>
              <a:t>Další kroky projektu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3203848" y="6492875"/>
            <a:ext cx="2895600" cy="365125"/>
          </a:xfrm>
        </p:spPr>
        <p:txBody>
          <a:bodyPr/>
          <a:lstStyle/>
          <a:p>
            <a:r>
              <a:rPr lang="cs-CZ" dirty="0" smtClean="0"/>
              <a:t>Květen,2024</a:t>
            </a:r>
            <a:endParaRPr lang="cs-CZ" dirty="0"/>
          </a:p>
        </p:txBody>
      </p:sp>
      <p:pic>
        <p:nvPicPr>
          <p:cNvPr id="6" name="Picture 2" descr="Soubor:Logo Všte.jpg – Wikipedi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6249" r="11156" b="8621"/>
          <a:stretch/>
        </p:blipFill>
        <p:spPr bwMode="auto">
          <a:xfrm>
            <a:off x="7524749" y="409574"/>
            <a:ext cx="100965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712103"/>
              </p:ext>
            </p:extLst>
          </p:nvPr>
        </p:nvGraphicFramePr>
        <p:xfrm>
          <a:off x="395536" y="4797152"/>
          <a:ext cx="3810953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1397953"/>
                <a:gridCol w="850900"/>
                <a:gridCol w="609600"/>
                <a:gridCol w="95250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Porovnání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Označení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€/m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€/20 000 m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Původní řetěz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50-1 H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68 000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Navrhovaný řetěz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BL422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2,12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42 400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Úspora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25 600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655671"/>
              </p:ext>
            </p:extLst>
          </p:nvPr>
        </p:nvGraphicFramePr>
        <p:xfrm>
          <a:off x="4283968" y="4797152"/>
          <a:ext cx="3114359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1501966"/>
                <a:gridCol w="644081"/>
                <a:gridCol w="968312"/>
              </a:tblGrid>
              <a:tr h="2000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Porovnání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€</a:t>
                      </a:r>
                      <a:r>
                        <a:rPr lang="cs-CZ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/ks</a:t>
                      </a:r>
                      <a:endParaRPr lang="cs-CZ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€/20 000 ks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Původní spojka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0,32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6 400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Navrhovaná spojka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0,25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5 000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Úspora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1 400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4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395536" y="260648"/>
            <a:ext cx="8229600" cy="5865515"/>
          </a:xfrm>
        </p:spPr>
        <p:txBody>
          <a:bodyPr/>
          <a:lstStyle/>
          <a:p>
            <a:r>
              <a:rPr lang="cs-CZ" dirty="0" smtClean="0"/>
              <a:t>Doplňující dotazy oponenta: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Proč byla zvolena zrovna plošina, u které je zmíněno, že je rozšířená v anglicky mluvících zemích, proč ne nějaká, která je hojně používaná " u nás"?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cs-CZ" sz="1600" dirty="0" smtClean="0"/>
              <a:t>Zákazník se sídlem ve Velké Británii se zaměřuje pouze na lokální trh. Konzolové plošiny typické pro náš trh se ve společnosti kde jsem zaměstnán zatím bohužel nevyrábí.</a:t>
            </a:r>
          </a:p>
          <a:p>
            <a:pPr marL="685800" lvl="1"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400050" indent="-457200">
              <a:buFont typeface="+mj-lt"/>
              <a:buAutoNum type="arabicPeriod"/>
            </a:pPr>
            <a:r>
              <a:rPr lang="cs-CZ" sz="2000" dirty="0" smtClean="0"/>
              <a:t>Jaká je - dle autora - pravděpodobnost, že se navržené řešení ujme v praxi?</a:t>
            </a:r>
          </a:p>
          <a:p>
            <a:pPr marL="800100" lvl="1" indent="-457200">
              <a:buFont typeface="Wingdings" panose="05000000000000000000" pitchFamily="2" charset="2"/>
              <a:buChar char="Ø"/>
            </a:pPr>
            <a:r>
              <a:rPr lang="cs-CZ" sz="1600" dirty="0" smtClean="0"/>
              <a:t>Řešení je v současné době předběžně schváleno. Čeká se na vyjádření konstrukčního oddělení zákazníka.</a:t>
            </a:r>
          </a:p>
          <a:p>
            <a:pPr marL="800100" lvl="1" indent="-457200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342900" lvl="1" indent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None/>
            </a:pPr>
            <a:r>
              <a:rPr lang="cs-CZ" sz="4600" b="1" cap="all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Děkuji za pozornost!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cs-CZ" dirty="0" smtClean="0"/>
              <a:t>Květen,2024</a:t>
            </a:r>
            <a:endParaRPr lang="cs-CZ" dirty="0"/>
          </a:p>
        </p:txBody>
      </p:sp>
      <p:pic>
        <p:nvPicPr>
          <p:cNvPr id="6" name="Picture 2" descr="Soubor:Logo Všte.jpg – Wikipedi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6249" r="11156" b="8621"/>
          <a:stretch/>
        </p:blipFill>
        <p:spPr bwMode="auto">
          <a:xfrm>
            <a:off x="4067175" y="5517232"/>
            <a:ext cx="100965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1547664" y="47667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15108" y="1700808"/>
            <a:ext cx="745107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Cíl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Sloupové plošiny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Současné řešení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Postup při návrhu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Návrh nového řešení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Výpočet sil v mechanismu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Pevnostní ověření navrhovaných dílů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Dokončení </a:t>
            </a:r>
            <a:r>
              <a:rPr lang="cs-CZ" sz="2800" dirty="0" smtClean="0"/>
              <a:t>modelu, </a:t>
            </a:r>
            <a:r>
              <a:rPr lang="cs-CZ" sz="2800" dirty="0" smtClean="0"/>
              <a:t>sestavy a dokumentace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Diskuze výsledků</a:t>
            </a:r>
          </a:p>
        </p:txBody>
      </p:sp>
      <p:pic>
        <p:nvPicPr>
          <p:cNvPr id="8" name="Picture 2" descr="Soubor:Logo Všte.jpg – Wikipedi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6249" r="11156" b="8621"/>
          <a:stretch/>
        </p:blipFill>
        <p:spPr bwMode="auto">
          <a:xfrm>
            <a:off x="7524749" y="409574"/>
            <a:ext cx="100965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cs-CZ" dirty="0" smtClean="0"/>
              <a:t>Květen,2024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8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1475656" y="1700808"/>
            <a:ext cx="6400800" cy="4083471"/>
          </a:xfrm>
        </p:spPr>
        <p:txBody>
          <a:bodyPr>
            <a:normAutofit/>
          </a:bodyPr>
          <a:lstStyle/>
          <a:p>
            <a:pPr marL="502920" indent="-457200"/>
            <a:r>
              <a:rPr lang="cs-CZ" dirty="0" smtClean="0"/>
              <a:t>Úprava konstrukčního řešení</a:t>
            </a:r>
          </a:p>
          <a:p>
            <a:pPr marL="502920" indent="-457200"/>
            <a:r>
              <a:rPr lang="cs-CZ" dirty="0" smtClean="0"/>
              <a:t>Úspora nákladů na výrobu</a:t>
            </a:r>
          </a:p>
          <a:p>
            <a:pPr marL="502920" indent="-457200"/>
            <a:r>
              <a:rPr lang="cs-CZ" dirty="0" smtClean="0"/>
              <a:t>Malý zásah do stroje jako celku pro maximální úsporu</a:t>
            </a:r>
          </a:p>
          <a:p>
            <a:pPr marL="502920" indent="-457200"/>
            <a:endParaRPr lang="cs-CZ" dirty="0"/>
          </a:p>
          <a:p>
            <a:pPr marL="502920" indent="-457200"/>
            <a:r>
              <a:rPr lang="cs-CZ" dirty="0" smtClean="0"/>
              <a:t>Motivace:</a:t>
            </a:r>
            <a:endParaRPr lang="cs-CZ" dirty="0" smtClean="0"/>
          </a:p>
          <a:p>
            <a:pPr marL="960120" lvl="1" indent="-457200"/>
            <a:r>
              <a:rPr lang="cs-CZ" dirty="0" smtClean="0"/>
              <a:t>Reálný problém s využitím v praxi</a:t>
            </a:r>
          </a:p>
          <a:p>
            <a:pPr marL="960120" lvl="1" indent="-457200"/>
            <a:r>
              <a:rPr lang="cs-CZ" dirty="0" smtClean="0"/>
              <a:t>Spojení studia a zaměstnání</a:t>
            </a:r>
          </a:p>
          <a:p>
            <a:pPr marL="502920" indent="-457200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cs-CZ" dirty="0" smtClean="0"/>
              <a:t>Květen,2024</a:t>
            </a:r>
            <a:endParaRPr lang="cs-CZ" dirty="0"/>
          </a:p>
        </p:txBody>
      </p:sp>
      <p:pic>
        <p:nvPicPr>
          <p:cNvPr id="6" name="Picture 2" descr="Soubor:Logo Všte.jpg – Wikipedi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6249" r="11156" b="8621"/>
          <a:stretch/>
        </p:blipFill>
        <p:spPr bwMode="auto">
          <a:xfrm>
            <a:off x="7524749" y="409574"/>
            <a:ext cx="100965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Sloupové plošiny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6156176" y="2317204"/>
            <a:ext cx="2458616" cy="4525963"/>
          </a:xfrm>
        </p:spPr>
        <p:txBody>
          <a:bodyPr/>
          <a:lstStyle/>
          <a:p>
            <a:r>
              <a:rPr lang="cs-CZ" dirty="0" smtClean="0"/>
              <a:t>Princip </a:t>
            </a:r>
          </a:p>
          <a:p>
            <a:r>
              <a:rPr lang="cs-CZ" dirty="0" smtClean="0"/>
              <a:t>Typy</a:t>
            </a:r>
          </a:p>
          <a:p>
            <a:r>
              <a:rPr lang="cs-CZ" dirty="0" smtClean="0"/>
              <a:t>Rozšíření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2987824" y="6492875"/>
            <a:ext cx="2895600" cy="365125"/>
          </a:xfrm>
        </p:spPr>
        <p:txBody>
          <a:bodyPr/>
          <a:lstStyle/>
          <a:p>
            <a:r>
              <a:rPr lang="cs-CZ" dirty="0" smtClean="0"/>
              <a:t>Květen,2024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5430520" cy="4072890"/>
          </a:xfrm>
          <a:prstGeom prst="rect">
            <a:avLst/>
          </a:prstGeom>
        </p:spPr>
      </p:pic>
      <p:pic>
        <p:nvPicPr>
          <p:cNvPr id="8" name="Picture 2" descr="Soubor:Logo Všte.jpg – Wikipedi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6249" r="11156" b="8621"/>
          <a:stretch/>
        </p:blipFill>
        <p:spPr bwMode="auto">
          <a:xfrm>
            <a:off x="7524749" y="409574"/>
            <a:ext cx="100965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 rotWithShape="1">
          <a:blip r:embed="rId2"/>
          <a:srcRect l="2807" t="4469" r="-4"/>
          <a:stretch/>
        </p:blipFill>
        <p:spPr bwMode="auto">
          <a:xfrm>
            <a:off x="182596" y="1412776"/>
            <a:ext cx="6120680" cy="4222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Sloupové plošiny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6228184" y="1600200"/>
            <a:ext cx="2458616" cy="4525963"/>
          </a:xfrm>
        </p:spPr>
        <p:txBody>
          <a:bodyPr/>
          <a:lstStyle/>
          <a:p>
            <a:r>
              <a:rPr lang="cs-CZ" dirty="0" smtClean="0"/>
              <a:t>DEL DL500</a:t>
            </a:r>
          </a:p>
          <a:p>
            <a:r>
              <a:rPr lang="cs-CZ" dirty="0" smtClean="0"/>
              <a:t>Konstrukce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2843808" y="6492875"/>
            <a:ext cx="2895600" cy="365125"/>
          </a:xfrm>
        </p:spPr>
        <p:txBody>
          <a:bodyPr/>
          <a:lstStyle/>
          <a:p>
            <a:r>
              <a:rPr lang="cs-CZ" dirty="0" smtClean="0"/>
              <a:t>Květen,2024</a:t>
            </a:r>
            <a:endParaRPr lang="cs-CZ" dirty="0"/>
          </a:p>
        </p:txBody>
      </p:sp>
      <p:pic>
        <p:nvPicPr>
          <p:cNvPr id="7" name="Picture 2" descr="Soubor:Logo Všte.jpg – Wikipedi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6249" r="11156" b="8621"/>
          <a:stretch/>
        </p:blipFill>
        <p:spPr bwMode="auto">
          <a:xfrm>
            <a:off x="7524749" y="409574"/>
            <a:ext cx="100965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772816"/>
            <a:ext cx="5939790" cy="39249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Současné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5580112" y="1340768"/>
            <a:ext cx="8229600" cy="4525963"/>
          </a:xfrm>
        </p:spPr>
        <p:txBody>
          <a:bodyPr/>
          <a:lstStyle/>
          <a:p>
            <a:r>
              <a:rPr lang="cs-CZ" dirty="0" smtClean="0"/>
              <a:t>Klíčové díly</a:t>
            </a:r>
          </a:p>
          <a:p>
            <a:pPr lvl="1"/>
            <a:r>
              <a:rPr lang="cs-CZ" dirty="0" smtClean="0"/>
              <a:t>Řetěz</a:t>
            </a:r>
          </a:p>
          <a:p>
            <a:pPr lvl="1"/>
            <a:r>
              <a:rPr lang="cs-CZ" dirty="0" smtClean="0"/>
              <a:t>Čepy</a:t>
            </a:r>
          </a:p>
          <a:p>
            <a:pPr lvl="1"/>
            <a:r>
              <a:rPr lang="cs-CZ" dirty="0" smtClean="0"/>
              <a:t>Rolny – 2 velikosti</a:t>
            </a:r>
          </a:p>
          <a:p>
            <a:pPr lvl="1"/>
            <a:r>
              <a:rPr lang="cs-CZ" dirty="0" smtClean="0"/>
              <a:t>Kotvící šroub</a:t>
            </a:r>
          </a:p>
          <a:p>
            <a:pPr lvl="1"/>
            <a:r>
              <a:rPr lang="cs-CZ" dirty="0" smtClean="0"/>
              <a:t>Kotvící blok</a:t>
            </a:r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(Kluzný válec)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cs-CZ" smtClean="0"/>
              <a:t>Květen,2024</a:t>
            </a:r>
            <a:endParaRPr lang="cs-CZ"/>
          </a:p>
        </p:txBody>
      </p:sp>
      <p:pic>
        <p:nvPicPr>
          <p:cNvPr id="7" name="Picture 2" descr="Soubor:Logo Všte.jpg – Wikipedi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6249" r="11156" b="8621"/>
          <a:stretch/>
        </p:blipFill>
        <p:spPr bwMode="auto">
          <a:xfrm>
            <a:off x="7524749" y="409574"/>
            <a:ext cx="100965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9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Postup pří návrhu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Analýza původního řešení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Volba nového řetězu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Prvotní konstrukční úpravy dílů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Vyšetření mechanismu pro určení max. sil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Ověření pevnosti návrhu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Finalizace 3D,  tvorba dokumentace</a:t>
            </a:r>
          </a:p>
          <a:p>
            <a:r>
              <a:rPr lang="cs-CZ" dirty="0" smtClean="0"/>
              <a:t>Další kroky: představení, prototyp, testování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2987824" y="6477595"/>
            <a:ext cx="2895600" cy="365125"/>
          </a:xfrm>
        </p:spPr>
        <p:txBody>
          <a:bodyPr/>
          <a:lstStyle/>
          <a:p>
            <a:r>
              <a:rPr lang="cs-CZ" dirty="0" smtClean="0"/>
              <a:t>Květen,2024</a:t>
            </a:r>
            <a:endParaRPr lang="cs-CZ" dirty="0"/>
          </a:p>
        </p:txBody>
      </p:sp>
      <p:pic>
        <p:nvPicPr>
          <p:cNvPr id="6" name="Picture 2" descr="Soubor:Logo Všte.jpg – Wikipedi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6249" r="11156" b="8621"/>
          <a:stretch/>
        </p:blipFill>
        <p:spPr bwMode="auto">
          <a:xfrm>
            <a:off x="7524749" y="409574"/>
            <a:ext cx="100965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Návrh nového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 smtClean="0"/>
              <a:t>Řetěz</a:t>
            </a:r>
          </a:p>
          <a:p>
            <a:pPr lvl="1"/>
            <a:r>
              <a:rPr lang="cs-CZ" dirty="0" err="1" smtClean="0"/>
              <a:t>Flyerův</a:t>
            </a:r>
            <a:r>
              <a:rPr lang="cs-CZ" dirty="0" smtClean="0"/>
              <a:t> řetěz (lamelový)</a:t>
            </a:r>
          </a:p>
          <a:p>
            <a:pPr lvl="1"/>
            <a:r>
              <a:rPr lang="cs-CZ" dirty="0" smtClean="0"/>
              <a:t>Stejná pevnost v tahu</a:t>
            </a:r>
          </a:p>
          <a:p>
            <a:pPr marL="457200" lvl="1" indent="0">
              <a:buNone/>
            </a:pPr>
            <a:r>
              <a:rPr lang="cs-CZ" dirty="0" smtClean="0"/>
              <a:t>Výhody – Vhodnější aplikace, hmotnost, cena</a:t>
            </a:r>
          </a:p>
          <a:p>
            <a:r>
              <a:rPr lang="cs-CZ" dirty="0" smtClean="0"/>
              <a:t>Čep</a:t>
            </a:r>
          </a:p>
          <a:p>
            <a:r>
              <a:rPr lang="cs-CZ" dirty="0" smtClean="0"/>
              <a:t>Rolna</a:t>
            </a:r>
          </a:p>
          <a:p>
            <a:r>
              <a:rPr lang="cs-CZ" dirty="0" smtClean="0"/>
              <a:t>Kotvící šroub</a:t>
            </a:r>
          </a:p>
          <a:p>
            <a:r>
              <a:rPr lang="cs-CZ" dirty="0" smtClean="0"/>
              <a:t>Kotvící blok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3091111" y="6492875"/>
            <a:ext cx="2895600" cy="365125"/>
          </a:xfrm>
        </p:spPr>
        <p:txBody>
          <a:bodyPr/>
          <a:lstStyle/>
          <a:p>
            <a:r>
              <a:rPr lang="cs-CZ" dirty="0" smtClean="0"/>
              <a:t>Květen,2024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53688"/>
          <a:stretch/>
        </p:blipFill>
        <p:spPr>
          <a:xfrm>
            <a:off x="5652120" y="1484784"/>
            <a:ext cx="2750820" cy="1740535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3059832" y="3717032"/>
            <a:ext cx="1944215" cy="2232248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/>
          <a:stretch>
            <a:fillRect/>
          </a:stretch>
        </p:blipFill>
        <p:spPr>
          <a:xfrm>
            <a:off x="4989883" y="5307379"/>
            <a:ext cx="4104456" cy="1283801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5"/>
          <a:stretch>
            <a:fillRect/>
          </a:stretch>
        </p:blipFill>
        <p:spPr>
          <a:xfrm>
            <a:off x="5346819" y="3717031"/>
            <a:ext cx="1117590" cy="1891677"/>
          </a:xfrm>
          <a:prstGeom prst="rect">
            <a:avLst/>
          </a:prstGeom>
        </p:spPr>
      </p:pic>
      <p:pic>
        <p:nvPicPr>
          <p:cNvPr id="10" name="Picture 2" descr="Soubor:Logo Všte.jpg – Wikipedi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6249" r="11156" b="8621"/>
          <a:stretch/>
        </p:blipFill>
        <p:spPr bwMode="auto">
          <a:xfrm>
            <a:off x="7524749" y="409574"/>
            <a:ext cx="100965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 rotWithShape="1">
          <a:blip r:embed="rId2"/>
          <a:srcRect b="12780"/>
          <a:stretch/>
        </p:blipFill>
        <p:spPr bwMode="auto">
          <a:xfrm>
            <a:off x="3033324" y="3936090"/>
            <a:ext cx="5255130" cy="2902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2555776" y="1936631"/>
            <a:ext cx="6210226" cy="22322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8000"/>
            </a:pPr>
            <a:r>
              <a:rPr lang="cs-CZ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Výpočet sil v mechanismu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/>
          </p:nvPr>
        </p:nvSpPr>
        <p:spPr>
          <a:xfrm>
            <a:off x="685799" y="2011364"/>
            <a:ext cx="2015447" cy="4155757"/>
          </a:xfrm>
        </p:spPr>
        <p:txBody>
          <a:bodyPr/>
          <a:lstStyle/>
          <a:p>
            <a:r>
              <a:rPr lang="cs-CZ" dirty="0" smtClean="0"/>
              <a:t>Mechanismus ve dvou polohách</a:t>
            </a:r>
          </a:p>
          <a:p>
            <a:r>
              <a:rPr lang="cs-CZ" dirty="0" smtClean="0"/>
              <a:t>Vstupy</a:t>
            </a:r>
          </a:p>
          <a:p>
            <a:r>
              <a:rPr lang="cs-CZ" dirty="0" smtClean="0"/>
              <a:t>Výstupy</a:t>
            </a:r>
          </a:p>
          <a:p>
            <a:r>
              <a:rPr lang="cs-CZ" dirty="0" smtClean="0"/>
              <a:t>Obecný postup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cs-CZ" smtClean="0"/>
              <a:t>Květen,2024</a:t>
            </a:r>
            <a:endParaRPr lang="cs-CZ"/>
          </a:p>
        </p:txBody>
      </p:sp>
      <p:pic>
        <p:nvPicPr>
          <p:cNvPr id="8" name="Picture 2" descr="Soubor:Logo Všte.jpg – Wikipedi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6249" r="11156" b="8621"/>
          <a:stretch/>
        </p:blipFill>
        <p:spPr bwMode="auto">
          <a:xfrm>
            <a:off x="7524749" y="409574"/>
            <a:ext cx="1009651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24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22318419_win32_SL_V9" id="{8502042B-488E-4F33-AD20-77B40A1BC1AA}" vid="{A90C26AF-23CA-48C5-BFF9-84DC7B1C917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1222</TotalTime>
  <Words>466</Words>
  <Application>Microsoft Office PowerPoint</Application>
  <PresentationFormat>Předvádění na obrazovce (4:3)</PresentationFormat>
  <Paragraphs>144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Motiv1</vt:lpstr>
      <vt:lpstr> BAKALÁŘSKÁ PRÁCE</vt:lpstr>
      <vt:lpstr>Prezentace aplikace PowerPoint</vt:lpstr>
      <vt:lpstr>Cíl práce</vt:lpstr>
      <vt:lpstr>Sloupové plošiny</vt:lpstr>
      <vt:lpstr>Sloupové plošiny</vt:lpstr>
      <vt:lpstr>Současné řešení</vt:lpstr>
      <vt:lpstr>Postup pří návrhu</vt:lpstr>
      <vt:lpstr>Návrh nového řešení</vt:lpstr>
      <vt:lpstr>Výpočet sil v mechanismu</vt:lpstr>
      <vt:lpstr>Výpočet sil v mechanismu</vt:lpstr>
      <vt:lpstr>Pevnostní ověření navrhovaných dílů</vt:lpstr>
      <vt:lpstr>Pevnostní ověření navrhovaných dílů</vt:lpstr>
      <vt:lpstr>Dokončení modelu, sestavy a dokumentace</vt:lpstr>
      <vt:lpstr>Diskuze výsledků</vt:lpstr>
      <vt:lpstr>Prezentace aplikace PowerPoint</vt:lpstr>
    </vt:vector>
  </TitlesOfParts>
  <Company>Canon CZ/SK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BAKALÁŘSKÁ PRÁCE</dc:title>
  <dc:creator>Pavel Black</dc:creator>
  <cp:lastModifiedBy>Pavel Black</cp:lastModifiedBy>
  <cp:revision>31</cp:revision>
  <dcterms:created xsi:type="dcterms:W3CDTF">2024-06-16T09:40:15Z</dcterms:created>
  <dcterms:modified xsi:type="dcterms:W3CDTF">2024-06-19T16:50:22Z</dcterms:modified>
</cp:coreProperties>
</file>