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3" r:id="rId7"/>
    <p:sldId id="262" r:id="rId8"/>
    <p:sldId id="261" r:id="rId9"/>
    <p:sldId id="265" r:id="rId10"/>
    <p:sldId id="266" r:id="rId11"/>
    <p:sldId id="264" r:id="rId12"/>
    <p:sldId id="267" r:id="rId13"/>
    <p:sldId id="269" r:id="rId14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75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7B89E0-9C33-4E23-BEC4-79155D1F0232}" type="datetimeFigureOut">
              <a:rPr lang="cs-CZ" smtClean="0"/>
              <a:t>19.06.2024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305EFB-E080-446A-84D4-21E7FE197A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379236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C4B6040-F4B1-2B3F-AFEC-E70DDB1759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39338A84-C3D4-3C9B-F693-E684C40DA98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0FCE314-530B-0125-9EF2-CA32B171B0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E720D-E730-412F-B148-BBF34ABB0625}" type="datetime1">
              <a:rPr lang="cs-CZ" smtClean="0"/>
              <a:t>19.06.2024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E679166-D4F3-1C45-C5BE-3E5012BFAC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9AC40CC-8664-F9B9-93C7-3D9DC14AEA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7AFC7-6470-4102-A7C9-7D64BC8C6D5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931561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865CC23-2F9D-F952-5CA5-53622D61DC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668E1684-45F9-E1A9-0618-D2629FDDFD6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085243C-D5B7-7223-B98A-3C1F040B90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4E0F1-E017-4DB6-A769-C81990C8F209}" type="datetime1">
              <a:rPr lang="cs-CZ" smtClean="0"/>
              <a:t>19.06.2024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E0264CF-AEE7-677F-1581-D68158AE95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F8B428C-B4AE-2EB2-D608-A26647AA4D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7AFC7-6470-4102-A7C9-7D64BC8C6D5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575472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C1DE76A8-9A00-C596-2D95-3AEA63D77C9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774B65CD-EF5E-3EF0-9097-E96C6A446CE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B5A8B15-06FC-7614-BE10-AA92682C6A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03F07-E6C5-425D-AF27-5738139A8303}" type="datetime1">
              <a:rPr lang="cs-CZ" smtClean="0"/>
              <a:t>19.06.2024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F973059-C7F8-5677-8BA7-932E38BFFC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4A85B11-C6ED-38FA-14E4-0A09A9D4E5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7AFC7-6470-4102-A7C9-7D64BC8C6D5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52940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C2C635A-CF03-7288-230F-1AD949C073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A80C44B-46C4-83B6-4B85-1F21B17C62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4BD25D1-233A-BDD8-5790-4DE02D478C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81011-479F-4923-B434-1F9B1DE0C863}" type="datetime1">
              <a:rPr lang="cs-CZ" smtClean="0"/>
              <a:t>19.06.2024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E35875F-099D-D7A8-CD3A-AB3C841F6B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765DE01-A30B-9DC1-1C86-4E6A2AA2BE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7AFC7-6470-4102-A7C9-7D64BC8C6D5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36028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47ECD10-887C-8847-7E3A-AC5347CC87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86126F7D-7982-2466-A245-C211463404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D352280-3E0D-AAEE-3830-59B8D7F02B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51E24-1AE0-4ED3-9D60-9936F9B049C4}" type="datetime1">
              <a:rPr lang="cs-CZ" smtClean="0"/>
              <a:t>19.06.2024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6B1A769-5738-7BB8-28E5-F16032A27E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A1F5A98-5C98-2779-FF73-74B692695A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7AFC7-6470-4102-A7C9-7D64BC8C6D5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312424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CA07D1D-E5A2-AEB9-524E-0CC88938F9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5F44361-FA5D-717F-DADF-7972D864599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D1FC80D0-989E-C4A1-C177-FDB4E6B959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F493C549-A713-5D77-2A09-099B2DCF55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13EB2-5CF0-4589-A16F-D7D008C8F1E5}" type="datetime1">
              <a:rPr lang="cs-CZ" smtClean="0"/>
              <a:t>19.06.2024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79770FFE-4609-F765-7C3D-CC91483D7F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6265BBC4-E269-A8D7-2F7E-F861C03C42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7AFC7-6470-4102-A7C9-7D64BC8C6D5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21180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87CEA8A-FB67-6F5F-E8AB-E2095E3C7B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1A535AC3-E566-8281-98F0-8AA49606C8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D4183761-FEFC-C3EB-D0D2-AB53A7AF72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664863B2-091E-7296-4D90-A57672072B6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EB9D179C-DF36-7BBB-40B1-49A0E664A79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53E5A671-01BE-B70F-ABC8-24CEB02801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ECF90-81F1-49EB-9C4E-8445B63E7E8C}" type="datetime1">
              <a:rPr lang="cs-CZ" smtClean="0"/>
              <a:t>19.06.2024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23C798C2-C66A-6BB0-A6A7-56C3974E48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F68898EC-86B5-3673-451E-2C2603921D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7AFC7-6470-4102-A7C9-7D64BC8C6D5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015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989F5D6-6963-D4AD-48DD-958B05E15A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FA6EFE52-36FB-9EFE-D459-A03BB3E3E9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6453C-17E9-4E2E-8317-477BF54A5096}" type="datetime1">
              <a:rPr lang="cs-CZ" smtClean="0"/>
              <a:t>19.06.2024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DCC6B0C1-846C-97D5-4CF2-178512ACD2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BA7F7911-7B1D-A9E4-A996-2F926C5C1D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7AFC7-6470-4102-A7C9-7D64BC8C6D5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165245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AE8D0192-FB08-DDFB-88E4-98F750B09B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DE24F-4E2E-4D82-A9E3-906B8A6EFCFF}" type="datetime1">
              <a:rPr lang="cs-CZ" smtClean="0"/>
              <a:t>19.06.2024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74593659-B900-E6F1-0ACD-15E32CDED2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94D814-4399-153E-4B5B-7AF667E7A1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7AFC7-6470-4102-A7C9-7D64BC8C6D5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82794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BC2B555-147B-AE8E-D93E-14C003A40D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14DB2AA-E608-F48B-1950-6E59CD70CE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BA6B35B3-36B6-25A3-8D11-BC6D22FB3EA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2A1593DB-F161-CDBD-246B-E0F671F9FE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9A59-C84C-4D6D-906C-CA2900B13DDF}" type="datetime1">
              <a:rPr lang="cs-CZ" smtClean="0"/>
              <a:t>19.06.2024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DF7D5ED2-567E-06BD-1B64-6B461C9CD2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4EB104B2-7DDE-9BEB-3F2D-6A4FAF751F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7AFC7-6470-4102-A7C9-7D64BC8C6D5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604318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C292516-565A-575A-7ACB-C1B8489024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6835D305-1075-6AD7-9C3A-93758482F54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54592F66-FA0F-5F40-E1EB-E07CA5D404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943FA4E0-2625-33D0-48E9-DAA87A1D24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9F184-460A-4121-913B-7419F717AD05}" type="datetime1">
              <a:rPr lang="cs-CZ" smtClean="0"/>
              <a:t>19.06.2024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6C553E0F-019A-24F1-E302-67B4558E44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79F9FF29-7A16-2E43-11E6-DBD3A61AB4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7AFC7-6470-4102-A7C9-7D64BC8C6D5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196517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2B9DF7FB-4B15-7829-1352-F66B619CE2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FC361FDE-69F2-A224-48C1-2E4E9CF555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D569EB9-3884-22BB-25B8-707F63E2A92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DBB249E-7061-45F2-8512-F1F4CCE4B2E0}" type="datetime1">
              <a:rPr lang="cs-CZ" smtClean="0"/>
              <a:t>19.06.2024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1DADEC9-7751-2164-ACA3-114B9F3B7CC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7D8261B-8EA5-9AFB-D935-60FEF43851E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217AFC7-6470-4102-A7C9-7D64BC8C6D5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06030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E76D82E-C62C-CAC9-E8A1-162BF0F59C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3997" y="1552575"/>
            <a:ext cx="9144000" cy="2387600"/>
          </a:xfrm>
        </p:spPr>
        <p:txBody>
          <a:bodyPr/>
          <a:lstStyle/>
          <a:p>
            <a:r>
              <a:rPr lang="cs-CZ" dirty="0"/>
              <a:t>Zakladatelský projekt pro zvolenou společnost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D255BFCB-8D68-8E42-8C62-9BD5BEE3707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89308" y="4724587"/>
            <a:ext cx="8413378" cy="2330637"/>
          </a:xfrm>
        </p:spPr>
        <p:txBody>
          <a:bodyPr>
            <a:normAutofit/>
          </a:bodyPr>
          <a:lstStyle/>
          <a:p>
            <a:r>
              <a:rPr lang="cs-CZ" sz="2000" dirty="0"/>
              <a:t>Autor bakalářské práce: Matouš Bílek</a:t>
            </a:r>
          </a:p>
          <a:p>
            <a:r>
              <a:rPr lang="cs-CZ" sz="2000" dirty="0"/>
              <a:t>Vedoucí bakalářské práce: Ing. Martina </a:t>
            </a:r>
            <a:r>
              <a:rPr lang="cs-CZ" sz="2000" dirty="0" err="1"/>
              <a:t>Hlatká</a:t>
            </a:r>
            <a:r>
              <a:rPr lang="cs-CZ" sz="2000" dirty="0"/>
              <a:t>, PhD.</a:t>
            </a:r>
          </a:p>
          <a:p>
            <a:r>
              <a:rPr lang="cs-CZ" sz="2000" dirty="0"/>
              <a:t>Oponent bakalářské práce: Ing. Vilém Kovač</a:t>
            </a:r>
          </a:p>
          <a:p>
            <a:r>
              <a:rPr lang="cs-CZ" sz="2000" dirty="0"/>
              <a:t>2024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C06CBF9C-C261-92B4-DAEC-3F759725115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72750" y="0"/>
            <a:ext cx="1619250" cy="1552575"/>
          </a:xfrm>
          <a:prstGeom prst="rect">
            <a:avLst/>
          </a:prstGeom>
        </p:spPr>
      </p:pic>
      <p:sp>
        <p:nvSpPr>
          <p:cNvPr id="5" name="Podnadpis 2">
            <a:extLst>
              <a:ext uri="{FF2B5EF4-FFF2-40B4-BE49-F238E27FC236}">
                <a16:creationId xmlns:a16="http://schemas.microsoft.com/office/drawing/2014/main" id="{C191A04E-71D5-7F1E-F38D-E6D265C45D71}"/>
              </a:ext>
            </a:extLst>
          </p:cNvPr>
          <p:cNvSpPr txBox="1">
            <a:spLocks/>
          </p:cNvSpPr>
          <p:nvPr/>
        </p:nvSpPr>
        <p:spPr>
          <a:xfrm>
            <a:off x="1869138" y="246529"/>
            <a:ext cx="8453719" cy="12416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dirty="0"/>
              <a:t>Vysoká škola technická a ekonomická v Českých Budějovicích</a:t>
            </a:r>
          </a:p>
        </p:txBody>
      </p:sp>
    </p:spTree>
    <p:extLst>
      <p:ext uri="{BB962C8B-B14F-4D97-AF65-F5344CB8AC3E}">
        <p14:creationId xmlns:p14="http://schemas.microsoft.com/office/powerpoint/2010/main" val="8229732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9DC10C3-AB8D-CB6C-2BDF-F35F6ABD4E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5"/>
            <a:ext cx="9336741" cy="1325563"/>
          </a:xfrm>
        </p:spPr>
        <p:txBody>
          <a:bodyPr>
            <a:normAutofit/>
          </a:bodyPr>
          <a:lstStyle/>
          <a:p>
            <a:r>
              <a:rPr lang="cs-CZ" sz="4000" dirty="0"/>
              <a:t>Finanční plán společnosti a provozní náklady na provoz autojeřábů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569D7D8-DA99-30BE-576B-D7BAB1187E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První rok podnikání</a:t>
            </a:r>
          </a:p>
          <a:p>
            <a:endParaRPr lang="cs-CZ" dirty="0"/>
          </a:p>
          <a:p>
            <a:pPr lvl="1"/>
            <a:r>
              <a:rPr lang="cs-CZ" dirty="0"/>
              <a:t>Režijní náklady</a:t>
            </a:r>
          </a:p>
          <a:p>
            <a:pPr lvl="1"/>
            <a:endParaRPr lang="cs-CZ" dirty="0"/>
          </a:p>
          <a:p>
            <a:pPr lvl="1"/>
            <a:endParaRPr lang="cs-CZ" dirty="0"/>
          </a:p>
          <a:p>
            <a:pPr lvl="1"/>
            <a:endParaRPr lang="cs-CZ" dirty="0"/>
          </a:p>
          <a:p>
            <a:pPr marL="457200" lvl="1" indent="0">
              <a:buNone/>
            </a:pPr>
            <a:endParaRPr lang="cs-CZ" dirty="0"/>
          </a:p>
          <a:p>
            <a:pPr marL="457200" lvl="1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D828E023-0A98-226C-722A-DE230C10E4D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72750" y="0"/>
            <a:ext cx="1619250" cy="1552575"/>
          </a:xfrm>
          <a:prstGeom prst="rect">
            <a:avLst/>
          </a:prstGeom>
        </p:spPr>
      </p:pic>
      <p:pic>
        <p:nvPicPr>
          <p:cNvPr id="6" name="Obrázek 5">
            <a:extLst>
              <a:ext uri="{FF2B5EF4-FFF2-40B4-BE49-F238E27FC236}">
                <a16:creationId xmlns:a16="http://schemas.microsoft.com/office/drawing/2014/main" id="{85A5B5EE-2732-43C9-310D-EA91CACBB10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72580" y="2940704"/>
            <a:ext cx="7409795" cy="32362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02286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4B31CBD-3551-041C-31F6-5A27656789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9623612" cy="1325563"/>
          </a:xfrm>
        </p:spPr>
        <p:txBody>
          <a:bodyPr>
            <a:normAutofit/>
          </a:bodyPr>
          <a:lstStyle/>
          <a:p>
            <a:r>
              <a:rPr lang="cs-CZ" sz="4000" dirty="0"/>
              <a:t>Finanční plán společnosti a provozní náklady na provoz autojeřábů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FF65DFC-FC5A-CD67-CD45-B152518860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První rok podnikání</a:t>
            </a:r>
          </a:p>
          <a:p>
            <a:pPr marL="0" indent="0">
              <a:buNone/>
            </a:pPr>
            <a:endParaRPr lang="cs-CZ" dirty="0"/>
          </a:p>
          <a:p>
            <a:pPr lvl="1"/>
            <a:r>
              <a:rPr lang="cs-CZ" dirty="0"/>
              <a:t>Vlastní náklady autojeřábů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485BDD2D-0D6C-5757-DD6D-6BDB36A809E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72750" y="0"/>
            <a:ext cx="1619250" cy="1552575"/>
          </a:xfrm>
          <a:prstGeom prst="rect">
            <a:avLst/>
          </a:prstGeom>
        </p:spPr>
      </p:pic>
      <p:pic>
        <p:nvPicPr>
          <p:cNvPr id="8" name="Obrázek 7">
            <a:extLst>
              <a:ext uri="{FF2B5EF4-FFF2-40B4-BE49-F238E27FC236}">
                <a16:creationId xmlns:a16="http://schemas.microsoft.com/office/drawing/2014/main" id="{413F5B23-23DF-C892-3E19-F8E5D3BF47F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00650" y="1958975"/>
            <a:ext cx="6181725" cy="4352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04732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505B5A5-9666-1741-517F-84FF6395F4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9489141" cy="1325563"/>
          </a:xfrm>
        </p:spPr>
        <p:txBody>
          <a:bodyPr>
            <a:normAutofit/>
          </a:bodyPr>
          <a:lstStyle/>
          <a:p>
            <a:r>
              <a:rPr lang="cs-CZ" sz="4000" dirty="0"/>
              <a:t>Finanční plán společnosti a provozní náklady na provoz autojeřábů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217696A-243E-61C7-F4CF-554B513C57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Shrnutí ročních nákladů, tržeb a zisku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D085ADC7-E9E2-0849-6FD9-65BA81B5AAC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72750" y="0"/>
            <a:ext cx="1619250" cy="1552575"/>
          </a:xfrm>
          <a:prstGeom prst="rect">
            <a:avLst/>
          </a:prstGeom>
        </p:spPr>
      </p:pic>
      <p:pic>
        <p:nvPicPr>
          <p:cNvPr id="6" name="Obrázek 5">
            <a:extLst>
              <a:ext uri="{FF2B5EF4-FFF2-40B4-BE49-F238E27FC236}">
                <a16:creationId xmlns:a16="http://schemas.microsoft.com/office/drawing/2014/main" id="{B65D3802-D323-0413-A052-F70FD163BAA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15951" y="3429000"/>
            <a:ext cx="8156799" cy="21218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44619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4ECB73D-007D-61C5-B59C-5FE1FC88EF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Dotazy vedoucího BP a oponenta BP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E9FEBA4-83B7-4CD0-2BB0-17E716E3FE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Budete se tímto plánem řídit, při založení Vaší společnosti?</a:t>
            </a:r>
          </a:p>
          <a:p>
            <a:r>
              <a:rPr lang="cs-CZ" dirty="0"/>
              <a:t>Z čeho jste vycházel při plánování mzdových nákladů?</a:t>
            </a:r>
          </a:p>
          <a:p>
            <a:r>
              <a:rPr lang="cs-CZ" dirty="0"/>
              <a:t>Jak jste stanovil výkony autojeřábů?</a:t>
            </a:r>
          </a:p>
          <a:p>
            <a:r>
              <a:rPr lang="cs-CZ" dirty="0"/>
              <a:t>Jakým způsobem plánujete zvládnout počáteční administrativní zátěž spojenou se založením nového podniku? </a:t>
            </a:r>
          </a:p>
          <a:p>
            <a:r>
              <a:rPr lang="cs-CZ" dirty="0"/>
              <a:t>Jaké jsou nejčastější problémy spojené s provozem jeřábu?</a:t>
            </a:r>
          </a:p>
          <a:p>
            <a:r>
              <a:rPr lang="cs-CZ" dirty="0"/>
              <a:t> Jaké jsou hlavní bezpečnostní opatření, která musí být dodržena při používání jeřábu?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A55F5C97-6D35-08D3-E5A8-D697DE2C33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72750" y="0"/>
            <a:ext cx="1619250" cy="1552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1658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8B6C7AB-894F-C94D-BD0A-553E2F4F14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89793"/>
            <a:ext cx="10515600" cy="1325563"/>
          </a:xfrm>
        </p:spPr>
        <p:txBody>
          <a:bodyPr>
            <a:normAutofit/>
          </a:bodyPr>
          <a:lstStyle/>
          <a:p>
            <a:br>
              <a:rPr lang="cs-CZ" sz="4000" dirty="0"/>
            </a:br>
            <a:r>
              <a:rPr lang="cs-CZ" sz="4000" dirty="0"/>
              <a:t>Volba tématu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90EE02F-F956-AAEB-639E-B70DD6E5DA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sz="2400" dirty="0"/>
          </a:p>
          <a:p>
            <a:r>
              <a:rPr lang="cs-CZ" sz="2400" dirty="0"/>
              <a:t>Pracovní zkušenost na oddělení montážních mechanismů</a:t>
            </a:r>
          </a:p>
          <a:p>
            <a:r>
              <a:rPr lang="cs-CZ" sz="2400" dirty="0"/>
              <a:t>Uplatnění výstupů z BP v zaměstnání</a:t>
            </a:r>
          </a:p>
          <a:p>
            <a:endParaRPr lang="cs-CZ" sz="2400" dirty="0"/>
          </a:p>
          <a:p>
            <a:endParaRPr lang="cs-CZ" sz="2400" dirty="0"/>
          </a:p>
          <a:p>
            <a:endParaRPr lang="cs-CZ" sz="2400" dirty="0"/>
          </a:p>
          <a:p>
            <a:r>
              <a:rPr lang="cs-CZ" sz="2400" dirty="0"/>
              <a:t>Cílem práce je zpracování zakladatelského projektu v aplikaci na konkrétní podnik</a:t>
            </a:r>
          </a:p>
        </p:txBody>
      </p:sp>
      <p:sp>
        <p:nvSpPr>
          <p:cNvPr id="4" name="Nadpis 1">
            <a:extLst>
              <a:ext uri="{FF2B5EF4-FFF2-40B4-BE49-F238E27FC236}">
                <a16:creationId xmlns:a16="http://schemas.microsoft.com/office/drawing/2014/main" id="{176B4F85-B111-023A-F9DB-294FE89CCA23}"/>
              </a:ext>
            </a:extLst>
          </p:cNvPr>
          <p:cNvSpPr txBox="1">
            <a:spLocks/>
          </p:cNvSpPr>
          <p:nvPr/>
        </p:nvSpPr>
        <p:spPr>
          <a:xfrm>
            <a:off x="838200" y="342900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4000" dirty="0"/>
              <a:t>Cíl práce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075D3E0A-796C-9586-A26D-8582D5969FC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72750" y="0"/>
            <a:ext cx="1619250" cy="1552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41184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D6B8C44-D29E-BEF4-401B-C489C61224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/>
              <a:t>Teoreticko-metodologická část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FB4226D-FFE4-23AB-D27B-E7C66233B4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55813"/>
            <a:ext cx="5159188" cy="4351338"/>
          </a:xfrm>
        </p:spPr>
        <p:txBody>
          <a:bodyPr>
            <a:normAutofit fontScale="92500" lnSpcReduction="10000"/>
          </a:bodyPr>
          <a:lstStyle/>
          <a:p>
            <a:r>
              <a:rPr lang="cs-CZ" sz="2600" dirty="0"/>
              <a:t>Zdroje informací pro začínající podnikatele</a:t>
            </a:r>
          </a:p>
          <a:p>
            <a:r>
              <a:rPr lang="cs-CZ" sz="2600" dirty="0"/>
              <a:t>Podnik a jeho definice</a:t>
            </a:r>
          </a:p>
          <a:p>
            <a:r>
              <a:rPr lang="cs-CZ" sz="2600" dirty="0"/>
              <a:t>Druhy podnikání v ČR</a:t>
            </a:r>
          </a:p>
          <a:p>
            <a:r>
              <a:rPr lang="cs-CZ" sz="2600" dirty="0"/>
              <a:t>Strategické řízení</a:t>
            </a:r>
          </a:p>
          <a:p>
            <a:r>
              <a:rPr lang="cs-CZ" sz="2600" dirty="0"/>
              <a:t>Marketing</a:t>
            </a:r>
          </a:p>
          <a:p>
            <a:r>
              <a:rPr lang="cs-CZ" sz="2600" dirty="0"/>
              <a:t>Podnikatelské riziko</a:t>
            </a:r>
          </a:p>
          <a:p>
            <a:r>
              <a:rPr lang="cs-CZ" sz="2600" dirty="0"/>
              <a:t>Průzkum trhu</a:t>
            </a:r>
          </a:p>
          <a:p>
            <a:r>
              <a:rPr lang="cs-CZ" sz="2600" dirty="0"/>
              <a:t>Financování podniku</a:t>
            </a:r>
          </a:p>
          <a:p>
            <a:r>
              <a:rPr lang="cs-CZ" sz="2600" dirty="0"/>
              <a:t>Metodika práce</a:t>
            </a:r>
            <a:endParaRPr lang="cs-CZ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0846E1E3-8893-F8E4-FE9F-53323CA212F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72750" y="0"/>
            <a:ext cx="1619250" cy="1552575"/>
          </a:xfrm>
          <a:prstGeom prst="rect">
            <a:avLst/>
          </a:prstGeom>
        </p:spPr>
      </p:pic>
      <p:sp>
        <p:nvSpPr>
          <p:cNvPr id="5" name="Zástupný obsah 2">
            <a:extLst>
              <a:ext uri="{FF2B5EF4-FFF2-40B4-BE49-F238E27FC236}">
                <a16:creationId xmlns:a16="http://schemas.microsoft.com/office/drawing/2014/main" id="{15665BE0-481B-1821-A9E1-76A2955EF001}"/>
              </a:ext>
            </a:extLst>
          </p:cNvPr>
          <p:cNvSpPr txBox="1">
            <a:spLocks/>
          </p:cNvSpPr>
          <p:nvPr/>
        </p:nvSpPr>
        <p:spPr>
          <a:xfrm>
            <a:off x="6454589" y="2055813"/>
            <a:ext cx="5159188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400" dirty="0"/>
              <a:t>Použité metody</a:t>
            </a:r>
          </a:p>
          <a:p>
            <a:pPr lvl="1"/>
            <a:r>
              <a:rPr lang="cs-CZ" sz="2000" dirty="0"/>
              <a:t>Čerpání informací z odborné literatury a internetových zdrojů</a:t>
            </a:r>
          </a:p>
          <a:p>
            <a:pPr lvl="1"/>
            <a:r>
              <a:rPr lang="cs-CZ" sz="2000" dirty="0"/>
              <a:t>Metoda hypotetické analýzy</a:t>
            </a:r>
          </a:p>
        </p:txBody>
      </p:sp>
    </p:spTree>
    <p:extLst>
      <p:ext uri="{BB962C8B-B14F-4D97-AF65-F5344CB8AC3E}">
        <p14:creationId xmlns:p14="http://schemas.microsoft.com/office/powerpoint/2010/main" val="19849966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A334877-F4E3-2BE2-2081-7065656C6E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Aplikační část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BAF7472-2F32-4AFF-A0BD-EC133966FB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8619565" cy="4351338"/>
          </a:xfrm>
        </p:spPr>
        <p:txBody>
          <a:bodyPr>
            <a:normAutofit/>
          </a:bodyPr>
          <a:lstStyle/>
          <a:p>
            <a:r>
              <a:rPr lang="cs-CZ" sz="2400" dirty="0"/>
              <a:t>Představení podniku, definování předmětu činnosti podniku</a:t>
            </a:r>
          </a:p>
          <a:p>
            <a:r>
              <a:rPr lang="cs-CZ" sz="2400" dirty="0"/>
              <a:t>Právní forma podnikání</a:t>
            </a:r>
          </a:p>
          <a:p>
            <a:r>
              <a:rPr lang="cs-CZ" sz="2400" dirty="0"/>
              <a:t>Struktura podniku</a:t>
            </a:r>
          </a:p>
          <a:p>
            <a:r>
              <a:rPr lang="cs-CZ" sz="2400" dirty="0"/>
              <a:t>Analýza trhu, konkurence a výběr vhodného typu autojeřábu</a:t>
            </a:r>
          </a:p>
          <a:p>
            <a:r>
              <a:rPr lang="cs-CZ" sz="2400" dirty="0"/>
              <a:t>Propagace společnosti</a:t>
            </a:r>
          </a:p>
          <a:p>
            <a:r>
              <a:rPr lang="cs-CZ" sz="2400" dirty="0"/>
              <a:t>Finanční plán společnosti a provozní náklady na provoz autojeřábů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2036D58B-636E-3436-39DF-943B225ECC3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72750" y="0"/>
            <a:ext cx="1619250" cy="1552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2474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774BDD6-BB6C-37C2-9B69-E0ECB0EC8E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/>
              <a:t>Představení podniku a definování předmětu činnosti podniku, právní forma podnikání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637B34B2-3884-DC99-659F-A98D9978466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72750" y="0"/>
            <a:ext cx="1619250" cy="1552575"/>
          </a:xfrm>
          <a:prstGeom prst="rect">
            <a:avLst/>
          </a:prstGeom>
        </p:spPr>
      </p:pic>
      <p:pic>
        <p:nvPicPr>
          <p:cNvPr id="9" name="Zástupný obsah 8">
            <a:extLst>
              <a:ext uri="{FF2B5EF4-FFF2-40B4-BE49-F238E27FC236}">
                <a16:creationId xmlns:a16="http://schemas.microsoft.com/office/drawing/2014/main" id="{AB8B7AD2-B26C-388D-CC5A-649A456BF83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3037174" y="2422128"/>
            <a:ext cx="6117652" cy="33837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07645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565007B-0DBA-3B0B-FF1F-EDC2FB293B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Struktura podniku</a:t>
            </a:r>
          </a:p>
        </p:txBody>
      </p:sp>
      <p:pic>
        <p:nvPicPr>
          <p:cNvPr id="8" name="Zástupný obsah 7" descr="Obsah obrázku text, Písmo, snímek obrazovky, Obdélník&#10;&#10;Popis byl vytvořen automaticky">
            <a:extLst>
              <a:ext uri="{FF2B5EF4-FFF2-40B4-BE49-F238E27FC236}">
                <a16:creationId xmlns:a16="http://schemas.microsoft.com/office/drawing/2014/main" id="{ADCD9C1C-9DEF-4879-E976-E0E44A46978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1408" y="2309091"/>
            <a:ext cx="7318629" cy="3325091"/>
          </a:xfrm>
        </p:spPr>
      </p:pic>
      <p:pic>
        <p:nvPicPr>
          <p:cNvPr id="4" name="Obrázek 3">
            <a:extLst>
              <a:ext uri="{FF2B5EF4-FFF2-40B4-BE49-F238E27FC236}">
                <a16:creationId xmlns:a16="http://schemas.microsoft.com/office/drawing/2014/main" id="{D5517C84-4A28-CC39-08DF-37DF1F5FCA8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72750" y="17930"/>
            <a:ext cx="1619250" cy="1552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34861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6F48A9E-0D68-0D17-195A-C87319BE24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9381565" cy="1325563"/>
          </a:xfrm>
        </p:spPr>
        <p:txBody>
          <a:bodyPr>
            <a:normAutofit fontScale="90000"/>
          </a:bodyPr>
          <a:lstStyle/>
          <a:p>
            <a:br>
              <a:rPr lang="cs-CZ" sz="4400" dirty="0"/>
            </a:br>
            <a:r>
              <a:rPr lang="cs-CZ" sz="4400" dirty="0"/>
              <a:t>Analýza trhu, konkurence a výběr vhodného typu autojeřábu</a:t>
            </a:r>
            <a:br>
              <a:rPr lang="cs-CZ" sz="4400" dirty="0"/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DCCA8C7-0BB6-0B4B-2C71-D1D08374B3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Analýza vnitřního prostředí</a:t>
            </a:r>
          </a:p>
          <a:p>
            <a:r>
              <a:rPr lang="cs-CZ" dirty="0"/>
              <a:t>Analýza vnějšího prostředí</a:t>
            </a:r>
          </a:p>
          <a:p>
            <a:r>
              <a:rPr lang="cs-CZ" dirty="0"/>
              <a:t>Analýza konkurence</a:t>
            </a:r>
          </a:p>
          <a:p>
            <a:r>
              <a:rPr lang="cs-CZ" dirty="0"/>
              <a:t>Výběr vhodného typu autojeřábu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86752C17-B937-F207-3655-6A8E0B87B6D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72750" y="0"/>
            <a:ext cx="1619250" cy="1552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14664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E11D3F0-E837-D704-5F7B-94661F5441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Propagace společnosti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CB27D9E-9270-96BF-F47C-480D125024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Vytvoření loga společnosti</a:t>
            </a:r>
          </a:p>
          <a:p>
            <a:r>
              <a:rPr lang="cs-CZ" dirty="0"/>
              <a:t>Webové stránky a internetová reklama</a:t>
            </a:r>
          </a:p>
          <a:p>
            <a:r>
              <a:rPr lang="cs-CZ" dirty="0"/>
              <a:t>Osobní prodej a kladné recenze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963F39C8-1AFE-0491-CF0D-6C5ED9F0833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72750" y="0"/>
            <a:ext cx="1619250" cy="1552575"/>
          </a:xfrm>
          <a:prstGeom prst="rect">
            <a:avLst/>
          </a:prstGeom>
        </p:spPr>
      </p:pic>
      <p:pic>
        <p:nvPicPr>
          <p:cNvPr id="5" name="Obrázek 4" descr="Obsah obrázku Písmo, logo, Grafika, žlutá&#10;&#10;Popis byl vytvořen automaticky">
            <a:extLst>
              <a:ext uri="{FF2B5EF4-FFF2-40B4-BE49-F238E27FC236}">
                <a16:creationId xmlns:a16="http://schemas.microsoft.com/office/drawing/2014/main" id="{920439CA-C627-0AB1-BB04-4C0C25F6B5F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3595146"/>
            <a:ext cx="3914775" cy="258181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092753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415B37F-A39C-10B0-4501-68693A7618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9345706" cy="1325563"/>
          </a:xfrm>
        </p:spPr>
        <p:txBody>
          <a:bodyPr>
            <a:normAutofit fontScale="90000"/>
          </a:bodyPr>
          <a:lstStyle/>
          <a:p>
            <a:br>
              <a:rPr lang="cs-CZ" sz="4400" dirty="0"/>
            </a:br>
            <a:r>
              <a:rPr lang="cs-CZ" sz="4400" dirty="0"/>
              <a:t>Finanční plán společnosti a provozní náklady na provoz autojeřábů</a:t>
            </a:r>
            <a:br>
              <a:rPr lang="cs-CZ" sz="4400" dirty="0"/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8A0DCFC-DE77-7324-94A9-50428A5D88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Výdaje před zahájením podnikání</a:t>
            </a:r>
          </a:p>
          <a:p>
            <a:endParaRPr lang="cs-CZ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54353B51-543B-7E17-B1E0-5E3D012BF99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72750" y="0"/>
            <a:ext cx="1619250" cy="1552575"/>
          </a:xfrm>
          <a:prstGeom prst="rect">
            <a:avLst/>
          </a:prstGeom>
        </p:spPr>
      </p:pic>
      <p:pic>
        <p:nvPicPr>
          <p:cNvPr id="10" name="Obrázek 9" descr="Obsah obrázku text, snímek obrazovky, číslo, Písmo&#10;&#10;Popis byl vytvořen automaticky">
            <a:extLst>
              <a:ext uri="{FF2B5EF4-FFF2-40B4-BE49-F238E27FC236}">
                <a16:creationId xmlns:a16="http://schemas.microsoft.com/office/drawing/2014/main" id="{7D390264-4935-76E9-D6F7-9B9EF4759C0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2254" y="2358002"/>
            <a:ext cx="8047491" cy="38189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546361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643</TotalTime>
  <Words>320</Words>
  <Application>Microsoft Office PowerPoint</Application>
  <PresentationFormat>Širokoúhlá obrazovka</PresentationFormat>
  <Paragraphs>70</Paragraphs>
  <Slides>13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7" baseType="lpstr">
      <vt:lpstr>Aptos</vt:lpstr>
      <vt:lpstr>Aptos Display</vt:lpstr>
      <vt:lpstr>Arial</vt:lpstr>
      <vt:lpstr>Motiv Office</vt:lpstr>
      <vt:lpstr>Zakladatelský projekt pro zvolenou společnost</vt:lpstr>
      <vt:lpstr> Volba tématu</vt:lpstr>
      <vt:lpstr>Teoreticko-metodologická část</vt:lpstr>
      <vt:lpstr>Aplikační část</vt:lpstr>
      <vt:lpstr>Představení podniku a definování předmětu činnosti podniku, právní forma podnikání</vt:lpstr>
      <vt:lpstr>Struktura podniku</vt:lpstr>
      <vt:lpstr> Analýza trhu, konkurence a výběr vhodného typu autojeřábu </vt:lpstr>
      <vt:lpstr>Propagace společnosti</vt:lpstr>
      <vt:lpstr> Finanční plán společnosti a provozní náklady na provoz autojeřábů </vt:lpstr>
      <vt:lpstr>Finanční plán společnosti a provozní náklady na provoz autojeřábů</vt:lpstr>
      <vt:lpstr>Finanční plán společnosti a provozní náklady na provoz autojeřábů</vt:lpstr>
      <vt:lpstr>Finanční plán společnosti a provozní náklady na provoz autojeřábů</vt:lpstr>
      <vt:lpstr>Dotazy vedoucího BP a oponenta BP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Bílek Matouš</dc:creator>
  <cp:lastModifiedBy>Bílek Matouš</cp:lastModifiedBy>
  <cp:revision>10</cp:revision>
  <dcterms:created xsi:type="dcterms:W3CDTF">2024-06-18T07:42:54Z</dcterms:created>
  <dcterms:modified xsi:type="dcterms:W3CDTF">2024-06-19T11:51:08Z</dcterms:modified>
</cp:coreProperties>
</file>