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5" r:id="rId10"/>
    <p:sldId id="266" r:id="rId11"/>
    <p:sldId id="264" r:id="rId12"/>
    <p:sldId id="267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B89E0-9C33-4E23-BEC4-79155D1F0232}" type="datetimeFigureOut">
              <a:rPr lang="cs-CZ" smtClean="0"/>
              <a:t>19.06.2024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05EFB-E080-446A-84D4-21E7FE197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92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B6040-F4B1-2B3F-AFEC-E70DDB175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338A84-C3D4-3C9B-F693-E684C40DA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FCE314-530B-0125-9EF2-CA32B171B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720D-E730-412F-B148-BBF34ABB0625}" type="datetime1">
              <a:rPr lang="cs-CZ" smtClean="0"/>
              <a:t>19.06.2024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79166-D4F3-1C45-C5BE-3E5012BFA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AC40CC-8664-F9B9-93C7-3D9DC14A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5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5CC23-2F9D-F952-5CA5-53622D61D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8E1684-45F9-E1A9-0618-D2629FDDF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85243C-D5B7-7223-B98A-3C1F040B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E0F1-E017-4DB6-A769-C81990C8F209}" type="datetime1">
              <a:rPr lang="cs-CZ" smtClean="0"/>
              <a:t>19.06.2024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264CF-AEE7-677F-1581-D68158AE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8B428C-B4AE-2EB2-D608-A26647AA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54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DE76A8-9A00-C596-2D95-3AEA63D77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4B65CD-EF5E-3EF0-9097-E96C6A446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A8B15-06FC-7614-BE10-AA92682C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3F07-E6C5-425D-AF27-5738139A8303}" type="datetime1">
              <a:rPr lang="cs-CZ" smtClean="0"/>
              <a:t>19.06.2024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973059-C7F8-5677-8BA7-932E38BFF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A85B11-C6ED-38FA-14E4-0A09A9D4E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9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C635A-CF03-7288-230F-1AD949C0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80C44B-46C4-83B6-4B85-1F21B17C6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BD25D1-233A-BDD8-5790-4DE02D47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1011-479F-4923-B434-1F9B1DE0C863}" type="datetime1">
              <a:rPr lang="cs-CZ" smtClean="0"/>
              <a:t>19.06.2024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35875F-099D-D7A8-CD3A-AB3C841F6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65DE01-A30B-9DC1-1C86-4E6A2AA2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60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ECD10-887C-8847-7E3A-AC5347CC8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126F7D-7982-2466-A245-C21146340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352280-3E0D-AAEE-3830-59B8D7F0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1E24-1AE0-4ED3-9D60-9936F9B049C4}" type="datetime1">
              <a:rPr lang="cs-CZ" smtClean="0"/>
              <a:t>19.06.2024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B1A769-5738-7BB8-28E5-F16032A2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1F5A98-5C98-2779-FF73-74B69269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4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07D1D-E5A2-AEB9-524E-0CC88938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F44361-FA5D-717F-DADF-7972D8645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FC80D0-989E-C4A1-C177-FDB4E6B95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93C549-A713-5D77-2A09-099B2DCF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3EB2-5CF0-4589-A16F-D7D008C8F1E5}" type="datetime1">
              <a:rPr lang="cs-CZ" smtClean="0"/>
              <a:t>19.06.2024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770FFE-4609-F765-7C3D-CC91483D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65BBC4-E269-A8D7-2F7E-F861C03C4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1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CEA8A-FB67-6F5F-E8AB-E2095E3C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535AC3-E566-8281-98F0-8AA49606C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183761-FEFC-C3EB-D0D2-AB53A7AF7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4863B2-091E-7296-4D90-A57672072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9D179C-DF36-7BBB-40B1-49A0E664A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3E5A671-01BE-B70F-ABC8-24CEB028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CF90-81F1-49EB-9C4E-8445B63E7E8C}" type="datetime1">
              <a:rPr lang="cs-CZ" smtClean="0"/>
              <a:t>19.06.2024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C798C2-C66A-6BB0-A6A7-56C3974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8898EC-86B5-3673-451E-2C260392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9F5D6-6963-D4AD-48DD-958B05E1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6EFE52-36FB-9EFE-D459-A03BB3E3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6453C-17E9-4E2E-8317-477BF54A5096}" type="datetime1">
              <a:rPr lang="cs-CZ" smtClean="0"/>
              <a:t>19.06.2024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C6B0C1-846C-97D5-4CF2-178512AC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7F7911-7B1D-A9E4-A996-2F926C5C1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2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E8D0192-FB08-DDFB-88E4-98F750B0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E24F-4E2E-4D82-A9E3-906B8A6EFCFF}" type="datetime1">
              <a:rPr lang="cs-CZ" smtClean="0"/>
              <a:t>19.06.2024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4593659-B900-E6F1-0ACD-15E32CDE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94D814-4399-153E-4B5B-7AF667E7A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7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C2B555-147B-AE8E-D93E-14C003A4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DB2AA-E608-F48B-1950-6E59CD70C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A6B35B3-36B6-25A3-8D11-BC6D22FB3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1593DB-F161-CDBD-246B-E0F671F9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B9A59-C84C-4D6D-906C-CA2900B13DDF}" type="datetime1">
              <a:rPr lang="cs-CZ" smtClean="0"/>
              <a:t>19.06.2024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7D5ED2-567E-06BD-1B64-6B461C9C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B104B2-7DDE-9BEB-3F2D-6A4FAF75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3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92516-565A-575A-7ACB-C1B848902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835D305-1075-6AD7-9C3A-93758482F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592F66-FA0F-5F40-E1EB-E07CA5D40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3FA4E0-2625-33D0-48E9-DAA87A1D2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F184-460A-4121-913B-7419F717AD05}" type="datetime1">
              <a:rPr lang="cs-CZ" smtClean="0"/>
              <a:t>19.06.2024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553E0F-019A-24F1-E302-67B4558E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F9FF29-7A16-2E43-11E6-DBD3A61A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6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B9DF7FB-4B15-7829-1352-F66B619CE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61FDE-69F2-A224-48C1-2E4E9CF55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569EB9-3884-22BB-25B8-707F63E2A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BB249E-7061-45F2-8512-F1F4CCE4B2E0}" type="datetime1">
              <a:rPr lang="cs-CZ" smtClean="0"/>
              <a:t>19.06.2024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ADEC9-7751-2164-ACA3-114B9F3B7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D8261B-8EA5-9AFB-D935-60FEF4385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17AFC7-6470-4102-A7C9-7D64BC8C6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6D82E-C62C-CAC9-E8A1-162BF0F59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552575"/>
            <a:ext cx="9144000" cy="2387600"/>
          </a:xfrm>
        </p:spPr>
        <p:txBody>
          <a:bodyPr/>
          <a:lstStyle/>
          <a:p>
            <a:r>
              <a:rPr lang="cs-CZ" dirty="0"/>
              <a:t>Zakladatelský projekt pro zvolenou společnost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55BFCB-8D68-8E42-8C62-9BD5BEE37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308" y="4724587"/>
            <a:ext cx="8413378" cy="2330637"/>
          </a:xfrm>
        </p:spPr>
        <p:txBody>
          <a:bodyPr>
            <a:normAutofit/>
          </a:bodyPr>
          <a:lstStyle/>
          <a:p>
            <a:r>
              <a:rPr lang="cs-CZ" sz="2000" dirty="0"/>
              <a:t>Autor bakalářské práce: Matouš Bílek</a:t>
            </a:r>
          </a:p>
          <a:p>
            <a:r>
              <a:rPr lang="cs-CZ" sz="2000" dirty="0"/>
              <a:t>Vedoucí bakalářské práce: Ing. Martina </a:t>
            </a:r>
            <a:r>
              <a:rPr lang="cs-CZ" sz="2000" dirty="0" err="1"/>
              <a:t>Hlatká</a:t>
            </a:r>
            <a:r>
              <a:rPr lang="cs-CZ" sz="2000" dirty="0"/>
              <a:t>, PhD.</a:t>
            </a:r>
          </a:p>
          <a:p>
            <a:r>
              <a:rPr lang="cs-CZ" sz="2000" dirty="0"/>
              <a:t>Oponent bakalářské práce: Ing. Vilém Kovač</a:t>
            </a:r>
          </a:p>
          <a:p>
            <a:r>
              <a:rPr lang="cs-CZ" sz="2000" dirty="0"/>
              <a:t>2024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6CBF9C-C261-92B4-DAEC-3F7597251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sp>
        <p:nvSpPr>
          <p:cNvPr id="5" name="Podnadpis 2">
            <a:extLst>
              <a:ext uri="{FF2B5EF4-FFF2-40B4-BE49-F238E27FC236}">
                <a16:creationId xmlns:a16="http://schemas.microsoft.com/office/drawing/2014/main" id="{C191A04E-71D5-7F1E-F38D-E6D265C45D71}"/>
              </a:ext>
            </a:extLst>
          </p:cNvPr>
          <p:cNvSpPr txBox="1">
            <a:spLocks/>
          </p:cNvSpPr>
          <p:nvPr/>
        </p:nvSpPr>
        <p:spPr>
          <a:xfrm>
            <a:off x="1869138" y="246529"/>
            <a:ext cx="8453719" cy="124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/>
              <a:t>Vysoká škola technická a ekonomická v Českých Budějovicích</a:t>
            </a:r>
          </a:p>
        </p:txBody>
      </p:sp>
    </p:spTree>
    <p:extLst>
      <p:ext uri="{BB962C8B-B14F-4D97-AF65-F5344CB8AC3E}">
        <p14:creationId xmlns:p14="http://schemas.microsoft.com/office/powerpoint/2010/main" val="822973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C10C3-AB8D-CB6C-2BDF-F35F6ABD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336741" cy="1325563"/>
          </a:xfrm>
        </p:spPr>
        <p:txBody>
          <a:bodyPr>
            <a:normAutofit/>
          </a:bodyPr>
          <a:lstStyle/>
          <a:p>
            <a:r>
              <a:rPr lang="cs-CZ" sz="4000" dirty="0"/>
              <a:t>Finanční plán společnosti a provozní náklady na provoz autojeřábů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69D7D8-DA99-30BE-576B-D7BAB118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rok podnikání</a:t>
            </a:r>
          </a:p>
          <a:p>
            <a:endParaRPr lang="cs-CZ" dirty="0"/>
          </a:p>
          <a:p>
            <a:pPr lvl="1"/>
            <a:r>
              <a:rPr lang="cs-CZ" dirty="0"/>
              <a:t>Režijní náklady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828E023-0A98-226C-722A-DE230C10E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5A5B5EE-2732-43C9-310D-EA91CACBB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580" y="2940704"/>
            <a:ext cx="7409795" cy="32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22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31CBD-3551-041C-31F6-5A2765678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</p:spPr>
        <p:txBody>
          <a:bodyPr>
            <a:normAutofit/>
          </a:bodyPr>
          <a:lstStyle/>
          <a:p>
            <a:r>
              <a:rPr lang="cs-CZ" sz="4000" dirty="0"/>
              <a:t>Finanční plán společnosti a provozní náklady na provoz autojeřábů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65DFC-FC5A-CD67-CD45-B15251886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rok podnikání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Vlastní náklady autojeřábů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85BDD2D-0D6C-5757-DD6D-6BDB36A80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13F5B23-23DF-C892-3E19-F8E5D3BF4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650" y="1958975"/>
            <a:ext cx="618172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7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5B5A5-9666-1741-517F-84FF6395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89141" cy="1325563"/>
          </a:xfrm>
        </p:spPr>
        <p:txBody>
          <a:bodyPr>
            <a:normAutofit/>
          </a:bodyPr>
          <a:lstStyle/>
          <a:p>
            <a:r>
              <a:rPr lang="cs-CZ" sz="4000" dirty="0"/>
              <a:t>Finanční plán společnosti a provozní náklady na provoz autojeřábů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17696A-243E-61C7-F4CF-554B513C5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Shrnutí ročních nákladů, tržeb a zisku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85ADC7-E9E2-0849-6FD9-65BA81B5A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65D3802-D323-0413-A052-F70FD163B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951" y="3429000"/>
            <a:ext cx="8156799" cy="212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61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CB73D-007D-61C5-B59C-5FE1FC88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vedoucího BP a oponenta BP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9FEBA4-83B7-4CD0-2BB0-17E716E3F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Budete se tímto plánem řídit, při založení Vaší společnosti?</a:t>
            </a:r>
          </a:p>
          <a:p>
            <a:r>
              <a:rPr lang="cs-CZ" dirty="0"/>
              <a:t>Z čeho jste vycházel při plánování mzdových nákladů?</a:t>
            </a:r>
          </a:p>
          <a:p>
            <a:r>
              <a:rPr lang="cs-CZ" dirty="0"/>
              <a:t>Jak jste stanovil výkony autojeřábů?</a:t>
            </a:r>
          </a:p>
          <a:p>
            <a:r>
              <a:rPr lang="cs-CZ" dirty="0"/>
              <a:t>Jakým způsobem plánujete zvládnout počáteční administrativní zátěž spojenou se založením nového podniku? </a:t>
            </a:r>
          </a:p>
          <a:p>
            <a:r>
              <a:rPr lang="cs-CZ" dirty="0"/>
              <a:t>Jaké jsou nejčastější problémy spojené s provozem jeřábu?</a:t>
            </a:r>
          </a:p>
          <a:p>
            <a:r>
              <a:rPr lang="cs-CZ" dirty="0"/>
              <a:t> Jaké jsou hlavní bezpečnostní opatření, která musí být dodržena při používání jeřábu?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55F5C97-6D35-08D3-E5A8-D697DE2C3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6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6C7AB-894F-C94D-BD0A-553E2F4F1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793"/>
            <a:ext cx="10515600" cy="1325563"/>
          </a:xfrm>
        </p:spPr>
        <p:txBody>
          <a:bodyPr>
            <a:normAutofit/>
          </a:bodyPr>
          <a:lstStyle/>
          <a:p>
            <a:br>
              <a:rPr lang="cs-CZ" sz="4000" dirty="0"/>
            </a:br>
            <a:r>
              <a:rPr lang="cs-CZ" sz="4000" dirty="0"/>
              <a:t>Volba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EE02F-F956-AAEB-639E-B70DD6E5D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Pracovní zkušenost na oddělení montážních mechanismů</a:t>
            </a:r>
          </a:p>
          <a:p>
            <a:r>
              <a:rPr lang="cs-CZ" sz="2400" dirty="0"/>
              <a:t>Uplatnění výstupů z BP v zaměstnání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Cílem práce je zpracování zakladatelského projektu v aplikaci na konkrétní podnik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76B4F85-B111-023A-F9DB-294FE89CCA23}"/>
              </a:ext>
            </a:extLst>
          </p:cNvPr>
          <p:cNvSpPr txBox="1">
            <a:spLocks/>
          </p:cNvSpPr>
          <p:nvPr/>
        </p:nvSpPr>
        <p:spPr>
          <a:xfrm>
            <a:off x="838200" y="3429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Cíl práce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5D3E0A-796C-9586-A26D-8582D5969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11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B8C44-D29E-BEF4-401B-C489C612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Teoreticko-metodologická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B4226D-FFE4-23AB-D27B-E7C66233B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5159188" cy="4351338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Zdroje informací pro začínající podnikatele</a:t>
            </a:r>
          </a:p>
          <a:p>
            <a:r>
              <a:rPr lang="cs-CZ" sz="2600" dirty="0"/>
              <a:t>Podnik a jeho definice</a:t>
            </a:r>
          </a:p>
          <a:p>
            <a:r>
              <a:rPr lang="cs-CZ" sz="2600" dirty="0"/>
              <a:t>Druhy podnikání v ČR</a:t>
            </a:r>
          </a:p>
          <a:p>
            <a:r>
              <a:rPr lang="cs-CZ" sz="2600" dirty="0"/>
              <a:t>Strategické řízení</a:t>
            </a:r>
          </a:p>
          <a:p>
            <a:r>
              <a:rPr lang="cs-CZ" sz="2600" dirty="0"/>
              <a:t>Marketing</a:t>
            </a:r>
          </a:p>
          <a:p>
            <a:r>
              <a:rPr lang="cs-CZ" sz="2600" dirty="0"/>
              <a:t>Podnikatelské riziko</a:t>
            </a:r>
          </a:p>
          <a:p>
            <a:r>
              <a:rPr lang="cs-CZ" sz="2600" dirty="0"/>
              <a:t>Průzkum trhu</a:t>
            </a:r>
          </a:p>
          <a:p>
            <a:r>
              <a:rPr lang="cs-CZ" sz="2600" dirty="0"/>
              <a:t>Financování podniku</a:t>
            </a:r>
          </a:p>
          <a:p>
            <a:r>
              <a:rPr lang="cs-CZ" sz="2600" dirty="0"/>
              <a:t>Metodika práce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46E1E3-8893-F8E4-FE9F-53323CA21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5665BE0-481B-1821-A9E1-76A2955EF001}"/>
              </a:ext>
            </a:extLst>
          </p:cNvPr>
          <p:cNvSpPr txBox="1">
            <a:spLocks/>
          </p:cNvSpPr>
          <p:nvPr/>
        </p:nvSpPr>
        <p:spPr>
          <a:xfrm>
            <a:off x="6454589" y="2055813"/>
            <a:ext cx="51591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Použité metody</a:t>
            </a:r>
          </a:p>
          <a:p>
            <a:pPr lvl="1"/>
            <a:r>
              <a:rPr lang="cs-CZ" sz="2000" dirty="0"/>
              <a:t>Čerpání informací z odborné literatury a internetových zdrojů</a:t>
            </a:r>
          </a:p>
          <a:p>
            <a:pPr lvl="1"/>
            <a:r>
              <a:rPr lang="cs-CZ" sz="2000" dirty="0"/>
              <a:t>Metoda hypotetické analýzy</a:t>
            </a:r>
          </a:p>
        </p:txBody>
      </p:sp>
    </p:spTree>
    <p:extLst>
      <p:ext uri="{BB962C8B-B14F-4D97-AF65-F5344CB8AC3E}">
        <p14:creationId xmlns:p14="http://schemas.microsoft.com/office/powerpoint/2010/main" val="198499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34877-F4E3-2BE2-2081-7065656C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F7472-2F32-4AFF-A0BD-EC133966F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19565" cy="4351338"/>
          </a:xfrm>
        </p:spPr>
        <p:txBody>
          <a:bodyPr>
            <a:normAutofit/>
          </a:bodyPr>
          <a:lstStyle/>
          <a:p>
            <a:r>
              <a:rPr lang="cs-CZ" sz="2400" dirty="0"/>
              <a:t>Představení podniku, definování předmětu činnosti podniku</a:t>
            </a:r>
          </a:p>
          <a:p>
            <a:r>
              <a:rPr lang="cs-CZ" sz="2400" dirty="0"/>
              <a:t>Právní forma podnikání</a:t>
            </a:r>
          </a:p>
          <a:p>
            <a:r>
              <a:rPr lang="cs-CZ" sz="2400" dirty="0"/>
              <a:t>Struktura podniku</a:t>
            </a:r>
          </a:p>
          <a:p>
            <a:r>
              <a:rPr lang="cs-CZ" sz="2400" dirty="0"/>
              <a:t>Analýza trhu, konkurence a výběr vhodného typu autojeřábu</a:t>
            </a:r>
          </a:p>
          <a:p>
            <a:r>
              <a:rPr lang="cs-CZ" sz="2400" dirty="0"/>
              <a:t>Propagace společnosti</a:t>
            </a:r>
          </a:p>
          <a:p>
            <a:r>
              <a:rPr lang="cs-CZ" sz="2400" dirty="0"/>
              <a:t>Finanční plán společnosti a provozní náklady na provoz autojeřábů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036D58B-636E-3436-39DF-943B225EC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4BDD6-BB6C-37C2-9B69-E0ECB0EC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Představení podniku a definování předmětu činnosti podniku, právní forma podnikání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37B34B2-3884-DC99-659F-A98D99784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AB8B7AD2-B26C-388D-CC5A-649A456BF8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37174" y="2422128"/>
            <a:ext cx="6117652" cy="338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6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5007B-0DBA-3B0B-FF1F-EDC2FB29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podniku</a:t>
            </a:r>
          </a:p>
        </p:txBody>
      </p:sp>
      <p:pic>
        <p:nvPicPr>
          <p:cNvPr id="8" name="Zástupný obsah 7" descr="Obsah obrázku text, Písmo, snímek obrazovky, Obdélník&#10;&#10;Popis byl vytvořen automaticky">
            <a:extLst>
              <a:ext uri="{FF2B5EF4-FFF2-40B4-BE49-F238E27FC236}">
                <a16:creationId xmlns:a16="http://schemas.microsoft.com/office/drawing/2014/main" id="{ADCD9C1C-9DEF-4879-E976-E0E44A469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408" y="2309091"/>
            <a:ext cx="7318629" cy="3325091"/>
          </a:xfr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D5517C84-4A28-CC39-08DF-37DF1F5FCA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0" y="17930"/>
            <a:ext cx="16192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48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48A9E-0D68-0D17-195A-C87319BE2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1565" cy="1325563"/>
          </a:xfrm>
        </p:spPr>
        <p:txBody>
          <a:bodyPr>
            <a:normAutofit fontScale="90000"/>
          </a:bodyPr>
          <a:lstStyle/>
          <a:p>
            <a:br>
              <a:rPr lang="cs-CZ" sz="4400" dirty="0"/>
            </a:br>
            <a:r>
              <a:rPr lang="cs-CZ" sz="4400" dirty="0"/>
              <a:t>Analýza trhu, konkurence a výběr vhodného typu autojeřábu</a:t>
            </a:r>
            <a:br>
              <a:rPr lang="cs-CZ" sz="44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CA8C7-0BB6-0B4B-2C71-D1D08374B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Analýza vnitřního prostředí</a:t>
            </a:r>
          </a:p>
          <a:p>
            <a:r>
              <a:rPr lang="cs-CZ" dirty="0"/>
              <a:t>Analýza vnějšího prostředí</a:t>
            </a:r>
          </a:p>
          <a:p>
            <a:r>
              <a:rPr lang="cs-CZ" dirty="0"/>
              <a:t>Analýza konkurence</a:t>
            </a:r>
          </a:p>
          <a:p>
            <a:r>
              <a:rPr lang="cs-CZ" dirty="0"/>
              <a:t>Výběr vhodného typu autojeřábu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6752C17-B937-F207-3655-6A8E0B87B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6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1D3F0-E837-D704-5F7B-94661F544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Propagace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B27D9E-9270-96BF-F47C-480D12502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loga společnosti</a:t>
            </a:r>
          </a:p>
          <a:p>
            <a:r>
              <a:rPr lang="cs-CZ" dirty="0"/>
              <a:t>Webové stránky a internetová reklama</a:t>
            </a:r>
          </a:p>
          <a:p>
            <a:r>
              <a:rPr lang="cs-CZ" dirty="0"/>
              <a:t>Osobní prodej a kladné recenze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63F39C8-1AFE-0491-CF0D-6C5ED9F08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pic>
        <p:nvPicPr>
          <p:cNvPr id="5" name="Obrázek 4" descr="Obsah obrázku Písmo, logo, Grafika, žlutá&#10;&#10;Popis byl vytvořen automaticky">
            <a:extLst>
              <a:ext uri="{FF2B5EF4-FFF2-40B4-BE49-F238E27FC236}">
                <a16:creationId xmlns:a16="http://schemas.microsoft.com/office/drawing/2014/main" id="{920439CA-C627-0AB1-BB04-4C0C25F6B5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95146"/>
            <a:ext cx="3914775" cy="2581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9275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5B37F-A39C-10B0-4501-68693A76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45706" cy="1325563"/>
          </a:xfrm>
        </p:spPr>
        <p:txBody>
          <a:bodyPr>
            <a:normAutofit fontScale="90000"/>
          </a:bodyPr>
          <a:lstStyle/>
          <a:p>
            <a:br>
              <a:rPr lang="cs-CZ" sz="4400" dirty="0"/>
            </a:br>
            <a:r>
              <a:rPr lang="cs-CZ" sz="4400" dirty="0"/>
              <a:t>Finanční plán společnosti a provozní náklady na provoz autojeřábů</a:t>
            </a:r>
            <a:br>
              <a:rPr lang="cs-CZ" sz="44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0DCFC-DE77-7324-94A9-50428A5D8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Výdaje před zahájením podnikání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4353B51-543B-7E17-B1E0-5E3D012BF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0" y="0"/>
            <a:ext cx="1619250" cy="1552575"/>
          </a:xfrm>
          <a:prstGeom prst="rect">
            <a:avLst/>
          </a:prstGeom>
        </p:spPr>
      </p:pic>
      <p:pic>
        <p:nvPicPr>
          <p:cNvPr id="10" name="Obrázek 9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7D390264-4935-76E9-D6F7-9B9EF4759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54" y="2358002"/>
            <a:ext cx="8047491" cy="381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63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320</Words>
  <Application>Microsoft Office PowerPoint</Application>
  <PresentationFormat>Širokoúhlá obrazovka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Motiv Office</vt:lpstr>
      <vt:lpstr>Zakladatelský projekt pro zvolenou společnost</vt:lpstr>
      <vt:lpstr> Volba tématu</vt:lpstr>
      <vt:lpstr>Teoreticko-metodologická část</vt:lpstr>
      <vt:lpstr>Aplikační část</vt:lpstr>
      <vt:lpstr>Představení podniku a definování předmětu činnosti podniku, právní forma podnikání</vt:lpstr>
      <vt:lpstr>Struktura podniku</vt:lpstr>
      <vt:lpstr> Analýza trhu, konkurence a výběr vhodného typu autojeřábu </vt:lpstr>
      <vt:lpstr>Propagace společnosti</vt:lpstr>
      <vt:lpstr> Finanční plán společnosti a provozní náklady na provoz autojeřábů </vt:lpstr>
      <vt:lpstr>Finanční plán společnosti a provozní náklady na provoz autojeřábů</vt:lpstr>
      <vt:lpstr>Finanční plán společnosti a provozní náklady na provoz autojeřábů</vt:lpstr>
      <vt:lpstr>Finanční plán společnosti a provozní náklady na provoz autojeřábů</vt:lpstr>
      <vt:lpstr>Dotazy vedoucího BP a oponenta BP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Bílek Matouš</dc:creator>
  <cp:lastModifiedBy>Bílek Matouš</cp:lastModifiedBy>
  <cp:revision>10</cp:revision>
  <dcterms:created xsi:type="dcterms:W3CDTF">2024-06-18T07:42:54Z</dcterms:created>
  <dcterms:modified xsi:type="dcterms:W3CDTF">2024-06-19T11:51:08Z</dcterms:modified>
</cp:coreProperties>
</file>