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RPDI (voz/den)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Osobní a dodávková vozidla</c:v>
                </c:pt>
                <c:pt idx="1">
                  <c:v>Návěsové soupravy nákladních vozidel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Jednostopá motorová vozidla</c:v>
                </c:pt>
                <c:pt idx="5">
                  <c:v>Sočet  vozidel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5571</c:v>
                </c:pt>
                <c:pt idx="1">
                  <c:v>782</c:v>
                </c:pt>
                <c:pt idx="2">
                  <c:v>369</c:v>
                </c:pt>
                <c:pt idx="3">
                  <c:v>17</c:v>
                </c:pt>
                <c:pt idx="4">
                  <c:v>62</c:v>
                </c:pt>
                <c:pt idx="5">
                  <c:v>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5-4F89-A538-1ABA6D50F2E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Osobní a dodávková vozidla</c:v>
                </c:pt>
                <c:pt idx="1">
                  <c:v>Návěsové soupravy nákladních vozidel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Jednostopá motorová vozidla</c:v>
                </c:pt>
                <c:pt idx="5">
                  <c:v>Sočet  vozidel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4817</c:v>
                </c:pt>
                <c:pt idx="1">
                  <c:v>1068</c:v>
                </c:pt>
                <c:pt idx="2">
                  <c:v>963</c:v>
                </c:pt>
                <c:pt idx="3">
                  <c:v>18</c:v>
                </c:pt>
                <c:pt idx="4">
                  <c:v>77</c:v>
                </c:pt>
                <c:pt idx="5">
                  <c:v>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5-4F89-A538-1ABA6D50F2E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Osobní a dodávková vozidla</c:v>
                </c:pt>
                <c:pt idx="1">
                  <c:v>Návěsové soupravy nákladních vozidel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Jednostopá motorová vozidla</c:v>
                </c:pt>
                <c:pt idx="5">
                  <c:v>Sočet  vozidel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DE35-4F89-A538-1ABA6D50F2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6567112"/>
        <c:axId val="446567472"/>
      </c:barChart>
      <c:catAx>
        <c:axId val="44656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46567472"/>
        <c:crosses val="autoZero"/>
        <c:auto val="1"/>
        <c:lblAlgn val="ctr"/>
        <c:lblOffset val="100"/>
        <c:noMultiLvlLbl val="0"/>
      </c:catAx>
      <c:valAx>
        <c:axId val="446567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4656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019F8-A35C-19CB-6B35-59C5217C4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bezpečnosti dopravy </a:t>
            </a:r>
            <a:b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návrh opatření k jejímu zvýšení na průsečné křižovatce silnic I/20, III/02019 a místní komunikace ve městě Blatná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2E149-6CCB-93FC-A61D-3247F8DCF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89120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Ladislav Matějka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Bc. Jiří Hanzl, Ph.D.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Gabriela Habánová</a:t>
            </a:r>
          </a:p>
        </p:txBody>
      </p:sp>
    </p:spTree>
    <p:extLst>
      <p:ext uri="{BB962C8B-B14F-4D97-AF65-F5344CB8AC3E}">
        <p14:creationId xmlns:p14="http://schemas.microsoft.com/office/powerpoint/2010/main" val="419144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65E41-581A-0B24-4D6B-2F39E395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3646212" cy="1320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opatření (přechod pro chodce)</a:t>
            </a:r>
            <a:b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7B6D68-424D-D16B-2A39-D6B9DCC1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65D62FE-ADE8-EDD9-F15C-0613ACAE1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7324" r="3474" b="2536"/>
          <a:stretch/>
        </p:blipFill>
        <p:spPr bwMode="auto">
          <a:xfrm>
            <a:off x="4525163" y="53366"/>
            <a:ext cx="6609869" cy="37540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Obsah obrázku venku, silnice, obloha, strom&#10;&#10;Popis byl vytvořen automaticky">
            <a:extLst>
              <a:ext uri="{FF2B5EF4-FFF2-40B4-BE49-F238E27FC236}">
                <a16:creationId xmlns:a16="http://schemas.microsoft.com/office/drawing/2014/main" id="{6B0402B8-CD76-12C8-B02D-E8ACFC316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7" b="21151"/>
          <a:stretch/>
        </p:blipFill>
        <p:spPr bwMode="auto">
          <a:xfrm>
            <a:off x="4031318" y="4004373"/>
            <a:ext cx="7103714" cy="274290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 pole 2">
            <a:extLst>
              <a:ext uri="{FF2B5EF4-FFF2-40B4-BE49-F238E27FC236}">
                <a16:creationId xmlns:a16="http://schemas.microsoft.com/office/drawing/2014/main" id="{975EA3DB-E766-94EE-8126-FB80B375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516" y="5067132"/>
            <a:ext cx="1680210" cy="327660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Místo pro přecházení</a:t>
            </a:r>
            <a:endParaRPr lang="cs-CZ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5349375-6CFA-654C-2A04-CE53F0EB4D2D}"/>
              </a:ext>
            </a:extLst>
          </p:cNvPr>
          <p:cNvCxnSpPr/>
          <p:nvPr/>
        </p:nvCxnSpPr>
        <p:spPr>
          <a:xfrm>
            <a:off x="6501135" y="4789086"/>
            <a:ext cx="2164080" cy="1173480"/>
          </a:xfrm>
          <a:prstGeom prst="straightConnector1">
            <a:avLst/>
          </a:prstGeom>
          <a:ln w="57150">
            <a:solidFill>
              <a:srgbClr val="FFFF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F0B81-44F5-5773-E890-507D3EAE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473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opatření (okružní křižovatka)</a:t>
            </a:r>
            <a:b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55F7DB-179A-AB57-D6B1-B0DB45710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023" r="11482" b="9065"/>
          <a:stretch/>
        </p:blipFill>
        <p:spPr bwMode="auto">
          <a:xfrm>
            <a:off x="6472359" y="1270000"/>
            <a:ext cx="5370424" cy="5263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FF3DE0-E0F5-83C2-DC55-740FC98F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5546470" cy="52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7EC1D-7908-F2AE-0A7D-651C7E55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50607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E9781-741E-9040-FB19-DE4976943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Vašeho návrhového opatření navrhujete přechod pro chodce namísto stávajícího místa pro přecházení - v čem spatřujete jeho hlavní budoucí přínos oproti současnému stavu v předmětné lokalitě?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33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3FB45-B46C-371F-0B01-DE6FE33A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76" y="30578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3716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FF7B3-730A-D3D5-F1EB-986651EF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</a:t>
            </a:r>
            <a:b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F9AA2-9D37-89A4-08F8-AFD0C017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Využitelnost v praxi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problematika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zájem ohledně problematiky zklidňování dopravy</a:t>
            </a:r>
          </a:p>
        </p:txBody>
      </p:sp>
    </p:spTree>
    <p:extLst>
      <p:ext uri="{BB962C8B-B14F-4D97-AF65-F5344CB8AC3E}">
        <p14:creationId xmlns:p14="http://schemas.microsoft.com/office/powerpoint/2010/main" val="423719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EE0A4-A6CB-7E5A-71AB-7FE7A04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5AEDCC-74F5-32B5-563C-4EE9CF8A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Provedení vlastního dopravního průzkumu, místního šetření a zpracování veřejně dostupných statistik nehodovosti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bezpečnosti silničního provozu ve vybrané lokalitě města Blatná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opatření ve formě trvalého dopravního značení a stavebních úprav vedoucích ke zvýšení bezpečnosti.</a:t>
            </a:r>
          </a:p>
        </p:txBody>
      </p:sp>
    </p:spTree>
    <p:extLst>
      <p:ext uri="{BB962C8B-B14F-4D97-AF65-F5344CB8AC3E}">
        <p14:creationId xmlns:p14="http://schemas.microsoft.com/office/powerpoint/2010/main" val="307562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AA121-1EE0-B99F-F56F-7F64C3F6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 fontScale="90000"/>
          </a:bodyPr>
          <a:lstStyle/>
          <a:p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Předmětná lokalita</a:t>
            </a:r>
            <a:b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Průsečná křižovatka v Blatné, okr. Strakonice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obsah 3" descr="Obsah obrázku mapa, text, atlas&#10;&#10;Popis byl vytvořen automaticky">
            <a:extLst>
              <a:ext uri="{FF2B5EF4-FFF2-40B4-BE49-F238E27FC236}">
                <a16:creationId xmlns:a16="http://schemas.microsoft.com/office/drawing/2014/main" id="{0F65BA33-FA15-7C6B-101A-96FE7BEB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8" r="3" b="11527"/>
          <a:stretch/>
        </p:blipFill>
        <p:spPr>
          <a:xfrm>
            <a:off x="677334" y="2261399"/>
            <a:ext cx="5423429" cy="3882362"/>
          </a:xfrm>
          <a:prstGeom prst="rect">
            <a:avLst/>
          </a:prstGeom>
        </p:spPr>
      </p:pic>
      <p:pic>
        <p:nvPicPr>
          <p:cNvPr id="2049" name="Obrázek 1">
            <a:extLst>
              <a:ext uri="{FF2B5EF4-FFF2-40B4-BE49-F238E27FC236}">
                <a16:creationId xmlns:a16="http://schemas.microsoft.com/office/drawing/2014/main" id="{171F5DE3-3C2C-EEE7-269E-3563B0F1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03" y="2215457"/>
            <a:ext cx="5459196" cy="38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14B0F0-B837-DBB3-2F8D-26F869552689}"/>
              </a:ext>
            </a:extLst>
          </p:cNvPr>
          <p:cNvCxnSpPr/>
          <p:nvPr/>
        </p:nvCxnSpPr>
        <p:spPr>
          <a:xfrm flipV="1">
            <a:off x="9706290" y="3727395"/>
            <a:ext cx="1621790" cy="3098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AD6F509-5882-B846-ADCE-6686205430D7}"/>
              </a:ext>
            </a:extLst>
          </p:cNvPr>
          <p:cNvCxnSpPr>
            <a:cxnSpLocks/>
          </p:cNvCxnSpPr>
          <p:nvPr/>
        </p:nvCxnSpPr>
        <p:spPr>
          <a:xfrm flipH="1">
            <a:off x="6290153" y="4202580"/>
            <a:ext cx="1382809" cy="2579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D1A1408-6A7A-CF01-1051-477C1238C8AD}"/>
              </a:ext>
            </a:extLst>
          </p:cNvPr>
          <p:cNvCxnSpPr/>
          <p:nvPr/>
        </p:nvCxnSpPr>
        <p:spPr>
          <a:xfrm flipH="1">
            <a:off x="8317243" y="5001551"/>
            <a:ext cx="214630" cy="9220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85C420A-216A-8DB7-DFA3-E202E0DBBDA2}"/>
              </a:ext>
            </a:extLst>
          </p:cNvPr>
          <p:cNvCxnSpPr/>
          <p:nvPr/>
        </p:nvCxnSpPr>
        <p:spPr>
          <a:xfrm flipV="1">
            <a:off x="8749030" y="2307010"/>
            <a:ext cx="118745" cy="9220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 pole 2">
            <a:extLst>
              <a:ext uri="{FF2B5EF4-FFF2-40B4-BE49-F238E27FC236}">
                <a16:creationId xmlns:a16="http://schemas.microsoft.com/office/drawing/2014/main" id="{CFAF3391-8760-CBCF-792D-A1387770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1001" y="4156638"/>
            <a:ext cx="1717675" cy="33496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silnice I/20 (směr ČB)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BCF747D-2E3E-CB0B-A62B-E2466AF3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509" y="4596337"/>
            <a:ext cx="1820597" cy="33557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silnice I/20 (směr Plzeň)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6DBFB47-20C7-E497-BEF5-155C1A21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60" y="5158329"/>
            <a:ext cx="2314575" cy="357187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silnice III/02019 (směr Kadov)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F8303DF-B30A-4B69-8ED7-DA0DE79F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522" y="2922581"/>
            <a:ext cx="1386962" cy="323851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 (směr Blatná)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1424BA3-6FBE-E543-9E61-B7EDF771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" y="-74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F069132-C39F-56C6-B648-5FB6A41D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" y="38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9F9BA07-B1E2-9EFE-E7CC-9D69FBA8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" y="34782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9" name="Textové pole 2">
            <a:extLst>
              <a:ext uri="{FF2B5EF4-FFF2-40B4-BE49-F238E27FC236}">
                <a16:creationId xmlns:a16="http://schemas.microsoft.com/office/drawing/2014/main" id="{B49D170F-DF4A-EBD2-C4E3-E7E97578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74" y="3064867"/>
            <a:ext cx="2200910" cy="29972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Poloha předmětné křižovatky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A168820-ACA1-49CB-A44C-A19CB843CC93}"/>
              </a:ext>
            </a:extLst>
          </p:cNvPr>
          <p:cNvCxnSpPr>
            <a:cxnSpLocks/>
          </p:cNvCxnSpPr>
          <p:nvPr/>
        </p:nvCxnSpPr>
        <p:spPr>
          <a:xfrm>
            <a:off x="1153551" y="3364587"/>
            <a:ext cx="322423" cy="9669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4A3EB-43E6-06FA-9A03-9931F2C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F9E2B-1262-799E-2801-C0F5D026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dopravní nehodovosti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Celostátní sčítání dopravy 2020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dopravní průzkum (místní šetření, sčítání intenzit dopravy)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opatření</a:t>
            </a:r>
          </a:p>
        </p:txBody>
      </p:sp>
    </p:spTree>
    <p:extLst>
      <p:ext uri="{BB962C8B-B14F-4D97-AF65-F5344CB8AC3E}">
        <p14:creationId xmlns:p14="http://schemas.microsoft.com/office/powerpoint/2010/main" val="190438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1E718-E7BE-6054-0AB3-A67341B1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3951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dopravní průzkum</a:t>
            </a:r>
            <a:endParaRPr lang="cs-CZ" sz="4000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094F00B1-1828-612D-85B6-010F5FD03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172148"/>
              </p:ext>
            </p:extLst>
          </p:nvPr>
        </p:nvGraphicFramePr>
        <p:xfrm>
          <a:off x="1282930" y="1930402"/>
          <a:ext cx="2168192" cy="4314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192">
                  <a:extLst>
                    <a:ext uri="{9D8B030D-6E8A-4147-A177-3AD203B41FA5}">
                      <a16:colId xmlns:a16="http://schemas.microsoft.com/office/drawing/2014/main" val="227706055"/>
                    </a:ext>
                  </a:extLst>
                </a:gridCol>
              </a:tblGrid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Směr od → do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5390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ČB → Blatná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41038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ČB → Plzeň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25020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ČB → Kadov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39746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Blatná → Plzeň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47450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Blatná → Kadov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757162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Blatná → ČB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41353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 → Kadov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92244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 → ČB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67199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 → Blatná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92509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Kadov → ČB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4631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Kadov → Blatná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907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C0E6F5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Kadov → Plzeň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C0E6F5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16925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F26A37D5-54A6-BB78-70D9-9389D17E5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37502"/>
              </p:ext>
            </p:extLst>
          </p:nvPr>
        </p:nvGraphicFramePr>
        <p:xfrm>
          <a:off x="3451122" y="1930400"/>
          <a:ext cx="1489766" cy="4314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766">
                  <a:extLst>
                    <a:ext uri="{9D8B030D-6E8A-4147-A177-3AD203B41FA5}">
                      <a16:colId xmlns:a16="http://schemas.microsoft.com/office/drawing/2014/main" val="4093741308"/>
                    </a:ext>
                  </a:extLst>
                </a:gridCol>
              </a:tblGrid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vozidel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21868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375828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24262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205800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888696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83850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82072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85942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905625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132806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57832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404489"/>
                  </a:ext>
                </a:extLst>
              </a:tr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61CBF3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highlight>
                          <a:srgbClr val="61CBF3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82480"/>
                  </a:ext>
                </a:extLst>
              </a:tr>
            </a:tbl>
          </a:graphicData>
        </a:graphic>
      </p:graphicFrame>
      <p:pic>
        <p:nvPicPr>
          <p:cNvPr id="21" name="Obrázek 1">
            <a:extLst>
              <a:ext uri="{FF2B5EF4-FFF2-40B4-BE49-F238E27FC236}">
                <a16:creationId xmlns:a16="http://schemas.microsoft.com/office/drawing/2014/main" id="{526764E3-86AF-8012-63AB-B07EFDCE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30" y="1930400"/>
            <a:ext cx="5871299" cy="43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7">
            <a:extLst>
              <a:ext uri="{FF2B5EF4-FFF2-40B4-BE49-F238E27FC236}">
                <a16:creationId xmlns:a16="http://schemas.microsoft.com/office/drawing/2014/main" id="{3392C67F-ED6C-EABB-F6C1-93330F78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522" y="2922581"/>
            <a:ext cx="1386962" cy="323851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 (směr Blatná)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ové pole 2">
            <a:extLst>
              <a:ext uri="{FF2B5EF4-FFF2-40B4-BE49-F238E27FC236}">
                <a16:creationId xmlns:a16="http://schemas.microsoft.com/office/drawing/2014/main" id="{3FFCDD86-BE02-595C-CFF4-2ED25A42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047" y="4015709"/>
            <a:ext cx="1717675" cy="33496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silnice I/20 (směr ČB)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0CCB7344-72F3-E23B-6B72-5B02DB06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580" y="4599087"/>
            <a:ext cx="1820597" cy="33557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silnice I/20 (směr Plzeň)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8B39676C-CE0D-5229-1A95-5059BC03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60" y="5158329"/>
            <a:ext cx="2314575" cy="357187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silnice III/02019 (směr Kadov)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F2AEEDE-1E56-6940-0280-932FB822DD24}"/>
              </a:ext>
            </a:extLst>
          </p:cNvPr>
          <p:cNvCxnSpPr>
            <a:cxnSpLocks/>
          </p:cNvCxnSpPr>
          <p:nvPr/>
        </p:nvCxnSpPr>
        <p:spPr>
          <a:xfrm flipH="1">
            <a:off x="6290153" y="4202580"/>
            <a:ext cx="1382809" cy="2579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E944627-C65A-4CC8-7D2B-476FD167CEE4}"/>
              </a:ext>
            </a:extLst>
          </p:cNvPr>
          <p:cNvCxnSpPr>
            <a:cxnSpLocks/>
          </p:cNvCxnSpPr>
          <p:nvPr/>
        </p:nvCxnSpPr>
        <p:spPr>
          <a:xfrm flipV="1">
            <a:off x="9679047" y="3669306"/>
            <a:ext cx="1809009" cy="2977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B94036D5-BE63-E229-5FDD-1D46AB95162F}"/>
              </a:ext>
            </a:extLst>
          </p:cNvPr>
          <p:cNvCxnSpPr/>
          <p:nvPr/>
        </p:nvCxnSpPr>
        <p:spPr>
          <a:xfrm flipV="1">
            <a:off x="8749030" y="2307010"/>
            <a:ext cx="118745" cy="9220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D29A27D-3BDB-0781-38CA-12347171AC4E}"/>
              </a:ext>
            </a:extLst>
          </p:cNvPr>
          <p:cNvCxnSpPr/>
          <p:nvPr/>
        </p:nvCxnSpPr>
        <p:spPr>
          <a:xfrm flipH="1">
            <a:off x="8307130" y="5158329"/>
            <a:ext cx="214630" cy="9220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3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2406-5A26-346B-7CF0-766B325D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8071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dopravní průzkum I/20</a:t>
            </a:r>
          </a:p>
        </p:txBody>
      </p:sp>
      <p:graphicFrame>
        <p:nvGraphicFramePr>
          <p:cNvPr id="20" name="Zástupný obsah 19">
            <a:extLst>
              <a:ext uri="{FF2B5EF4-FFF2-40B4-BE49-F238E27FC236}">
                <a16:creationId xmlns:a16="http://schemas.microsoft.com/office/drawing/2014/main" id="{F32D2684-4739-4E29-1322-08E49A45A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39560"/>
              </p:ext>
            </p:extLst>
          </p:nvPr>
        </p:nvGraphicFramePr>
        <p:xfrm>
          <a:off x="176981" y="1784555"/>
          <a:ext cx="11371006" cy="446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71FBB5AF-124E-0D83-9307-981482C275F8}"/>
              </a:ext>
            </a:extLst>
          </p:cNvPr>
          <p:cNvSpPr txBox="1"/>
          <p:nvPr/>
        </p:nvSpPr>
        <p:spPr>
          <a:xfrm>
            <a:off x="176981" y="6248400"/>
            <a:ext cx="2957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Zdroj: https://scitani.rsd.cz/ , vlastní průzkum</a:t>
            </a:r>
          </a:p>
        </p:txBody>
      </p:sp>
    </p:spTree>
    <p:extLst>
      <p:ext uri="{BB962C8B-B14F-4D97-AF65-F5344CB8AC3E}">
        <p14:creationId xmlns:p14="http://schemas.microsoft.com/office/powerpoint/2010/main" val="371393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663F3-2E59-F55C-AEB8-B1FE5F37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73" y="609600"/>
            <a:ext cx="8596668" cy="1320800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dopravní nehodovosti</a:t>
            </a:r>
            <a:b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66E4C52-7CD4-E31C-DBD0-6791D3B5F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10763" r="14419" b="27810"/>
          <a:stretch/>
        </p:blipFill>
        <p:spPr bwMode="auto">
          <a:xfrm>
            <a:off x="1368313" y="1371496"/>
            <a:ext cx="9214188" cy="4876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F804D1-3305-DCFF-BE3A-0AE5B62C1556}"/>
              </a:ext>
            </a:extLst>
          </p:cNvPr>
          <p:cNvSpPr txBox="1"/>
          <p:nvPr/>
        </p:nvSpPr>
        <p:spPr>
          <a:xfrm>
            <a:off x="1368313" y="6248400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Zdroj: https://nehody.cdv.cz/</a:t>
            </a:r>
          </a:p>
        </p:txBody>
      </p:sp>
    </p:spTree>
    <p:extLst>
      <p:ext uri="{BB962C8B-B14F-4D97-AF65-F5344CB8AC3E}">
        <p14:creationId xmlns:p14="http://schemas.microsoft.com/office/powerpoint/2010/main" val="1206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2DB10-327E-7070-72CD-7AF5A5AB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Nebezpečné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763F7-E7F6-FCE9-AC14-EC30D823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2160589"/>
            <a:ext cx="4375423" cy="397474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umožněno křížení odbočujících vozidel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Nedodržování dopravního značení </a:t>
            </a:r>
            <a:r>
              <a:rPr lang="cs-CZ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,,Stůj, dej přednost v jízdě!“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Dávání přednosti chodcům v prostoru místa pro přecházení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009680-F259-069C-919C-AE945656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75"/>
          <a:stretch/>
        </p:blipFill>
        <p:spPr>
          <a:xfrm>
            <a:off x="5060590" y="609600"/>
            <a:ext cx="4527054" cy="5089178"/>
          </a:xfrm>
          <a:prstGeom prst="rect">
            <a:avLst/>
          </a:prstGeom>
        </p:spPr>
      </p:pic>
      <p:sp>
        <p:nvSpPr>
          <p:cNvPr id="9" name="Šipka ohnutá nahoru 45">
            <a:extLst>
              <a:ext uri="{FF2B5EF4-FFF2-40B4-BE49-F238E27FC236}">
                <a16:creationId xmlns:a16="http://schemas.microsoft.com/office/drawing/2014/main" id="{A5D4A0DC-097B-3C59-08F1-F623E6D6349D}"/>
              </a:ext>
            </a:extLst>
          </p:cNvPr>
          <p:cNvSpPr/>
          <p:nvPr/>
        </p:nvSpPr>
        <p:spPr>
          <a:xfrm rot="10800000">
            <a:off x="7098511" y="3162935"/>
            <a:ext cx="1033145" cy="532130"/>
          </a:xfrm>
          <a:prstGeom prst="bentUpArrow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Šipka ohnutá nahoru 44">
            <a:extLst>
              <a:ext uri="{FF2B5EF4-FFF2-40B4-BE49-F238E27FC236}">
                <a16:creationId xmlns:a16="http://schemas.microsoft.com/office/drawing/2014/main" id="{7C89C4F2-DE37-9258-7796-2FBE40A888FD}"/>
              </a:ext>
            </a:extLst>
          </p:cNvPr>
          <p:cNvSpPr/>
          <p:nvPr/>
        </p:nvSpPr>
        <p:spPr>
          <a:xfrm>
            <a:off x="6851042" y="2896870"/>
            <a:ext cx="946150" cy="532130"/>
          </a:xfrm>
          <a:prstGeom prst="bentUpArrow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DFF637-2C1B-FD92-E95F-97E78F017C89}"/>
              </a:ext>
            </a:extLst>
          </p:cNvPr>
          <p:cNvSpPr txBox="1"/>
          <p:nvPr/>
        </p:nvSpPr>
        <p:spPr>
          <a:xfrm>
            <a:off x="5169978" y="5593159"/>
            <a:ext cx="3922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Okružní křižovatky, Ing. Michal </a:t>
            </a:r>
            <a:r>
              <a:rPr lang="cs-CZ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Dorda</a:t>
            </a: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Ph.D., vlastní úprava</a:t>
            </a:r>
            <a:endParaRPr lang="cs-CZ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948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402</Words>
  <Application>Microsoft Office PowerPoint</Application>
  <PresentationFormat>Širokoúhlá obrazovka</PresentationFormat>
  <Paragraphs>79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Fazeta</vt:lpstr>
      <vt:lpstr>Analýza bezpečnosti dopravy  a návrh opatření k jejímu zvýšení na průsečné křižovatce silnic I/20, III/02019 a místní komunikace ve městě Blatná</vt:lpstr>
      <vt:lpstr>Motivace a důvody k řešení daného problému</vt:lpstr>
      <vt:lpstr>Cíl práce</vt:lpstr>
      <vt:lpstr>                     Předmětná lokalita  Průsečná křižovatka v Blatné, okr. Strakonice</vt:lpstr>
      <vt:lpstr>Použité metody</vt:lpstr>
      <vt:lpstr>Vlastní dopravní průzkum</vt:lpstr>
      <vt:lpstr>Vlastní dopravní průzkum I/20</vt:lpstr>
      <vt:lpstr>Analýza dopravní nehodovosti </vt:lpstr>
      <vt:lpstr>Nebezpečné situace</vt:lpstr>
      <vt:lpstr>Návrh opatření (přechod pro chodce) </vt:lpstr>
      <vt:lpstr>Návrh opatření (okružní křižovatka) </vt:lpstr>
      <vt:lpstr>Doplňující otázky vedoucího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Ladislav Matějka</dc:creator>
  <cp:lastModifiedBy>Ladislav Matějka</cp:lastModifiedBy>
  <cp:revision>11</cp:revision>
  <dcterms:created xsi:type="dcterms:W3CDTF">2024-06-15T11:57:59Z</dcterms:created>
  <dcterms:modified xsi:type="dcterms:W3CDTF">2024-06-18T21:28:53Z</dcterms:modified>
</cp:coreProperties>
</file>