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5" r:id="rId6"/>
    <p:sldId id="266" r:id="rId7"/>
    <p:sldId id="259" r:id="rId8"/>
    <p:sldId id="262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5762" autoAdjust="0"/>
  </p:normalViewPr>
  <p:slideViewPr>
    <p:cSldViewPr snapToGrid="0">
      <p:cViewPr varScale="1">
        <p:scale>
          <a:sx n="41" d="100"/>
          <a:sy n="41" d="100"/>
        </p:scale>
        <p:origin x="84" y="1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EF0D5-71BB-9A76-742B-D91BBA526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76A386-2EC1-BEEE-F333-FBD4F140A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0A5DA4-5240-833D-5DE0-8DAFEA4A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3CA4AA-EC55-1F9F-9A69-D324D7020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1F22E-B60E-FE1B-1C77-FD6ED8AC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3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52AD8-1646-24A6-328D-DD4A00B1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62084C-5484-B2ED-66E5-F71510EE0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870C26-E02E-B3E0-4B15-03A3F8BD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C0587-BBF7-36BC-E700-7B84B6037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D4DE2F-3D80-187E-EBC7-E58B92EE7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B119350-E18A-8273-4505-2300F9F27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CFE01D-21E1-6D36-0372-7FBEFE09D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5C3E4B-F981-B492-7777-79630062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4C6499-6C1B-5431-5F33-3F100E39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F57DB-9989-F8B2-3721-C834BA67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9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C3920-35E1-A485-CC57-B221C53D9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E9B0E7-1182-DD55-41DE-06EA2BE7E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05D1F6-66B1-02DE-2812-A86D4BD4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138A56-460E-50BD-63E8-E28B41BE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13BD5C-098E-9AC4-B6C5-5725F3B4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5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598EE-4A56-F86C-23FD-87DDB405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6446C1-5539-4DA1-04D1-5CEFB575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83684C-11E5-005D-0C94-4028FCC60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297425-E748-A736-FC2F-4872A6D2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BEFF14-98A9-F0B3-BA58-5E4D6336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3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75E38-0369-B76F-A630-42D2A977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E0EADA-77B0-A1B3-42BD-192AB5016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25C013-61A7-AED8-6FA1-11E86FB05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69579E-1075-12AE-B23B-F621F12BE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513053-3301-C428-EF70-C72D9E91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578ADF-1BFE-F972-FF54-2C38ED31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7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13378-2FBD-6D4A-C88F-A8F35465D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EF94EA-6281-16A9-F308-C5FC11541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526993-528F-B25C-8352-AA73288AF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6BE21DF-53F6-5727-1317-D76C784A8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166EF8-D828-6320-42A9-579A1B253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3A0071D-3487-DB88-62F1-FCEDADDF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BB6EDC-6C87-B05F-FBA0-F3AF57B1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000A37-ED41-CD89-110A-0A8514BAF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68B56-D154-8E56-4867-019F98A74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6E4D8F-0964-44B2-851D-D14AB98F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EFDBAC-5954-6992-EDD2-F8615C0EB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44049A-27BA-C160-C057-B147C23EC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0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576F09-19B3-2789-F047-8ACC6A2D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69FA6F4-F911-2DA7-9433-FC624F32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DD121E-64B2-8964-E909-8213CC35C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6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A7200-5003-2BD9-406B-3E814949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6E021-1A17-E287-F41C-F28CCF5C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C2A7E1-F5FE-6046-B107-E9364846F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55002D-71A3-9ACB-26E8-94CDCEA6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4DE3DE-36AD-EFCF-7B42-2C6922AA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5589F0-9151-DFB7-1EBC-8B02E67C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D1C6B-B924-0E5D-13DE-F97840CC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30D7C9-5FBA-2AF0-9C85-FFAD56C9CC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AC010E-0454-04A3-E274-0DB1A867E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DFC5B6-225D-2D30-9B3E-A374D3BB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2E9ED0-10F3-E00F-FED1-40868B74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7B9145-3933-25FC-3155-811B7A6F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0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D34C1F-7C9D-CDE1-29B2-2D4900B8D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0FAFFB-FD73-A55E-F0BE-CFD474C9E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D02141-B7B9-8B49-C2B6-54439A699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178EEC-35A5-4D16-9D8E-8BB6E3980D8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3B9108-BA75-6EC1-C6F1-D57B8F79C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A68A9-5BA3-5880-25D6-506BA73610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1822E3-5E45-443A-9694-48E44D3E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1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CD45DB-ED50-70FB-8F35-E32800A5F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947" y="776038"/>
            <a:ext cx="5624118" cy="3284538"/>
          </a:xfrm>
        </p:spPr>
        <p:txBody>
          <a:bodyPr anchor="b">
            <a:normAutofit/>
          </a:bodyPr>
          <a:lstStyle/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Konstrukční návrh šnekové převodovky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8F38A0-C6C0-7848-7151-6664DE89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1898" y="5189539"/>
            <a:ext cx="6675830" cy="1150937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Autor: Ladislav Křemen</a:t>
            </a: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Vedoucí práce: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Ing. Martin Podařil, PhD.,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Ph.D</a:t>
            </a:r>
            <a:r>
              <a:rPr lang="en-US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DEEF7AE-C2E2-87AF-3070-09A1010EE3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9103"/>
          <a:stretch/>
        </p:blipFill>
        <p:spPr>
          <a:xfrm>
            <a:off x="-1507" y="10"/>
            <a:ext cx="5205951" cy="6857990"/>
          </a:xfrm>
          <a:custGeom>
            <a:avLst/>
            <a:gdLst/>
            <a:ahLst/>
            <a:cxnLst/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B7B90D9-1EC2-4A12-B24A-342C1BCA2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072" y="0"/>
            <a:ext cx="2845372" cy="6858000"/>
          </a:xfrm>
          <a:custGeom>
            <a:avLst/>
            <a:gdLst>
              <a:gd name="connsiteX0" fmla="*/ 939908 w 2845372"/>
              <a:gd name="connsiteY0" fmla="*/ 0 h 6858000"/>
              <a:gd name="connsiteX1" fmla="*/ 1222349 w 2845372"/>
              <a:gd name="connsiteY1" fmla="*/ 0 h 6858000"/>
              <a:gd name="connsiteX2" fmla="*/ 1244473 w 2845372"/>
              <a:gd name="connsiteY2" fmla="*/ 14997 h 6858000"/>
              <a:gd name="connsiteX3" fmla="*/ 2845372 w 2845372"/>
              <a:gd name="connsiteY3" fmla="*/ 3621656 h 6858000"/>
              <a:gd name="connsiteX4" fmla="*/ 971022 w 2845372"/>
              <a:gd name="connsiteY4" fmla="*/ 6374814 h 6858000"/>
              <a:gd name="connsiteX5" fmla="*/ 454374 w 2845372"/>
              <a:gd name="connsiteY5" fmla="*/ 6780599 h 6858000"/>
              <a:gd name="connsiteX6" fmla="*/ 342618 w 2845372"/>
              <a:gd name="connsiteY6" fmla="*/ 6858000 h 6858000"/>
              <a:gd name="connsiteX7" fmla="*/ 129116 w 2845372"/>
              <a:gd name="connsiteY7" fmla="*/ 6858000 h 6858000"/>
              <a:gd name="connsiteX8" fmla="*/ 0 w 2845372"/>
              <a:gd name="connsiteY8" fmla="*/ 6858000 h 6858000"/>
              <a:gd name="connsiteX9" fmla="*/ 119401 w 2845372"/>
              <a:gd name="connsiteY9" fmla="*/ 6780599 h 6858000"/>
              <a:gd name="connsiteX10" fmla="*/ 671389 w 2845372"/>
              <a:gd name="connsiteY10" fmla="*/ 6374814 h 6858000"/>
              <a:gd name="connsiteX11" fmla="*/ 2673952 w 2845372"/>
              <a:gd name="connsiteY11" fmla="*/ 3621656 h 6858000"/>
              <a:gd name="connsiteX12" fmla="*/ 963545 w 2845372"/>
              <a:gd name="connsiteY12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45372" h="6858000">
                <a:moveTo>
                  <a:pt x="939908" y="0"/>
                </a:moveTo>
                <a:lnTo>
                  <a:pt x="1222349" y="0"/>
                </a:lnTo>
                <a:lnTo>
                  <a:pt x="1244473" y="14997"/>
                </a:lnTo>
                <a:cubicBezTo>
                  <a:pt x="2271636" y="754641"/>
                  <a:pt x="2845372" y="2093192"/>
                  <a:pt x="2845372" y="3621656"/>
                </a:cubicBezTo>
                <a:cubicBezTo>
                  <a:pt x="2845372" y="4969131"/>
                  <a:pt x="1916647" y="5602839"/>
                  <a:pt x="971022" y="6374814"/>
                </a:cubicBezTo>
                <a:cubicBezTo>
                  <a:pt x="798819" y="6515397"/>
                  <a:pt x="628192" y="6653108"/>
                  <a:pt x="454374" y="6780599"/>
                </a:cubicBezTo>
                <a:lnTo>
                  <a:pt x="342618" y="6858000"/>
                </a:lnTo>
                <a:lnTo>
                  <a:pt x="129116" y="6858000"/>
                </a:lnTo>
                <a:lnTo>
                  <a:pt x="0" y="6858000"/>
                </a:lnTo>
                <a:lnTo>
                  <a:pt x="119401" y="6780599"/>
                </a:lnTo>
                <a:cubicBezTo>
                  <a:pt x="305108" y="6653108"/>
                  <a:pt x="487407" y="6515397"/>
                  <a:pt x="671389" y="6374814"/>
                </a:cubicBezTo>
                <a:cubicBezTo>
                  <a:pt x="1681699" y="5602839"/>
                  <a:pt x="2673952" y="4969131"/>
                  <a:pt x="2673952" y="3621656"/>
                </a:cubicBezTo>
                <a:cubicBezTo>
                  <a:pt x="2673952" y="2093192"/>
                  <a:pt x="2060970" y="754641"/>
                  <a:pt x="963545" y="1499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61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F6E432-DD50-78DA-42A6-BA0D0D838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31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0C4AC3-FCB3-76FC-A9C0-39CCBB021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073D2-D034-FE4E-87EB-06A2630E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Zájem o téma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Prohloubení znalostí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Využití získaných znalostí pro konkrétní návrh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5767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30F184-1267-8939-1E71-2B284D51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00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76EB23-9B69-6E1D-97CC-605834592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Návrh parametrů šnekové převodovky dle norem</a:t>
            </a:r>
          </a:p>
          <a:p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Provedení výpočtů dle norem</a:t>
            </a:r>
          </a:p>
          <a:p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Konstruování šnekové převodovky v programu Autodesk Inventor</a:t>
            </a:r>
          </a:p>
          <a:p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Vyhotovení výkresové dokumentace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3358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6BD63A-67C7-03A9-1589-A40DE5F8D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ED755-9BDF-3F19-19C1-31091E50D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Odvození některých parametrů na základě parametrů zadaných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Výpočty rozměrů šnekového soukolí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Volba vhodného materiálu pro šnekové soukolí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Výpočty ložisek a hřídelů dle příslušných norem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Sestrojení 3D modelu v programu Autodesk Inventor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Vytvoření výkresové dokumentace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2537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B7412B8E-484B-4452-8644-AD263F593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F4F42B-28FA-B8F0-C85B-F412EF43A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45" y="929122"/>
            <a:ext cx="5807547" cy="1035781"/>
          </a:xfrm>
        </p:spPr>
        <p:txBody>
          <a:bodyPr anchor="ctr"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Modelování v programu Autodesk Inventor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475E58-211D-CF16-D7EE-A594250A4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2524721"/>
            <a:ext cx="4991629" cy="3677123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Modelování součástí na základě vypočtených parametrů a norem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Vytvoření sestav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Kompletace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FD95D09-2666-454C-AE57-F5C7D8660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9" y="650054"/>
            <a:ext cx="4719382" cy="55964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87D9C80-29C4-2477-5690-4BE6A123A9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924" t="120" r="5" b="-3246"/>
          <a:stretch/>
        </p:blipFill>
        <p:spPr>
          <a:xfrm>
            <a:off x="7553853" y="2524721"/>
            <a:ext cx="2812698" cy="378302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137B854-4464-053D-DF57-A14CA2D7BE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2" t="6796" r="220" b="-4388"/>
          <a:stretch/>
        </p:blipFill>
        <p:spPr>
          <a:xfrm>
            <a:off x="8994110" y="771650"/>
            <a:ext cx="2339400" cy="167254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180BB67-8784-0D06-F8DD-7DD326C2EE8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210" r="21045" b="-2"/>
          <a:stretch/>
        </p:blipFill>
        <p:spPr>
          <a:xfrm>
            <a:off x="6675088" y="771650"/>
            <a:ext cx="2223675" cy="1618760"/>
          </a:xfrm>
          <a:prstGeom prst="rect">
            <a:avLst/>
          </a:prstGeom>
        </p:spPr>
      </p:pic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987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419CA-152E-69E6-17C0-B8E0AB23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1711"/>
            <a:ext cx="3406877" cy="34743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Tvorba výkresů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skica, kresba, kruh, diagram&#10;&#10;Popis byl vytvořen automaticky">
            <a:extLst>
              <a:ext uri="{FF2B5EF4-FFF2-40B4-BE49-F238E27FC236}">
                <a16:creationId xmlns:a16="http://schemas.microsoft.com/office/drawing/2014/main" id="{BD48EFD7-1D56-1461-2E53-EA20084C85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61" r="6730" b="-1"/>
          <a:stretch/>
        </p:blipFill>
        <p:spPr>
          <a:xfrm>
            <a:off x="1472110" y="1992922"/>
            <a:ext cx="2836220" cy="4231534"/>
          </a:xfrm>
          <a:prstGeom prst="rect">
            <a:avLst/>
          </a:prstGeom>
        </p:spPr>
      </p:pic>
      <p:pic>
        <p:nvPicPr>
          <p:cNvPr id="7" name="Obrázek 6" descr="Obsah obrázku text, diagram, rukopis, Písmo&#10;&#10;Popis byl vytvořen automaticky">
            <a:extLst>
              <a:ext uri="{FF2B5EF4-FFF2-40B4-BE49-F238E27FC236}">
                <a16:creationId xmlns:a16="http://schemas.microsoft.com/office/drawing/2014/main" id="{A53AC3E3-A510-5263-07B8-49AC7EDCF5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80" r="-94"/>
          <a:stretch/>
        </p:blipFill>
        <p:spPr>
          <a:xfrm>
            <a:off x="6261393" y="2192132"/>
            <a:ext cx="4458497" cy="383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611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8F386A-4206-B3E6-BE23-B21AB9427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Výsledky práce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B5C3D-C3CE-5497-DCEB-64FB1476C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Převodový poměr (i) je roven 40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Kroutící moment na vstupu (Mk1): 7,24Nm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Kroutící moment na výstupu (Mk2): 289,78Nm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Životnost vybraných ložisek větší než 25 000 hodin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3D model sestavy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Výkresy součástí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7E37EBE-A370-C9AB-1905-1D6E1D8A6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645" y="581892"/>
            <a:ext cx="1844988" cy="2518756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046E1D7-A17A-652F-7F61-3C0034113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5940" y="3707894"/>
            <a:ext cx="1750535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15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4615A9-879E-908B-BCC2-5B838162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DD7E2E-94A0-3538-24AA-EA0A0EDFE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 Bakalářské práce byl splněn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Veškeré součásti převodovky jsou schopny přenést vypočtené síly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Vymodelování součástí dle vypočítaných rozměrů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Vytvořeny výkresy všech součástí šnekové převodovky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0371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Slide Background">
            <a:extLst>
              <a:ext uri="{FF2B5EF4-FFF2-40B4-BE49-F238E27FC236}">
                <a16:creationId xmlns:a16="http://schemas.microsoft.com/office/drawing/2014/main" id="{B56CD7E2-FB5A-486A-A8B5-F6088E9F2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A61710F7-AE29-4CD8-9F4D-DC8DE021C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2743199"/>
          </a:xfrm>
          <a:prstGeom prst="rect">
            <a:avLst/>
          </a:prstGeom>
          <a:ln>
            <a:noFill/>
          </a:ln>
          <a:effectLst>
            <a:outerShdw blurRad="254000" dist="1270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C219A8-3DFB-78C7-DEB5-C4925BADA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1449"/>
            <a:ext cx="5205919" cy="1840302"/>
          </a:xfrm>
        </p:spPr>
        <p:txBody>
          <a:bodyPr anchor="ctr"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0AFE9-289A-9F2B-888E-2C5A5138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336740"/>
            <a:ext cx="5205919" cy="2941787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Využ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vá se v praxi materiál zvolený v této bakalářské práci (cínový bronz) nebo se spíše volí levnější materiály?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Jaká je zhruba hmotnost navrženého soukolí?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74F0EEA-D9CD-53E1-7C04-9082AF720F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1" r="884" b="1"/>
          <a:stretch/>
        </p:blipFill>
        <p:spPr>
          <a:xfrm>
            <a:off x="6415276" y="127923"/>
            <a:ext cx="3296132" cy="251548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D285EB3-72AA-8954-6871-0D5A7718DA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3076" t="2741" r="4" b="5172"/>
          <a:stretch/>
        </p:blipFill>
        <p:spPr>
          <a:xfrm>
            <a:off x="9751610" y="37889"/>
            <a:ext cx="2013958" cy="2695556"/>
          </a:xfrm>
          <a:prstGeom prst="rect">
            <a:avLst/>
          </a:prstGeom>
          <a:effectLst>
            <a:outerShdw blurRad="254000" dist="190500" dir="5580000" sx="92000" sy="92000" algn="t" rotWithShape="0">
              <a:prstClr val="black">
                <a:alpha val="38000"/>
              </a:prstClr>
            </a:outerShdw>
          </a:effec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93EABB7-1454-6F00-1831-3A41AEF68F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2140" t="3906" r="-4" b="-744"/>
          <a:stretch/>
        </p:blipFill>
        <p:spPr>
          <a:xfrm>
            <a:off x="7781006" y="2791538"/>
            <a:ext cx="3296132" cy="4032190"/>
          </a:xfrm>
          <a:prstGeom prst="rect">
            <a:avLst/>
          </a:prstGeom>
          <a:effectLst>
            <a:outerShdw blurRad="254000" dist="190500" dir="5580000" sx="90000" sy="90000" algn="ctr" rotWithShape="0">
              <a:srgbClr val="000000">
                <a:alpha val="25000"/>
              </a:srgbClr>
            </a:outerShdw>
          </a:effec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CC484BB4-CFFD-6ED2-2738-E258D0333E81}"/>
              </a:ext>
            </a:extLst>
          </p:cNvPr>
          <p:cNvSpPr txBox="1"/>
          <p:nvPr/>
        </p:nvSpPr>
        <p:spPr>
          <a:xfrm>
            <a:off x="8388556" y="2487549"/>
            <a:ext cx="2726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 obrázků: www.mateza.cz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963807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251</TotalTime>
  <Words>219</Words>
  <Application>Microsoft Office PowerPoint</Application>
  <PresentationFormat>Širokoúhlá obrazovka</PresentationFormat>
  <Paragraphs>41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Meiryo</vt:lpstr>
      <vt:lpstr>Aptos</vt:lpstr>
      <vt:lpstr>Aptos Display</vt:lpstr>
      <vt:lpstr>Arial</vt:lpstr>
      <vt:lpstr>Motiv Office</vt:lpstr>
      <vt:lpstr>Konstrukční návrh šnekové převodovky</vt:lpstr>
      <vt:lpstr>Motivace a důvody</vt:lpstr>
      <vt:lpstr>Cíl práce</vt:lpstr>
      <vt:lpstr>Metodika práce</vt:lpstr>
      <vt:lpstr>Modelování v programu Autodesk Inventor</vt:lpstr>
      <vt:lpstr>Tvorba výkresů</vt:lpstr>
      <vt:lpstr>Výsledky práce</vt:lpstr>
      <vt:lpstr>Závěr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Ladislav Křemen</dc:creator>
  <cp:lastModifiedBy>Ladislav Křemen</cp:lastModifiedBy>
  <cp:revision>10</cp:revision>
  <dcterms:created xsi:type="dcterms:W3CDTF">2024-06-17T18:33:18Z</dcterms:created>
  <dcterms:modified xsi:type="dcterms:W3CDTF">2024-06-19T19:42:57Z</dcterms:modified>
</cp:coreProperties>
</file>