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59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D4418BD-F8AC-4345-946A-A351626F2EDD}" type="datetimeFigureOut">
              <a:rPr lang="cs-CZ" smtClean="0"/>
              <a:pPr/>
              <a:t>18.06.2024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A7DC7DA-F3FC-4FB6-ABC8-9BB644179F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4418BD-F8AC-4345-946A-A351626F2EDD}" type="datetimeFigureOut">
              <a:rPr lang="cs-CZ" smtClean="0"/>
              <a:pPr/>
              <a:t>18.06.2024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DC7DA-F3FC-4FB6-ABC8-9BB644179F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4418BD-F8AC-4345-946A-A351626F2EDD}" type="datetimeFigureOut">
              <a:rPr lang="cs-CZ" smtClean="0"/>
              <a:pPr/>
              <a:t>18.06.2024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DC7DA-F3FC-4FB6-ABC8-9BB644179F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4418BD-F8AC-4345-946A-A351626F2EDD}" type="datetimeFigureOut">
              <a:rPr lang="cs-CZ" smtClean="0"/>
              <a:pPr/>
              <a:t>18.06.2024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DC7DA-F3FC-4FB6-ABC8-9BB644179FB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4418BD-F8AC-4345-946A-A351626F2EDD}" type="datetimeFigureOut">
              <a:rPr lang="cs-CZ" smtClean="0"/>
              <a:pPr/>
              <a:t>18.06.2024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DC7DA-F3FC-4FB6-ABC8-9BB644179FB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4418BD-F8AC-4345-946A-A351626F2EDD}" type="datetimeFigureOut">
              <a:rPr lang="cs-CZ" smtClean="0"/>
              <a:pPr/>
              <a:t>18.06.2024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DC7DA-F3FC-4FB6-ABC8-9BB644179FB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4418BD-F8AC-4345-946A-A351626F2EDD}" type="datetimeFigureOut">
              <a:rPr lang="cs-CZ" smtClean="0"/>
              <a:pPr/>
              <a:t>18.06.2024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DC7DA-F3FC-4FB6-ABC8-9BB644179F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4418BD-F8AC-4345-946A-A351626F2EDD}" type="datetimeFigureOut">
              <a:rPr lang="cs-CZ" smtClean="0"/>
              <a:pPr/>
              <a:t>18.06.2024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DC7DA-F3FC-4FB6-ABC8-9BB644179FB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4418BD-F8AC-4345-946A-A351626F2EDD}" type="datetimeFigureOut">
              <a:rPr lang="cs-CZ" smtClean="0"/>
              <a:pPr/>
              <a:t>18.06.2024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DC7DA-F3FC-4FB6-ABC8-9BB644179F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D4418BD-F8AC-4345-946A-A351626F2EDD}" type="datetimeFigureOut">
              <a:rPr lang="cs-CZ" smtClean="0"/>
              <a:pPr/>
              <a:t>18.06.2024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DC7DA-F3FC-4FB6-ABC8-9BB644179F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D4418BD-F8AC-4345-946A-A351626F2EDD}" type="datetimeFigureOut">
              <a:rPr lang="cs-CZ" smtClean="0"/>
              <a:pPr/>
              <a:t>18.06.2024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A7DC7DA-F3FC-4FB6-ABC8-9BB644179FB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D4418BD-F8AC-4345-946A-A351626F2EDD}" type="datetimeFigureOut">
              <a:rPr lang="cs-CZ" smtClean="0"/>
              <a:pPr/>
              <a:t>18.06.2024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A7DC7DA-F3FC-4FB6-ABC8-9BB644179FB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2910" y="0"/>
            <a:ext cx="7772400" cy="1470025"/>
          </a:xfrm>
        </p:spPr>
        <p:txBody>
          <a:bodyPr>
            <a:noAutofit/>
          </a:bodyPr>
          <a:lstStyle/>
          <a:p>
            <a:r>
              <a:rPr lang="cs-CZ" sz="3200" dirty="0" smtClean="0">
                <a:latin typeface="Arial Black" pitchFamily="34" charset="0"/>
              </a:rPr>
              <a:t>Speciální rychloběžná převodovka nákladního automobilu</a:t>
            </a:r>
            <a:endParaRPr lang="cs-CZ" sz="3200" dirty="0">
              <a:latin typeface="Arial Black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2844" y="5500702"/>
            <a:ext cx="7772400" cy="1199704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cs-CZ" dirty="0" smtClean="0">
                <a:solidFill>
                  <a:schemeClr val="bg1"/>
                </a:solidFill>
              </a:rPr>
              <a:t>BP VŠTE 2024 LS</a:t>
            </a:r>
          </a:p>
          <a:p>
            <a:pPr algn="l"/>
            <a:r>
              <a:rPr lang="cs-CZ" dirty="0" smtClean="0">
                <a:solidFill>
                  <a:schemeClr val="bg1"/>
                </a:solidFill>
              </a:rPr>
              <a:t>Tomáš Kadlec</a:t>
            </a:r>
          </a:p>
          <a:p>
            <a:pPr algn="l"/>
            <a:r>
              <a:rPr lang="cs-CZ" dirty="0" smtClean="0">
                <a:solidFill>
                  <a:schemeClr val="bg1"/>
                </a:solidFill>
              </a:rPr>
              <a:t>Vedoucí práce: Ing. Martin Podařil, PhD., </a:t>
            </a:r>
            <a:r>
              <a:rPr lang="cs-CZ" dirty="0" err="1" smtClean="0">
                <a:solidFill>
                  <a:schemeClr val="bg1"/>
                </a:solidFill>
              </a:rPr>
              <a:t>Ph.D</a:t>
            </a:r>
            <a:endParaRPr lang="cs-CZ" dirty="0" smtClean="0">
              <a:solidFill>
                <a:schemeClr val="bg1"/>
              </a:solidFill>
            </a:endParaRPr>
          </a:p>
          <a:p>
            <a:pPr algn="l"/>
            <a:r>
              <a:rPr lang="cs-CZ" dirty="0" smtClean="0">
                <a:solidFill>
                  <a:schemeClr val="bg1"/>
                </a:solidFill>
              </a:rPr>
              <a:t>Oponent práce: Ing. Milan Talíř, MBA 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Tomáš\Desktop\škola\VŠ\VŠTE\Bakalářská práce\obrázky\konstrukce\řez převodovko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1428736"/>
            <a:ext cx="4429156" cy="36758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Konstrukce převodovky</a:t>
            </a:r>
            <a:endParaRPr lang="cs-CZ" dirty="0"/>
          </a:p>
        </p:txBody>
      </p:sp>
      <p:pic>
        <p:nvPicPr>
          <p:cNvPr id="8194" name="Picture 2" descr="C:\Users\Tomáš\Desktop\škola\VŠ\VŠTE\Bakalářská práce\obrázky\konstrukce\řez převodovko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142984"/>
            <a:ext cx="6700532" cy="55609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Délka 100 km, potenciál využití 10 km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Teoretická úspora paliva</a:t>
            </a:r>
            <a:endParaRPr lang="cs-CZ" dirty="0"/>
          </a:p>
        </p:txBody>
      </p:sp>
      <p:pic>
        <p:nvPicPr>
          <p:cNvPr id="9218" name="Picture 2" descr="C:\Users\Tomáš\Desktop\škola\VŠ\VŠTE\Bakalářská práce\obrázky\profil trati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285992"/>
            <a:ext cx="8401050" cy="4410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0,175 l / 100 km</a:t>
            </a:r>
          </a:p>
          <a:p>
            <a:r>
              <a:rPr lang="cs-CZ" dirty="0" smtClean="0"/>
              <a:t>Cena MN k 16.4.2024 – 39,2 Kč/l</a:t>
            </a:r>
          </a:p>
          <a:p>
            <a:r>
              <a:rPr lang="cs-CZ" dirty="0" smtClean="0"/>
              <a:t>6,85 Kč/100 km</a:t>
            </a:r>
          </a:p>
          <a:p>
            <a:endParaRPr lang="cs-CZ" dirty="0" smtClean="0"/>
          </a:p>
          <a:p>
            <a:r>
              <a:rPr lang="cs-CZ" dirty="0" smtClean="0"/>
              <a:t>Roční nájezd v nákladní silniční dopravě</a:t>
            </a:r>
          </a:p>
          <a:p>
            <a:r>
              <a:rPr lang="cs-CZ" dirty="0" smtClean="0"/>
              <a:t>8 220 Kč</a:t>
            </a:r>
          </a:p>
          <a:p>
            <a:r>
              <a:rPr lang="cs-CZ" dirty="0" smtClean="0"/>
              <a:t>Životnost NA</a:t>
            </a:r>
          </a:p>
          <a:p>
            <a:r>
              <a:rPr lang="cs-CZ" dirty="0" smtClean="0"/>
              <a:t>Start stop systém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Teoretická úspora paliva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Důvody pro volbu materiálu 15 230.7 na výrobu hřídelí?</a:t>
            </a:r>
          </a:p>
          <a:p>
            <a:r>
              <a:rPr lang="cs-CZ" dirty="0" smtClean="0"/>
              <a:t>2. Použití modulu ozubení 2,5 mm, vliv na hmotnost a rozměry převodovky</a:t>
            </a:r>
          </a:p>
          <a:p>
            <a:r>
              <a:rPr lang="cs-CZ" dirty="0" smtClean="0"/>
              <a:t>3. Praktické experimentální údaje nebo testy potvrzující teoretickou úsporu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Doplňující dotazy - oponent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pozornost.</a:t>
            </a:r>
            <a:endParaRPr lang="cs-CZ" dirty="0"/>
          </a:p>
        </p:txBody>
      </p:sp>
      <p:pic>
        <p:nvPicPr>
          <p:cNvPr id="10242" name="Picture 2" descr="C:\Users\Tomáš\Desktop\škola\VŠ\VŠTE\Bakalářská práce\obrázky\konstrukce\řez převodovkou 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643050"/>
            <a:ext cx="5501091" cy="41753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Lepší využití kinetické a potenciální energie NA</a:t>
            </a:r>
          </a:p>
          <a:p>
            <a:r>
              <a:rPr lang="cs-CZ" dirty="0" smtClean="0"/>
              <a:t>Režim plachtění</a:t>
            </a:r>
          </a:p>
          <a:p>
            <a:r>
              <a:rPr lang="cs-CZ" dirty="0" smtClean="0"/>
              <a:t>Spolupráce se systémy NA</a:t>
            </a:r>
          </a:p>
          <a:p>
            <a:r>
              <a:rPr lang="cs-CZ" dirty="0" smtClean="0"/>
              <a:t>Prediktivní tempomat GPS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Motivace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Potenciál využití SRP NA</a:t>
            </a:r>
            <a:endParaRPr lang="cs-CZ" dirty="0"/>
          </a:p>
        </p:txBody>
      </p:sp>
      <p:pic>
        <p:nvPicPr>
          <p:cNvPr id="2050" name="Picture 2" descr="C:\Users\Tomáš\Desktop\škola\SOČ 2020\PAPÍROVÉ VĚCI\Nový rastrový obrázek.bmp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4" y="1643050"/>
            <a:ext cx="8790898" cy="36813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Úspora paliva</a:t>
            </a:r>
          </a:p>
          <a:p>
            <a:r>
              <a:rPr lang="cs-CZ" dirty="0" smtClean="0"/>
              <a:t>Udržitelnost dopravy</a:t>
            </a:r>
          </a:p>
          <a:p>
            <a:r>
              <a:rPr lang="cs-CZ" dirty="0" smtClean="0"/>
              <a:t>Emisní normy EURO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Motivace</a:t>
            </a:r>
            <a:endParaRPr lang="cs-CZ" dirty="0"/>
          </a:p>
        </p:txBody>
      </p:sp>
      <p:pic>
        <p:nvPicPr>
          <p:cNvPr id="3074" name="Picture 2" descr="C:\Users\Tomáš\Desktop\škola\VŠ\VŠTE\Bakalářská práce\obrázky\Nálepka EURO V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2500306"/>
            <a:ext cx="2528888" cy="24050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Návrh konkrétního technického řešení</a:t>
            </a:r>
          </a:p>
          <a:p>
            <a:r>
              <a:rPr lang="cs-CZ" dirty="0" smtClean="0"/>
              <a:t>Výpočet teoretické úspory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Analýza kinematického řetězce</a:t>
            </a:r>
          </a:p>
          <a:p>
            <a:r>
              <a:rPr lang="cs-CZ" dirty="0" smtClean="0"/>
              <a:t>Měření výpočtových hodnot</a:t>
            </a:r>
          </a:p>
          <a:p>
            <a:r>
              <a:rPr lang="cs-CZ" dirty="0" smtClean="0"/>
              <a:t>Použitá souprava – Tahač Scania </a:t>
            </a:r>
          </a:p>
          <a:p>
            <a:r>
              <a:rPr lang="cs-CZ" dirty="0" err="1" smtClean="0"/>
              <a:t>Turbodiesel</a:t>
            </a:r>
            <a:r>
              <a:rPr lang="cs-CZ" dirty="0" smtClean="0"/>
              <a:t> 12742 cm3 331 kW, 12. st. AUT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Metodika práce</a:t>
            </a:r>
            <a:endParaRPr lang="cs-CZ" dirty="0"/>
          </a:p>
        </p:txBody>
      </p:sp>
      <p:pic>
        <p:nvPicPr>
          <p:cNvPr id="4098" name="Picture 2" descr="C:\Users\Tomáš\Desktop\škola\VŠ\VŠTE\Bakalářská práce\obrázky\návěsová jízdní souprav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3714752"/>
            <a:ext cx="6840691" cy="16621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Sériové zařazení SRP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Metodika práce</a:t>
            </a:r>
            <a:endParaRPr lang="cs-CZ" dirty="0"/>
          </a:p>
        </p:txBody>
      </p:sp>
      <p:pic>
        <p:nvPicPr>
          <p:cNvPr id="5122" name="Picture 2" descr="C:\Users\Tomáš\Desktop\škola\VŠ\VŠTE\Bakalářská práce\obrázky\kinematický řetězec se SR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357430"/>
            <a:ext cx="7748800" cy="3143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Odečet hodnot otáček a údajů o spotřebě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Měření hodnot</a:t>
            </a:r>
            <a:endParaRPr lang="cs-CZ" dirty="0"/>
          </a:p>
        </p:txBody>
      </p:sp>
      <p:pic>
        <p:nvPicPr>
          <p:cNvPr id="6146" name="Picture 2" descr="C:\Users\Tomáš\Desktop\škola\VŠ\VŠTE\Bakalářská práce\obrázky\otáčkomě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285992"/>
            <a:ext cx="3429024" cy="3275256"/>
          </a:xfrm>
          <a:prstGeom prst="rect">
            <a:avLst/>
          </a:prstGeom>
          <a:noFill/>
        </p:spPr>
      </p:pic>
      <p:pic>
        <p:nvPicPr>
          <p:cNvPr id="6147" name="Picture 3" descr="C:\Users\Tomáš\Desktop\škola\VŠ\VŠTE\Bakalářská práce\obrázky\74076b82-9209-4a0c-895e-73af2a84fb0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2285992"/>
            <a:ext cx="2676525" cy="3714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Uspořádání převodovky</a:t>
            </a:r>
            <a:endParaRPr lang="cs-CZ" dirty="0"/>
          </a:p>
        </p:txBody>
      </p:sp>
      <p:pic>
        <p:nvPicPr>
          <p:cNvPr id="7170" name="Picture 2" descr="C:\Users\Tomáš\Desktop\škola\SOČ 2020\PAPÍROVÉ VĚCI\schéma převodovky h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357298"/>
            <a:ext cx="6572296" cy="47881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43</TotalTime>
  <Words>198</Words>
  <Application>Microsoft Office PowerPoint</Application>
  <PresentationFormat>Předvádění na obrazovce (4:3)</PresentationFormat>
  <Paragraphs>45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Shluk</vt:lpstr>
      <vt:lpstr>Speciální rychloběžná převodovka nákladního automobilu</vt:lpstr>
      <vt:lpstr>Motivace</vt:lpstr>
      <vt:lpstr>Potenciál využití SRP NA</vt:lpstr>
      <vt:lpstr>Motivace</vt:lpstr>
      <vt:lpstr>Cíl práce</vt:lpstr>
      <vt:lpstr>Metodika práce</vt:lpstr>
      <vt:lpstr>Metodika práce</vt:lpstr>
      <vt:lpstr>Měření hodnot</vt:lpstr>
      <vt:lpstr>Uspořádání převodovky</vt:lpstr>
      <vt:lpstr>Konstrukce převodovky</vt:lpstr>
      <vt:lpstr>Teoretická úspora paliva</vt:lpstr>
      <vt:lpstr>Teoretická úspora paliva</vt:lpstr>
      <vt:lpstr>Doplňující dotazy - oponent</vt:lpstr>
      <vt:lpstr>Děkuji za pozornost.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Speciální rychloběžná převodovka nákladního automobilu</dc:title>
  <dc:creator>Tomáš</dc:creator>
  <cp:lastModifiedBy>Tomáš</cp:lastModifiedBy>
  <cp:revision>7</cp:revision>
  <dcterms:created xsi:type="dcterms:W3CDTF">2024-06-18T19:04:23Z</dcterms:created>
  <dcterms:modified xsi:type="dcterms:W3CDTF">2024-06-18T19:48:51Z</dcterms:modified>
</cp:coreProperties>
</file>