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7" r:id="rId9"/>
    <p:sldId id="262" r:id="rId10"/>
    <p:sldId id="263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643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anzl\Desktop\Bakal&#225;&#345;sk&#225;%20pr&#225;ce\Kopie%20-%20V&#253;po&#269;ty_Jan_Hanzl&#237;k_BP%20(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anzl\Downloads\air%20%25%2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anzl\Desktop\Bakal&#225;&#345;sk&#225;%20pr&#225;ce\V&#253;po&#269;ty_Jan_Hanzl&#237;k_BP%20(1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Reynoldsova čísla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List1!$I$39</c:f>
              <c:strCache>
                <c:ptCount val="1"/>
                <c:pt idx="0">
                  <c:v>Reynoldsovo číslo v hlavním kanále 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cat>
            <c:strRef>
              <c:f>List1!$J$38:$N$38</c:f>
              <c:strCache>
                <c:ptCount val="5"/>
                <c:pt idx="0">
                  <c:v>1,9 m/s</c:v>
                </c:pt>
                <c:pt idx="1">
                  <c:v>2,2 m/s</c:v>
                </c:pt>
                <c:pt idx="2">
                  <c:v>2,5 m/s</c:v>
                </c:pt>
                <c:pt idx="3">
                  <c:v>2,8 m/s</c:v>
                </c:pt>
                <c:pt idx="4">
                  <c:v>3,1 m/s</c:v>
                </c:pt>
              </c:strCache>
            </c:strRef>
          </c:cat>
          <c:val>
            <c:numRef>
              <c:f>List1!$J$39:$N$39</c:f>
              <c:numCache>
                <c:formatCode>General</c:formatCode>
                <c:ptCount val="5"/>
                <c:pt idx="0">
                  <c:v>306626.73775700928</c:v>
                </c:pt>
                <c:pt idx="1">
                  <c:v>355041.4858239055</c:v>
                </c:pt>
                <c:pt idx="2">
                  <c:v>403456.23389080167</c:v>
                </c:pt>
                <c:pt idx="3">
                  <c:v>451870.98195769783</c:v>
                </c:pt>
                <c:pt idx="4">
                  <c:v>500285.73002459394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3A-4B7C-B949-88E6852E425A}"/>
            </c:ext>
          </c:extLst>
        </c:ser>
        <c:ser>
          <c:idx val="1"/>
          <c:order val="1"/>
          <c:tx>
            <c:strRef>
              <c:f>List1!$I$40</c:f>
              <c:strCache>
                <c:ptCount val="1"/>
                <c:pt idx="0">
                  <c:v>Reynoldsovo číslo ve vedlejším kanále 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cat>
            <c:strRef>
              <c:f>List1!$J$38:$N$38</c:f>
              <c:strCache>
                <c:ptCount val="5"/>
                <c:pt idx="0">
                  <c:v>1,9 m/s</c:v>
                </c:pt>
                <c:pt idx="1">
                  <c:v>2,2 m/s</c:v>
                </c:pt>
                <c:pt idx="2">
                  <c:v>2,5 m/s</c:v>
                </c:pt>
                <c:pt idx="3">
                  <c:v>2,8 m/s</c:v>
                </c:pt>
                <c:pt idx="4">
                  <c:v>3,1 m/s</c:v>
                </c:pt>
              </c:strCache>
            </c:strRef>
          </c:cat>
          <c:val>
            <c:numRef>
              <c:f>List1!$J$40:$N$40</c:f>
              <c:numCache>
                <c:formatCode>General</c:formatCode>
                <c:ptCount val="5"/>
                <c:pt idx="0">
                  <c:v>221789.36549513691</c:v>
                </c:pt>
                <c:pt idx="1">
                  <c:v>256808.73899436911</c:v>
                </c:pt>
                <c:pt idx="2">
                  <c:v>291828.11249360122</c:v>
                </c:pt>
                <c:pt idx="3">
                  <c:v>326847.48599283333</c:v>
                </c:pt>
                <c:pt idx="4">
                  <c:v>361866.85949206544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3A-4B7C-B949-88E6852E42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47686960"/>
        <c:axId val="847687680"/>
        <c:axId val="0"/>
      </c:bar3DChart>
      <c:catAx>
        <c:axId val="8476869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Varianta měření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47687680"/>
        <c:crosses val="autoZero"/>
        <c:auto val="1"/>
        <c:lblAlgn val="ctr"/>
        <c:lblOffset val="100"/>
        <c:noMultiLvlLbl val="0"/>
      </c:catAx>
      <c:valAx>
        <c:axId val="847687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baseline="0"/>
                  <a:t> Hodnota Re čísla (-)</a:t>
                </a:r>
              </a:p>
              <a:p>
                <a:pPr>
                  <a:defRPr/>
                </a:pP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47686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4891210331663088"/>
          <c:y val="2.77776051474228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List1!$M$15</c:f>
              <c:strCache>
                <c:ptCount val="1"/>
                <c:pt idx="0">
                  <c:v>Celkový průměr zachycení plynu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strRef>
              <c:f>List1!$N$14:$R$14</c:f>
              <c:strCache>
                <c:ptCount val="5"/>
                <c:pt idx="0">
                  <c:v>1.9 m/s</c:v>
                </c:pt>
                <c:pt idx="1">
                  <c:v>2.2 m/s</c:v>
                </c:pt>
                <c:pt idx="2">
                  <c:v>2.5 m/s</c:v>
                </c:pt>
                <c:pt idx="3">
                  <c:v>2.8 m/s</c:v>
                </c:pt>
                <c:pt idx="4">
                  <c:v>3.1 m/s</c:v>
                </c:pt>
              </c:strCache>
            </c:strRef>
          </c:cat>
          <c:val>
            <c:numRef>
              <c:f>List1!$N$15:$R$15</c:f>
              <c:numCache>
                <c:formatCode>General</c:formatCode>
                <c:ptCount val="5"/>
                <c:pt idx="0">
                  <c:v>0.10299999999999999</c:v>
                </c:pt>
                <c:pt idx="1">
                  <c:v>0.121</c:v>
                </c:pt>
                <c:pt idx="2">
                  <c:v>5.2600000000000001E-2</c:v>
                </c:pt>
                <c:pt idx="3">
                  <c:v>9.1520000000000004E-2</c:v>
                </c:pt>
                <c:pt idx="4">
                  <c:v>0.20760000000000001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622-490C-994F-AB5EF6B868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0897048"/>
        <c:axId val="450895968"/>
      </c:lineChart>
      <c:catAx>
        <c:axId val="4508970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Rychlosti pístu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50895968"/>
        <c:crosses val="autoZero"/>
        <c:auto val="1"/>
        <c:lblAlgn val="ctr"/>
        <c:lblOffset val="100"/>
        <c:noMultiLvlLbl val="0"/>
      </c:catAx>
      <c:valAx>
        <c:axId val="450895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Průměr zachycení plynu v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50897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Porovnání charakteristik proudu</a:t>
            </a:r>
            <a:r>
              <a:rPr lang="cs-CZ" baseline="0"/>
              <a:t> a zachycení plynu v tavenině</a:t>
            </a:r>
            <a:endParaRPr lang="cs-CZ"/>
          </a:p>
        </c:rich>
      </c:tx>
      <c:layout>
        <c:manualLayout>
          <c:xMode val="edge"/>
          <c:yMode val="edge"/>
          <c:x val="0.15231689036682231"/>
          <c:y val="2.89772078885396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areaChart>
        <c:grouping val="standard"/>
        <c:varyColors val="0"/>
        <c:ser>
          <c:idx val="2"/>
          <c:order val="2"/>
          <c:tx>
            <c:strRef>
              <c:f>List1!$I$39</c:f>
              <c:strCache>
                <c:ptCount val="1"/>
                <c:pt idx="0">
                  <c:v>Reynoldsovo číslo v hlavním kanále 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val>
            <c:numRef>
              <c:f>List1!$J$39:$N$39</c:f>
              <c:numCache>
                <c:formatCode>General</c:formatCode>
                <c:ptCount val="5"/>
                <c:pt idx="0">
                  <c:v>306626.73775700928</c:v>
                </c:pt>
                <c:pt idx="1">
                  <c:v>355041.4858239055</c:v>
                </c:pt>
                <c:pt idx="2">
                  <c:v>403456.23389080167</c:v>
                </c:pt>
                <c:pt idx="3">
                  <c:v>451870.98195769783</c:v>
                </c:pt>
                <c:pt idx="4">
                  <c:v>500285.73002459394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51-442E-965B-5CD72663D2F0}"/>
            </c:ext>
          </c:extLst>
        </c:ser>
        <c:ser>
          <c:idx val="3"/>
          <c:order val="3"/>
          <c:tx>
            <c:strRef>
              <c:f>List1!$I$40</c:f>
              <c:strCache>
                <c:ptCount val="1"/>
                <c:pt idx="0">
                  <c:v>Reynoldsovo číslo ve vedlejším kanále 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val>
            <c:numRef>
              <c:f>List1!$J$40:$N$40</c:f>
              <c:numCache>
                <c:formatCode>General</c:formatCode>
                <c:ptCount val="5"/>
                <c:pt idx="0">
                  <c:v>221789.36549513691</c:v>
                </c:pt>
                <c:pt idx="1">
                  <c:v>256808.73899436911</c:v>
                </c:pt>
                <c:pt idx="2">
                  <c:v>291828.11249360122</c:v>
                </c:pt>
                <c:pt idx="3">
                  <c:v>326847.48599283333</c:v>
                </c:pt>
                <c:pt idx="4">
                  <c:v>361866.85949206544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51-442E-965B-5CD72663D2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0513264"/>
        <c:axId val="771777248"/>
      </c:areaChart>
      <c:barChart>
        <c:barDir val="col"/>
        <c:grouping val="clustered"/>
        <c:varyColors val="0"/>
        <c:ser>
          <c:idx val="1"/>
          <c:order val="1"/>
          <c:tx>
            <c:strRef>
              <c:f>List1!$I$28</c:f>
              <c:strCache>
                <c:ptCount val="1"/>
                <c:pt idx="0">
                  <c:v>Sz/Sf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val>
            <c:numRef>
              <c:f>List1!$J$28:$N$28</c:f>
              <c:numCache>
                <c:formatCode>General</c:formatCode>
                <c:ptCount val="5"/>
                <c:pt idx="0">
                  <c:v>0.125</c:v>
                </c:pt>
                <c:pt idx="1">
                  <c:v>0.125</c:v>
                </c:pt>
                <c:pt idx="2">
                  <c:v>0.125</c:v>
                </c:pt>
                <c:pt idx="3">
                  <c:v>0.125</c:v>
                </c:pt>
                <c:pt idx="4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451-442E-965B-5CD72663D2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2"/>
        <c:axId val="770376512"/>
        <c:axId val="770373992"/>
      </c:barChart>
      <c:lineChart>
        <c:grouping val="standard"/>
        <c:varyColors val="0"/>
        <c:ser>
          <c:idx val="0"/>
          <c:order val="0"/>
          <c:tx>
            <c:strRef>
              <c:f>List1!$I$27</c:f>
              <c:strCache>
                <c:ptCount val="1"/>
                <c:pt idx="0">
                  <c:v>Zachycení plynu v % 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1345819190544291E-2"/>
                  <c:y val="-5.04721988802783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451-442E-965B-5CD72663D2F0}"/>
                </c:ext>
              </c:extLst>
            </c:dLbl>
            <c:dLbl>
              <c:idx val="1"/>
              <c:layout>
                <c:manualLayout>
                  <c:x val="-3.0098554420303628E-2"/>
                  <c:y val="-5.04721988802783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451-442E-965B-5CD72663D2F0}"/>
                </c:ext>
              </c:extLst>
            </c:dLbl>
            <c:dLbl>
              <c:idx val="4"/>
              <c:layout>
                <c:manualLayout>
                  <c:x val="-7.4474922035183244E-2"/>
                  <c:y val="-3.29052247915650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451-442E-965B-5CD72663D2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List1!$J$34:$N$34</c:f>
              <c:strCache>
                <c:ptCount val="5"/>
                <c:pt idx="0">
                  <c:v>1,9 m/s</c:v>
                </c:pt>
                <c:pt idx="1">
                  <c:v>2,2 m/s</c:v>
                </c:pt>
                <c:pt idx="2">
                  <c:v>2,5 m/s</c:v>
                </c:pt>
                <c:pt idx="3">
                  <c:v>2,8 m/s</c:v>
                </c:pt>
                <c:pt idx="4">
                  <c:v>3,1 m/s</c:v>
                </c:pt>
              </c:strCache>
            </c:strRef>
          </c:cat>
          <c:val>
            <c:numRef>
              <c:f>List1!$J$27:$N$27</c:f>
              <c:numCache>
                <c:formatCode>General</c:formatCode>
                <c:ptCount val="5"/>
                <c:pt idx="0">
                  <c:v>0.10299999999999999</c:v>
                </c:pt>
                <c:pt idx="1">
                  <c:v>0.121</c:v>
                </c:pt>
                <c:pt idx="2">
                  <c:v>5.2600000000000001E-2</c:v>
                </c:pt>
                <c:pt idx="3">
                  <c:v>9.1520000000000004E-2</c:v>
                </c:pt>
                <c:pt idx="4">
                  <c:v>0.20760000000000001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451-442E-965B-5CD72663D2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70376512"/>
        <c:axId val="770373992"/>
      </c:lineChart>
      <c:catAx>
        <c:axId val="7703765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70373992"/>
        <c:crosses val="autoZero"/>
        <c:auto val="1"/>
        <c:lblAlgn val="ctr"/>
        <c:lblOffset val="100"/>
        <c:noMultiLvlLbl val="0"/>
      </c:catAx>
      <c:valAx>
        <c:axId val="770373992"/>
        <c:scaling>
          <c:orientation val="minMax"/>
          <c:max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Zachycení plynu v odlitku %  a Sz/Sf poměr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70376512"/>
        <c:crosses val="autoZero"/>
        <c:crossBetween val="between"/>
      </c:valAx>
      <c:valAx>
        <c:axId val="771777248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Reynoldsovo číslo 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90513264"/>
        <c:crosses val="max"/>
        <c:crossBetween val="between"/>
      </c:valAx>
      <c:catAx>
        <c:axId val="69051326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Jednotlivé varianty</a:t>
                </a:r>
              </a:p>
            </c:rich>
          </c:tx>
          <c:layout>
            <c:manualLayout>
              <c:xMode val="edge"/>
              <c:yMode val="edge"/>
              <c:x val="0.40990771479202892"/>
              <c:y val="0.8081237650920460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majorTickMark val="out"/>
        <c:minorTickMark val="none"/>
        <c:tickLblPos val="nextTo"/>
        <c:crossAx val="7717772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4089154397878651E-2"/>
          <c:y val="0.86821669834242476"/>
          <c:w val="0.82241894982303798"/>
          <c:h val="0.106272342384258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D7E0-2E1F-4AC4-B45B-6A3C98C05FA1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81E3D-244E-435A-B6C7-FF3A5514F3AF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506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D7E0-2E1F-4AC4-B45B-6A3C98C05FA1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81E3D-244E-435A-B6C7-FF3A5514F3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040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D7E0-2E1F-4AC4-B45B-6A3C98C05FA1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81E3D-244E-435A-B6C7-FF3A5514F3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5047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D7E0-2E1F-4AC4-B45B-6A3C98C05FA1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81E3D-244E-435A-B6C7-FF3A5514F3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5040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D7E0-2E1F-4AC4-B45B-6A3C98C05FA1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81E3D-244E-435A-B6C7-FF3A5514F3AF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5321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D7E0-2E1F-4AC4-B45B-6A3C98C05FA1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81E3D-244E-435A-B6C7-FF3A5514F3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6056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D7E0-2E1F-4AC4-B45B-6A3C98C05FA1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81E3D-244E-435A-B6C7-FF3A5514F3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4284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D7E0-2E1F-4AC4-B45B-6A3C98C05FA1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81E3D-244E-435A-B6C7-FF3A5514F3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7526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D7E0-2E1F-4AC4-B45B-6A3C98C05FA1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81E3D-244E-435A-B6C7-FF3A5514F3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812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9CAD7E0-2E1F-4AC4-B45B-6A3C98C05FA1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8981E3D-244E-435A-B6C7-FF3A5514F3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6809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D7E0-2E1F-4AC4-B45B-6A3C98C05FA1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81E3D-244E-435A-B6C7-FF3A5514F3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9361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9CAD7E0-2E1F-4AC4-B45B-6A3C98C05FA1}" type="datetimeFigureOut">
              <a:rPr lang="cs-CZ" smtClean="0"/>
              <a:t>18.06.2024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8981E3D-244E-435A-B6C7-FF3A5514F3AF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7437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microsoft.com/office/2007/relationships/media" Target="../media/media2.avi"/><Relationship Id="rId7" Type="http://schemas.openxmlformats.org/officeDocument/2006/relationships/image" Target="../media/image8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2.avi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2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FE0AB4-F5DE-EB16-EC69-C9FA03446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0862" y="1634309"/>
            <a:ext cx="10670275" cy="2387600"/>
          </a:xfrm>
        </p:spPr>
        <p:txBody>
          <a:bodyPr>
            <a:noAutofit/>
          </a:bodyPr>
          <a:lstStyle/>
          <a:p>
            <a:r>
              <a:rPr lang="cs-CZ" sz="4000" dirty="0"/>
              <a:t>Posouzení hydrodynamických poměrů v tavenině v závislosti na proměnné rychlosti lisovacího pístu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1AD4CD5-0B97-BCD1-9B4C-4BD66363A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771" y="4843984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cs-CZ" cap="none" dirty="0">
                <a:solidFill>
                  <a:schemeClr val="tx1"/>
                </a:solidFill>
                <a:latin typeface="+mn-lt"/>
              </a:rPr>
              <a:t>Autor bakalářské práce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: J</a:t>
            </a:r>
            <a:r>
              <a:rPr lang="cs-CZ" cap="none" dirty="0">
                <a:solidFill>
                  <a:schemeClr val="tx1"/>
                </a:solidFill>
                <a:latin typeface="+mn-lt"/>
              </a:rPr>
              <a:t>an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H</a:t>
            </a:r>
            <a:r>
              <a:rPr lang="cs-CZ" cap="none" dirty="0">
                <a:solidFill>
                  <a:schemeClr val="tx1"/>
                </a:solidFill>
                <a:latin typeface="+mn-lt"/>
              </a:rPr>
              <a:t>anzlík</a:t>
            </a:r>
          </a:p>
          <a:p>
            <a:pPr algn="l"/>
            <a:r>
              <a:rPr lang="cs-CZ" cap="none" dirty="0">
                <a:solidFill>
                  <a:schemeClr val="tx1"/>
                </a:solidFill>
                <a:latin typeface="+mn-lt"/>
              </a:rPr>
              <a:t>Vedoucí bakalářské práce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:  I</a:t>
            </a:r>
            <a:r>
              <a:rPr lang="cs-CZ" cap="none" dirty="0">
                <a:solidFill>
                  <a:schemeClr val="tx1"/>
                </a:solidFill>
                <a:latin typeface="+mn-lt"/>
              </a:rPr>
              <a:t>ng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. J</a:t>
            </a:r>
            <a:r>
              <a:rPr lang="cs-CZ" cap="none" dirty="0">
                <a:solidFill>
                  <a:schemeClr val="tx1"/>
                </a:solidFill>
                <a:latin typeface="+mn-lt"/>
              </a:rPr>
              <a:t>án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M</a:t>
            </a:r>
            <a:r>
              <a:rPr lang="cs-CZ" cap="none" dirty="0">
                <a:solidFill>
                  <a:schemeClr val="tx1"/>
                </a:solidFill>
                <a:latin typeface="+mn-lt"/>
              </a:rPr>
              <a:t>ajerník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, P</a:t>
            </a:r>
            <a:r>
              <a:rPr lang="cs-CZ" cap="none" dirty="0">
                <a:solidFill>
                  <a:schemeClr val="tx1"/>
                </a:solidFill>
                <a:latin typeface="+mn-lt"/>
              </a:rPr>
              <a:t>h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D.</a:t>
            </a:r>
          </a:p>
          <a:p>
            <a:pPr algn="l"/>
            <a:r>
              <a:rPr lang="cs-CZ" cap="none" dirty="0">
                <a:solidFill>
                  <a:schemeClr val="tx1"/>
                </a:solidFill>
                <a:latin typeface="+mn-lt"/>
              </a:rPr>
              <a:t>Oponent bakalářské práce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: I</a:t>
            </a:r>
            <a:r>
              <a:rPr lang="cs-CZ" cap="none" dirty="0">
                <a:solidFill>
                  <a:schemeClr val="tx1"/>
                </a:solidFill>
                <a:latin typeface="+mn-lt"/>
              </a:rPr>
              <a:t>ng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. M</a:t>
            </a:r>
            <a:r>
              <a:rPr lang="cs-CZ" cap="none" dirty="0">
                <a:solidFill>
                  <a:schemeClr val="tx1"/>
                </a:solidFill>
                <a:latin typeface="+mn-lt"/>
              </a:rPr>
              <a:t>ilan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T</a:t>
            </a:r>
            <a:r>
              <a:rPr lang="cs-CZ" cap="none" dirty="0">
                <a:solidFill>
                  <a:schemeClr val="tx1"/>
                </a:solidFill>
                <a:latin typeface="+mn-lt"/>
              </a:rPr>
              <a:t>alíř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, MBA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2D6C16A-D13D-26A2-E8FD-161E6F45D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414" y="0"/>
            <a:ext cx="2577586" cy="260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A23BE21-6105-88AF-913C-CD11F03CD763}"/>
              </a:ext>
            </a:extLst>
          </p:cNvPr>
          <p:cNvSpPr txBox="1"/>
          <p:nvPr/>
        </p:nvSpPr>
        <p:spPr>
          <a:xfrm>
            <a:off x="1582556" y="430100"/>
            <a:ext cx="7208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Vysoká škola technická a ekonomická v Českých Budějovicích Ústav  technicko-technologický</a:t>
            </a:r>
          </a:p>
        </p:txBody>
      </p:sp>
    </p:spTree>
    <p:extLst>
      <p:ext uri="{BB962C8B-B14F-4D97-AF65-F5344CB8AC3E}">
        <p14:creationId xmlns:p14="http://schemas.microsoft.com/office/powerpoint/2010/main" val="2689108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84FC86-3303-7148-69ED-CBB8E172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44F9AAE-C6AD-4BAF-FE72-96EA1B162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8006" y="1954849"/>
            <a:ext cx="4472247" cy="4005685"/>
          </a:xfrm>
        </p:spPr>
        <p:txBody>
          <a:bodyPr/>
          <a:lstStyle/>
          <a:p>
            <a:r>
              <a:rPr lang="cs-CZ" dirty="0"/>
              <a:t>Nejvýhodnější rychlost pístu kolem 2,5m/s</a:t>
            </a:r>
          </a:p>
          <a:p>
            <a:r>
              <a:rPr lang="cs-CZ" dirty="0"/>
              <a:t>Při této rychlosti se vyskytuje menší velikost ohnisek</a:t>
            </a:r>
          </a:p>
          <a:p>
            <a:endParaRPr lang="cs-CZ" dirty="0"/>
          </a:p>
          <a:p>
            <a:r>
              <a:rPr lang="cs-CZ" dirty="0"/>
              <a:t>Zajímavý výsledek:</a:t>
            </a:r>
          </a:p>
          <a:p>
            <a:r>
              <a:rPr lang="cs-CZ" dirty="0"/>
              <a:t>U prvních dvou měření se množství zachyceného vzduchu zvyšuje lineárně s hodnotou čísla RE, poté rychle klesá a následně prudce stoupá.</a:t>
            </a:r>
          </a:p>
        </p:txBody>
      </p:sp>
      <p:graphicFrame>
        <p:nvGraphicFramePr>
          <p:cNvPr id="8" name="Zástupný obsah 7">
            <a:extLst>
              <a:ext uri="{FF2B5EF4-FFF2-40B4-BE49-F238E27FC236}">
                <a16:creationId xmlns:a16="http://schemas.microsoft.com/office/drawing/2014/main" id="{F79C9182-006B-9FB5-311C-D2F6E4BF93F8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44012445"/>
              </p:ext>
            </p:extLst>
          </p:nvPr>
        </p:nvGraphicFramePr>
        <p:xfrm>
          <a:off x="5561208" y="1954850"/>
          <a:ext cx="6429091" cy="3926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4">
            <a:extLst>
              <a:ext uri="{FF2B5EF4-FFF2-40B4-BE49-F238E27FC236}">
                <a16:creationId xmlns:a16="http://schemas.microsoft.com/office/drawing/2014/main" id="{E9DB8868-155D-A243-BE35-29802C59C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744" y="0"/>
            <a:ext cx="1690255" cy="170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280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BCE5CB70-1AFF-881A-4D67-AB171469F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62BE81C9-658F-C734-E063-08A33A554C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Jan Hanzlík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915A4DA2-D2B7-9D44-0B87-2A326995C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564" y="0"/>
            <a:ext cx="2244435" cy="226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655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56347F-FCAE-4CEB-B801-378D88A3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Cíl</a:t>
            </a:r>
            <a:r>
              <a:rPr lang="en-US" dirty="0"/>
              <a:t> </a:t>
            </a:r>
            <a:r>
              <a:rPr lang="en-US" dirty="0" err="1"/>
              <a:t>práce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9FBE4C-1919-5BDF-4334-6211758857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/>
              <a:t>Posouzení</a:t>
            </a:r>
            <a:r>
              <a:rPr lang="en-US" dirty="0"/>
              <a:t> </a:t>
            </a:r>
            <a:r>
              <a:rPr lang="en-US" dirty="0" err="1"/>
              <a:t>hydrodynamických</a:t>
            </a:r>
            <a:r>
              <a:rPr lang="en-US" dirty="0"/>
              <a:t> </a:t>
            </a:r>
            <a:r>
              <a:rPr lang="en-US" dirty="0" err="1"/>
              <a:t>poměrů</a:t>
            </a:r>
            <a:r>
              <a:rPr lang="en-US" dirty="0"/>
              <a:t> v </a:t>
            </a:r>
            <a:r>
              <a:rPr lang="en-US" dirty="0" err="1"/>
              <a:t>tavenině</a:t>
            </a:r>
            <a:r>
              <a:rPr lang="en-US" dirty="0"/>
              <a:t> s </a:t>
            </a:r>
            <a:r>
              <a:rPr lang="en-US" dirty="0" err="1"/>
              <a:t>ohledem</a:t>
            </a:r>
            <a:r>
              <a:rPr lang="en-US" dirty="0"/>
              <a:t> na </a:t>
            </a:r>
            <a:r>
              <a:rPr lang="en-US" dirty="0" err="1"/>
              <a:t>strhávání</a:t>
            </a:r>
            <a:r>
              <a:rPr lang="en-US" dirty="0"/>
              <a:t> </a:t>
            </a:r>
            <a:r>
              <a:rPr lang="en-US" dirty="0" err="1"/>
              <a:t>plynů</a:t>
            </a:r>
            <a:r>
              <a:rPr lang="en-US" dirty="0"/>
              <a:t> a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zanášení</a:t>
            </a:r>
            <a:r>
              <a:rPr lang="en-US" dirty="0"/>
              <a:t> do </a:t>
            </a:r>
            <a:r>
              <a:rPr lang="en-US" dirty="0" err="1"/>
              <a:t>objemu</a:t>
            </a:r>
            <a:r>
              <a:rPr lang="en-US" dirty="0"/>
              <a:t> </a:t>
            </a:r>
            <a:r>
              <a:rPr lang="en-US" dirty="0" err="1"/>
              <a:t>vysokotlakých</a:t>
            </a:r>
            <a:r>
              <a:rPr lang="en-US" dirty="0"/>
              <a:t> </a:t>
            </a:r>
            <a:r>
              <a:rPr lang="en-US" dirty="0" err="1"/>
              <a:t>odlitků</a:t>
            </a:r>
            <a:endParaRPr lang="en-US" dirty="0"/>
          </a:p>
          <a:p>
            <a:r>
              <a:rPr lang="en-US" dirty="0" err="1"/>
              <a:t>Změnou</a:t>
            </a:r>
            <a:r>
              <a:rPr lang="en-US" dirty="0"/>
              <a:t> </a:t>
            </a:r>
            <a:r>
              <a:rPr lang="en-US" dirty="0" err="1"/>
              <a:t>nastavení</a:t>
            </a:r>
            <a:r>
              <a:rPr lang="en-US" dirty="0"/>
              <a:t> </a:t>
            </a:r>
            <a:r>
              <a:rPr lang="en-US" dirty="0" err="1"/>
              <a:t>lisovací</a:t>
            </a:r>
            <a:r>
              <a:rPr lang="en-US" dirty="0"/>
              <a:t> </a:t>
            </a:r>
            <a:r>
              <a:rPr lang="en-US" dirty="0" err="1"/>
              <a:t>rychlosti</a:t>
            </a:r>
            <a:r>
              <a:rPr lang="en-US" dirty="0"/>
              <a:t> </a:t>
            </a:r>
            <a:r>
              <a:rPr lang="en-US" dirty="0" err="1"/>
              <a:t>pístu</a:t>
            </a:r>
            <a:r>
              <a:rPr lang="en-US" dirty="0"/>
              <a:t> </a:t>
            </a:r>
            <a:r>
              <a:rPr lang="en-US" dirty="0" err="1"/>
              <a:t>budou</a:t>
            </a:r>
            <a:r>
              <a:rPr lang="en-US" dirty="0"/>
              <a:t> </a:t>
            </a:r>
            <a:r>
              <a:rPr lang="en-US" dirty="0" err="1"/>
              <a:t>zkoumaný</a:t>
            </a:r>
            <a:r>
              <a:rPr lang="en-US" dirty="0"/>
              <a:t> </a:t>
            </a:r>
            <a:r>
              <a:rPr lang="en-US" dirty="0" err="1"/>
              <a:t>změny</a:t>
            </a:r>
            <a:r>
              <a:rPr lang="en-US" dirty="0"/>
              <a:t> v </a:t>
            </a:r>
            <a:r>
              <a:rPr lang="en-US" dirty="0" err="1"/>
              <a:t>hydrodynamice</a:t>
            </a:r>
            <a:r>
              <a:rPr lang="en-US" dirty="0"/>
              <a:t> </a:t>
            </a:r>
            <a:r>
              <a:rPr lang="en-US" dirty="0" err="1"/>
              <a:t>proudění</a:t>
            </a:r>
            <a:r>
              <a:rPr lang="en-US" dirty="0"/>
              <a:t> </a:t>
            </a:r>
            <a:r>
              <a:rPr lang="en-US" dirty="0" err="1"/>
              <a:t>taveniny</a:t>
            </a:r>
            <a:r>
              <a:rPr lang="en-US" dirty="0"/>
              <a:t> s </a:t>
            </a:r>
            <a:r>
              <a:rPr lang="en-US" dirty="0" err="1"/>
              <a:t>ohledem</a:t>
            </a:r>
            <a:r>
              <a:rPr lang="en-US" dirty="0"/>
              <a:t> na </a:t>
            </a:r>
            <a:r>
              <a:rPr lang="en-US" dirty="0" err="1"/>
              <a:t>hodnoty</a:t>
            </a:r>
            <a:r>
              <a:rPr lang="en-US" dirty="0"/>
              <a:t> Re a </a:t>
            </a:r>
            <a:r>
              <a:rPr lang="en-US" dirty="0" err="1"/>
              <a:t>současné</a:t>
            </a:r>
            <a:r>
              <a:rPr lang="en-US" dirty="0"/>
              <a:t> na </a:t>
            </a:r>
            <a:r>
              <a:rPr lang="en-US" dirty="0" err="1"/>
              <a:t>zanášení</a:t>
            </a:r>
            <a:r>
              <a:rPr lang="en-US" dirty="0"/>
              <a:t> </a:t>
            </a:r>
            <a:r>
              <a:rPr lang="en-US" dirty="0" err="1"/>
              <a:t>plynů</a:t>
            </a:r>
            <a:r>
              <a:rPr lang="en-US" dirty="0"/>
              <a:t> do </a:t>
            </a:r>
            <a:r>
              <a:rPr lang="en-US" dirty="0" err="1"/>
              <a:t>objemu</a:t>
            </a:r>
            <a:r>
              <a:rPr lang="en-US" dirty="0"/>
              <a:t> </a:t>
            </a:r>
            <a:r>
              <a:rPr lang="en-US" dirty="0" err="1"/>
              <a:t>odlitku</a:t>
            </a:r>
            <a:endParaRPr lang="en-US" dirty="0"/>
          </a:p>
          <a:p>
            <a:r>
              <a:rPr lang="en-US" dirty="0" err="1"/>
              <a:t>Simulace</a:t>
            </a:r>
            <a:r>
              <a:rPr lang="en-US" dirty="0"/>
              <a:t> v MagmaSoftu 5.5.1</a:t>
            </a:r>
          </a:p>
        </p:txBody>
      </p:sp>
      <p:pic>
        <p:nvPicPr>
          <p:cNvPr id="5" name="Zástupný obsah 4" descr="Obsah obrázku kruh, umění&#10;&#10;Popis byl vytvořen automaticky">
            <a:extLst>
              <a:ext uri="{FF2B5EF4-FFF2-40B4-BE49-F238E27FC236}">
                <a16:creationId xmlns:a16="http://schemas.microsoft.com/office/drawing/2014/main" id="{053DF2AA-8D05-5036-1BE2-549E1A301A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2812" b="7259"/>
          <a:stretch/>
        </p:blipFill>
        <p:spPr>
          <a:xfrm>
            <a:off x="6673182" y="1846263"/>
            <a:ext cx="3988046" cy="4022725"/>
          </a:xfrm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318B3170-3CFD-5EA3-B7AA-CE2F4DFEC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744" y="0"/>
            <a:ext cx="1690255" cy="170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065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5A913A-C247-C2B3-79B2-D9AA9D6DB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cs-CZ" dirty="0"/>
              <a:t>Výzkumný problém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0102FD-3FC0-6713-F971-7CDE1DE0D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/>
              <a:t>Porovnání jednotlivých simulací </a:t>
            </a:r>
          </a:p>
          <a:p>
            <a:r>
              <a:rPr lang="cs-CZ" dirty="0"/>
              <a:t>Zjištění nejvhodnější rychlosti pístu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 descr="Obsah obrázku text, diagram, řada/pruh, Vykreslený graf&#10;&#10;Popis byl vytvořen automaticky">
            <a:extLst>
              <a:ext uri="{FF2B5EF4-FFF2-40B4-BE49-F238E27FC236}">
                <a16:creationId xmlns:a16="http://schemas.microsoft.com/office/drawing/2014/main" id="{20A827A0-9D50-FFA3-D591-3F9806BB4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251" y="1776742"/>
            <a:ext cx="6058989" cy="404437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F95B1F8-D0A1-1C52-2ABB-47BF64881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745" y="0"/>
            <a:ext cx="1690255" cy="170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726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B3EF625-8336-0F44-1F3E-EB78F5925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Výsledky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DD1757F-20C3-4467-1CE8-851C93FBD7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</a:t>
            </a:r>
            <a:r>
              <a:rPr lang="cs-CZ" cap="none" dirty="0"/>
              <a:t>odnota</a:t>
            </a:r>
            <a:r>
              <a:rPr lang="cs-CZ" dirty="0"/>
              <a:t> R</a:t>
            </a:r>
            <a:r>
              <a:rPr lang="cs-CZ" cap="none" dirty="0"/>
              <a:t>e</a:t>
            </a:r>
            <a:r>
              <a:rPr lang="cs-CZ" dirty="0"/>
              <a:t> </a:t>
            </a:r>
            <a:r>
              <a:rPr lang="cs-CZ" cap="none" dirty="0"/>
              <a:t>čísla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A3A5144-6FF9-4554-F5FF-57577DD5A4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S vyšší rychlostí pístu se zvedá hodnota Re</a:t>
            </a:r>
          </a:p>
          <a:p>
            <a:r>
              <a:rPr lang="cs-CZ" dirty="0"/>
              <a:t>Turbulentní proudění </a:t>
            </a:r>
          </a:p>
        </p:txBody>
      </p:sp>
      <p:graphicFrame>
        <p:nvGraphicFramePr>
          <p:cNvPr id="9" name="Zástupný obsah 8">
            <a:extLst>
              <a:ext uri="{FF2B5EF4-FFF2-40B4-BE49-F238E27FC236}">
                <a16:creationId xmlns:a16="http://schemas.microsoft.com/office/drawing/2014/main" id="{DEACC8A0-90DE-BE39-66EE-05B437B019A9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826509000"/>
              </p:ext>
            </p:extLst>
          </p:nvPr>
        </p:nvGraphicFramePr>
        <p:xfrm>
          <a:off x="6218238" y="1846263"/>
          <a:ext cx="4937125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Picture 4">
            <a:extLst>
              <a:ext uri="{FF2B5EF4-FFF2-40B4-BE49-F238E27FC236}">
                <a16:creationId xmlns:a16="http://schemas.microsoft.com/office/drawing/2014/main" id="{B45711B7-A245-0EC2-0F6F-547B60670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744" y="0"/>
            <a:ext cx="1690255" cy="170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560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4CB022-1A13-C3D8-B692-82836767D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Výsledky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80AB0A2-BFAB-F6F4-AA9F-9D297B3446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cap="none" dirty="0"/>
              <a:t>Zachycení plynu v odlitcích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762CEC8-F037-1E58-B8D9-50B8FCA1AF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79" y="2691025"/>
            <a:ext cx="5214143" cy="3273741"/>
          </a:xfrm>
        </p:spPr>
        <p:txBody>
          <a:bodyPr/>
          <a:lstStyle/>
          <a:p>
            <a:r>
              <a:rPr lang="cs-CZ" dirty="0"/>
              <a:t>Pomocí funkce „Air Entrapment“- Zachycení vzduchu</a:t>
            </a:r>
          </a:p>
          <a:p>
            <a:r>
              <a:rPr lang="cs-CZ" dirty="0"/>
              <a:t>Zajímavý výsledek při rychlosti 2,5 m/s</a:t>
            </a:r>
          </a:p>
        </p:txBody>
      </p:sp>
      <p:graphicFrame>
        <p:nvGraphicFramePr>
          <p:cNvPr id="8" name="Zástupný obsah 7">
            <a:extLst>
              <a:ext uri="{FF2B5EF4-FFF2-40B4-BE49-F238E27FC236}">
                <a16:creationId xmlns:a16="http://schemas.microsoft.com/office/drawing/2014/main" id="{8221514B-211D-A7BD-2AA1-A8282CE2998C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6218238" y="1846263"/>
          <a:ext cx="4937125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Obrázek 9">
            <a:extLst>
              <a:ext uri="{FF2B5EF4-FFF2-40B4-BE49-F238E27FC236}">
                <a16:creationId xmlns:a16="http://schemas.microsoft.com/office/drawing/2014/main" id="{BBBBA240-9ACE-F07A-6513-B6015C2F6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286" y="3970252"/>
            <a:ext cx="2003748" cy="1915184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3B5627E4-529C-F1C5-794E-D3075FB53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744" y="0"/>
            <a:ext cx="1690255" cy="170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680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C4639A-53AC-C6F3-05C9-34CFB2C5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Výsledky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0AF0F0E-85BD-AA41-71FF-0F60F4E113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97280" y="1846052"/>
            <a:ext cx="10058400" cy="736282"/>
          </a:xfrm>
        </p:spPr>
        <p:txBody>
          <a:bodyPr/>
          <a:lstStyle/>
          <a:p>
            <a:r>
              <a:rPr lang="cs-CZ" cap="none" dirty="0"/>
              <a:t>Ohniska zachycení plynu </a:t>
            </a:r>
            <a:r>
              <a:rPr lang="cs-CZ" dirty="0"/>
              <a:t>(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- 1,9 </a:t>
            </a:r>
            <a:r>
              <a:rPr lang="cs-CZ" sz="20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m/s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B - 2,5 </a:t>
            </a:r>
            <a:r>
              <a:rPr lang="cs-CZ" sz="20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m/s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C - 3,1 </a:t>
            </a:r>
            <a:r>
              <a:rPr lang="cs-CZ" sz="20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m/s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048952D-369B-1ED9-7E36-A0A961416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132" y="2636025"/>
            <a:ext cx="10170695" cy="356840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29FC245-E836-6756-0186-5F75593E74E4}"/>
              </a:ext>
            </a:extLst>
          </p:cNvPr>
          <p:cNvSpPr txBox="1"/>
          <p:nvPr/>
        </p:nvSpPr>
        <p:spPr>
          <a:xfrm>
            <a:off x="2392565" y="2718527"/>
            <a:ext cx="426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38F0CBC-265A-702C-B6FF-B65988F679BF}"/>
              </a:ext>
            </a:extLst>
          </p:cNvPr>
          <p:cNvSpPr txBox="1"/>
          <p:nvPr/>
        </p:nvSpPr>
        <p:spPr>
          <a:xfrm>
            <a:off x="5494420" y="2718527"/>
            <a:ext cx="426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DAEEFEF-DE26-AEEE-5112-D72AFB77C2DE}"/>
              </a:ext>
            </a:extLst>
          </p:cNvPr>
          <p:cNvSpPr txBox="1"/>
          <p:nvPr/>
        </p:nvSpPr>
        <p:spPr>
          <a:xfrm>
            <a:off x="8698258" y="2718527"/>
            <a:ext cx="426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DED09AF-77F9-11F6-9BD7-506251C56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744" y="0"/>
            <a:ext cx="1690255" cy="170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568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B3D915-A2FF-B3F6-C333-50F87A1C8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Výsledky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DDDC1C8-3B39-E4CA-1FF2-AB75CC7FAC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cap="none" dirty="0"/>
              <a:t>Rychlost pístu 1,9 m/s</a:t>
            </a:r>
          </a:p>
        </p:txBody>
      </p:sp>
      <p:pic>
        <p:nvPicPr>
          <p:cNvPr id="7" name="Velocity_1_9">
            <a:hlinkClick r:id="" action="ppaction://media"/>
            <a:extLst>
              <a:ext uri="{FF2B5EF4-FFF2-40B4-BE49-F238E27FC236}">
                <a16:creationId xmlns:a16="http://schemas.microsoft.com/office/drawing/2014/main" id="{CC54AE72-5144-D4CD-DF94-2D86F2147996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0862" y="2743201"/>
            <a:ext cx="5594178" cy="2736850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9620B07-8BC3-D4E9-1321-E74C6CA97F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cap="none" dirty="0"/>
              <a:t>Rychlost pístu 3,1 m/s</a:t>
            </a:r>
          </a:p>
        </p:txBody>
      </p:sp>
      <p:pic>
        <p:nvPicPr>
          <p:cNvPr id="8" name="Velocity_3_1">
            <a:hlinkClick r:id="" action="ppaction://media"/>
            <a:extLst>
              <a:ext uri="{FF2B5EF4-FFF2-40B4-BE49-F238E27FC236}">
                <a16:creationId xmlns:a16="http://schemas.microsoft.com/office/drawing/2014/main" id="{336AE415-3C59-1EC2-22AF-49D9EAC5616E}"/>
              </a:ext>
            </a:extLst>
          </p:cNvPr>
          <p:cNvPicPr>
            <a:picLocks noGrp="1" noChangeAspect="1"/>
          </p:cNvPicPr>
          <p:nvPr>
            <p:ph sz="quarter" idx="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17920" y="2743201"/>
            <a:ext cx="5596056" cy="2736850"/>
          </a:xfr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B591FACC-5634-DA5F-615C-97C90331C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744" y="0"/>
            <a:ext cx="1690255" cy="170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02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34EDD2-9DC2-B428-7D78-FF7E56249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Výsledky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045DF8A-D5F4-DCFB-0B4C-91DC2A619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10058400" cy="736282"/>
          </a:xfrm>
        </p:spPr>
        <p:txBody>
          <a:bodyPr/>
          <a:lstStyle/>
          <a:p>
            <a:r>
              <a:rPr lang="cs-CZ" cap="none" dirty="0"/>
              <a:t>Rychlost pístu </a:t>
            </a:r>
            <a:r>
              <a:rPr lang="cs-CZ" dirty="0"/>
              <a:t>2,5 </a:t>
            </a:r>
            <a:r>
              <a:rPr lang="cs-CZ" cap="none" dirty="0"/>
              <a:t>m/s</a:t>
            </a:r>
            <a:endParaRPr lang="cs-CZ" dirty="0"/>
          </a:p>
        </p:txBody>
      </p:sp>
      <p:pic>
        <p:nvPicPr>
          <p:cNvPr id="7" name="Velocity_2_5">
            <a:hlinkClick r:id="" action="ppaction://media"/>
            <a:extLst>
              <a:ext uri="{FF2B5EF4-FFF2-40B4-BE49-F238E27FC236}">
                <a16:creationId xmlns:a16="http://schemas.microsoft.com/office/drawing/2014/main" id="{FE7EDA5C-4317-DEEB-054E-5D440AEEC381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1763" y="2582863"/>
            <a:ext cx="6907212" cy="3378200"/>
          </a:xfr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D8770B4-1F4C-85B8-515F-86F8F9D4D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744" y="0"/>
            <a:ext cx="1690255" cy="170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19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DB47B6-0725-2C00-2F5E-9FF42671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Výsledky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EBE4D8A-94CC-7DBE-3435-B82784FB1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10058400" cy="571566"/>
          </a:xfrm>
        </p:spPr>
        <p:txBody>
          <a:bodyPr/>
          <a:lstStyle/>
          <a:p>
            <a:r>
              <a:rPr lang="cs-CZ" cap="none" dirty="0"/>
              <a:t>Zvýraznění ohniska zachycení plynu při plnění  </a:t>
            </a:r>
            <a:r>
              <a:rPr lang="cs-CZ" dirty="0"/>
              <a:t>(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- 1,9 </a:t>
            </a:r>
            <a:r>
              <a:rPr lang="cs-CZ" sz="18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m/s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 - 2,5 </a:t>
            </a:r>
            <a:r>
              <a:rPr lang="cs-CZ" sz="18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m/s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 - 3,1 </a:t>
            </a:r>
            <a:r>
              <a:rPr lang="cs-CZ" sz="18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m/s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cs-CZ" dirty="0"/>
          </a:p>
        </p:txBody>
      </p:sp>
      <p:pic>
        <p:nvPicPr>
          <p:cNvPr id="13" name="Obrázek 12" descr="Obsah obrázku Výrazná modrá, kreslené, klipart, Barevnost&#10;&#10;Popis byl vytvořen automaticky">
            <a:extLst>
              <a:ext uri="{FF2B5EF4-FFF2-40B4-BE49-F238E27FC236}">
                <a16:creationId xmlns:a16="http://schemas.microsoft.com/office/drawing/2014/main" id="{A98CFEF8-23FA-7BC1-C3A1-7C6BBC011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091" y="2529059"/>
            <a:ext cx="9946727" cy="3636679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6108D969-6922-368F-9F79-34FC51D24C78}"/>
              </a:ext>
            </a:extLst>
          </p:cNvPr>
          <p:cNvSpPr txBox="1"/>
          <p:nvPr/>
        </p:nvSpPr>
        <p:spPr>
          <a:xfrm>
            <a:off x="2406316" y="2626322"/>
            <a:ext cx="419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C2F16446-64AF-398C-FE57-B653290277B2}"/>
              </a:ext>
            </a:extLst>
          </p:cNvPr>
          <p:cNvSpPr txBox="1"/>
          <p:nvPr/>
        </p:nvSpPr>
        <p:spPr>
          <a:xfrm>
            <a:off x="5649113" y="2626322"/>
            <a:ext cx="419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EF29F8FC-7FDE-DD2B-0FF1-6293BBF631D0}"/>
              </a:ext>
            </a:extLst>
          </p:cNvPr>
          <p:cNvSpPr txBox="1"/>
          <p:nvPr/>
        </p:nvSpPr>
        <p:spPr>
          <a:xfrm>
            <a:off x="8980141" y="2582334"/>
            <a:ext cx="419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3571DC56-0941-C34C-CE7A-03274AE73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744" y="0"/>
            <a:ext cx="1690255" cy="170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4E371737-BA92-C1A3-206B-C1D367588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5818" y="2417618"/>
            <a:ext cx="890101" cy="360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89968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111</TotalTime>
  <Words>313</Words>
  <Application>Microsoft Office PowerPoint</Application>
  <PresentationFormat>Širokoúhlá obrazovka</PresentationFormat>
  <Paragraphs>57</Paragraphs>
  <Slides>11</Slides>
  <Notes>0</Notes>
  <HiddenSlides>0</HiddenSlides>
  <MMClips>3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Calibri</vt:lpstr>
      <vt:lpstr>Calibri Light</vt:lpstr>
      <vt:lpstr>Times New Roman</vt:lpstr>
      <vt:lpstr>Retrospektiva</vt:lpstr>
      <vt:lpstr>Posouzení hydrodynamických poměrů v tavenině v závislosti na proměnné rychlosti lisovacího pístu</vt:lpstr>
      <vt:lpstr>Cíl práce</vt:lpstr>
      <vt:lpstr>Výzkumný problém</vt:lpstr>
      <vt:lpstr>Výsledky</vt:lpstr>
      <vt:lpstr>Výsledky</vt:lpstr>
      <vt:lpstr>Výsledky</vt:lpstr>
      <vt:lpstr>Výsledky</vt:lpstr>
      <vt:lpstr>Výsledky</vt:lpstr>
      <vt:lpstr>Výsledky</vt:lpstr>
      <vt:lpstr>Závěr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 Hanzlík</dc:creator>
  <cp:lastModifiedBy>Jan Hanzlík</cp:lastModifiedBy>
  <cp:revision>9</cp:revision>
  <dcterms:created xsi:type="dcterms:W3CDTF">2024-06-09T07:17:20Z</dcterms:created>
  <dcterms:modified xsi:type="dcterms:W3CDTF">2024-06-18T09:00:09Z</dcterms:modified>
</cp:coreProperties>
</file>