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6" r:id="rId1"/>
  </p:sldMasterIdLst>
  <p:sldIdLst>
    <p:sldId id="256" r:id="rId2"/>
    <p:sldId id="257" r:id="rId3"/>
    <p:sldId id="267" r:id="rId4"/>
    <p:sldId id="268" r:id="rId5"/>
    <p:sldId id="262" r:id="rId6"/>
    <p:sldId id="271" r:id="rId7"/>
    <p:sldId id="263" r:id="rId8"/>
    <p:sldId id="270" r:id="rId9"/>
    <p:sldId id="265" r:id="rId10"/>
    <p:sldId id="269" r:id="rId11"/>
    <p:sldId id="264" r:id="rId12"/>
    <p:sldId id="26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16669-3E39-C638-2D17-8BAE0018F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4F4BB0-2955-3147-DCDE-E32B7CD1C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8723DE-C73D-ED73-74F9-B6B487A2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350851-FA0D-EE9C-64A6-B3E8D3FA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5ED033-7C71-ED73-FF5D-EDF8275B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93340-BF5E-5A17-7A7D-994DBC21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254122-9E48-D7F5-468C-D5372E382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D1C8E5-3BA2-6257-1639-07A20FDBF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623D1F-F466-07F7-EC35-0EEAA0A5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631B1F-FA7A-89DB-9C14-30BB264E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6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6F8C25-3E64-DF07-437B-AB35A69D6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27CDC3-B464-361B-5812-81936B69F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DCFCAE-4074-4FAC-97AA-86721F35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5ACBED-9DA1-4685-D215-FE115402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47D12E-502A-DB30-3CC3-C8FF4196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8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B4216-571B-D6B5-5954-94FB0FC1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0F0CB8-9901-765F-C06F-18E477C55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3D33A2-3D57-0476-1B44-0E2B537A8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B4CFE3-4398-C9FA-F424-5129ECE9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238FF3-B1C5-1E9D-1783-274C2DD1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1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4FA57-1584-007C-355B-2ADF6159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ADF704-2DC5-EB61-27B7-594E013DE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2F1935-AE9B-BE95-7F3D-419B5205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10B8FB-D054-B4D1-5507-6265493B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98F435-EFB4-CBA3-7ACE-75B02EEC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39B36-8D68-0B35-8834-9DE7150E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63CAD-D335-F32C-B72E-2BAF921EF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776274-E074-36A9-D5FC-52D03CF85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F52186-4031-A653-616A-D1D86838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659E6B-8711-1185-D4FA-F8E06A23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39CAD9-B06D-E570-AD20-8C140049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CBB3E-2AED-FD54-845C-59172841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94C774-E2E2-1461-AED0-7C5ED06E0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30608D-5BF9-FCE3-BD1A-DEC17C9AA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094DD3-FDFE-938B-8924-111BC1F14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85BD8D4-3AAC-1B36-9D49-5D53B9CFC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0A3079-3310-79F4-8500-891A2069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032C922-9AE6-2A9B-DA22-920F7EC4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D21307-8BE3-CB01-A47D-543AA848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8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F68AC-2F22-EE47-98BF-6801BEB1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279C55-C775-D601-62F5-6119C7F9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7D02D75-5CDE-789E-00BA-D14951E9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93435E-F510-9676-C64E-8593CD95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4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7AB438-C10A-8226-4A6E-673D1B88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9C306D9-245B-04F9-C51C-6473E855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C46991-47EE-AAEF-AB44-3ACDCFB8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4A683-F326-DEE6-2B32-5E42AB1B0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DF26B7-A930-13EE-077B-E5BF6DA7E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ECA319-8984-0D2E-FD06-28B50C6A9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5ABD6A-60DB-1909-5ADB-D6437260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C038D3-DCC6-9C33-620F-F5BFF3B7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ED6316-B037-4204-1CA3-01EB1397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0B92E-A7F8-72E8-DA83-82A48990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D2A6D5-5AB6-DDD2-6301-82350A9F2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0FAE76-D9D9-BCF4-ABEF-586D271F3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337E9A-641F-E58B-CC66-E1118919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1CDB91-7E0B-7499-E4D5-B9EF3E85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57DCD3-72D2-6575-B9AD-F0FB6B57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EC17D14-4472-544B-B3F1-4B9252E4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07B2D5-4004-38FD-182C-0BF04A039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10D05D-5BDF-B5EA-1F44-7E0826306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7A2C2-CBBA-ECB0-3E13-A12F3352F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C87CDC-B82A-D4F8-8E87-0EDD13533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19E7B0-BCA2-5430-7F51-3999B6C45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6837198" cy="2635987"/>
          </a:xfrm>
        </p:spPr>
        <p:txBody>
          <a:bodyPr anchor="b">
            <a:noAutofit/>
          </a:bodyPr>
          <a:lstStyle/>
          <a:p>
            <a:pPr algn="l"/>
            <a:r>
              <a:rPr lang="en-GB" sz="4000" b="1" i="0" u="none" strike="noStrike" baseline="0" dirty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Stanovení</a:t>
            </a:r>
            <a:r>
              <a:rPr lang="en-GB" sz="4000" b="1" i="0" u="none" strike="noStrike" baseline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0" u="none" strike="noStrike" baseline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výkonu</a:t>
            </a:r>
            <a:r>
              <a:rPr lang="en-GB" sz="4000" b="1" i="0" u="none" strike="noStrike" baseline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0" u="none" strike="noStrike" baseline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výměníku</a:t>
            </a:r>
            <a:r>
              <a:rPr lang="en-GB" sz="4000" b="1" i="0" u="none" strike="noStrike" baseline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0" u="none" strike="noStrike" baseline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tepla</a:t>
            </a:r>
            <a:r>
              <a:rPr lang="en-GB" sz="4000" b="1" i="0" u="none" strike="noStrike" baseline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4000" b="1" i="0" u="none" strike="noStrike" baseline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automobilového</a:t>
            </a:r>
            <a:r>
              <a:rPr lang="en-GB" sz="4000" b="1" i="0" u="none" strike="noStrike" baseline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i="0" u="none" strike="noStrike" baseline="0" err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topení</a:t>
            </a:r>
            <a:r>
              <a:rPr lang="en-GB" sz="4000" b="1" i="0" u="none" strike="noStrike" baseline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endParaRPr lang="en-GB" sz="4000" b="1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F0A22A-A9CF-CEB7-CF07-2EF9AE393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6964724" cy="1395016"/>
          </a:xfrm>
        </p:spPr>
        <p:txBody>
          <a:bodyPr anchor="t">
            <a:normAutofit/>
          </a:bodyPr>
          <a:lstStyle/>
          <a:p>
            <a:pPr algn="l"/>
            <a:r>
              <a:rPr lang="cs-CZ"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Autor bakalářské práce: Jan Dolák</a:t>
            </a:r>
          </a:p>
          <a:p>
            <a:pPr algn="l"/>
            <a:r>
              <a:rPr lang="cs-CZ"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Vedoucí bakalářské práce : Ing. Jan Kolínský, Ph.D.</a:t>
            </a:r>
          </a:p>
          <a:p>
            <a:pPr algn="l"/>
            <a:r>
              <a:rPr lang="cs-CZ" sz="2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Oponent bakalářské práce : Ing. Lukáš </a:t>
            </a:r>
            <a:r>
              <a:rPr lang="cs-CZ" sz="200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Bitala</a:t>
            </a:r>
            <a:endParaRPr lang="en-GB" sz="20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CE38CFCF-3D56-A408-C6B9-0F37E3730C1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0195762" y="174054"/>
            <a:ext cx="1818289" cy="1786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81787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BB927-FF23-4622-673D-3E0A8FA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cs-CZ" sz="4000" b="1">
                <a:latin typeface="Verdana" panose="020B0604030504040204" pitchFamily="34" charset="0"/>
                <a:ea typeface="Verdana" panose="020B0604030504040204" pitchFamily="34" charset="0"/>
              </a:rPr>
              <a:t>Aplikační část – diskuse výsledků a návrhy opatření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A225E-FA9A-65B4-DA8C-801FDFD0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  <a:solidFill>
            <a:schemeClr val="bg2"/>
          </a:solidFill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Zahrnutí změny kinematické viskozity pro různé teploty do výpočtu </a:t>
            </a: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Teplosměnná plocha – na vnejší straně a vnitřní straně výměníků</a:t>
            </a: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Tepelné ztráty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Není k dispozici žádný popis fotky.">
            <a:extLst>
              <a:ext uri="{FF2B5EF4-FFF2-40B4-BE49-F238E27FC236}">
                <a16:creationId xmlns:a16="http://schemas.microsoft.com/office/drawing/2014/main" id="{D571775B-A4BA-0BA8-8A89-B53F605F43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2089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BB927-FF23-4622-673D-3E0A8FA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cs-CZ" sz="4000" b="1">
                <a:latin typeface="Verdana" panose="020B0604030504040204" pitchFamily="34" charset="0"/>
                <a:ea typeface="Verdana" panose="020B0604030504040204" pitchFamily="34" charset="0"/>
              </a:rPr>
              <a:t>Otázky oponenta</a:t>
            </a:r>
            <a:endParaRPr lang="en-GB" sz="40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A225E-FA9A-65B4-DA8C-801FDFD0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  <a:solidFill>
            <a:schemeClr val="bg2"/>
          </a:solidFill>
        </p:spPr>
        <p:txBody>
          <a:bodyPr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1. Jaké konkrétní změny byste navrhl k zlepšení konstrukce výměníku na základě vašich výsledků?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2. Jakým způsobem jste ověřoval správnost vašich výpočtů?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3. Jaké jsou hlavní výhody a nevýhody jednotlivých typů výměníků tepla, které jste zvažoval v aplikační části?</a:t>
            </a:r>
            <a:endParaRPr lang="en-GB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ení k dispozici žádný popis fotky.">
            <a:extLst>
              <a:ext uri="{FF2B5EF4-FFF2-40B4-BE49-F238E27FC236}">
                <a16:creationId xmlns:a16="http://schemas.microsoft.com/office/drawing/2014/main" id="{7B16F042-4884-E42F-DC79-8E502C0682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6990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E4172E-D0FA-38A0-6527-0F7EB5F88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5" y="818984"/>
            <a:ext cx="6596245" cy="32685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cs-CZ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48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pozornost</a:t>
            </a:r>
            <a:endParaRPr lang="en-US" sz="48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51562C-7761-E54C-C6D8-9B1C81904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874" y="4797188"/>
            <a:ext cx="6051236" cy="124182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ení k dispozici žádný popis fotky.">
            <a:extLst>
              <a:ext uri="{FF2B5EF4-FFF2-40B4-BE49-F238E27FC236}">
                <a16:creationId xmlns:a16="http://schemas.microsoft.com/office/drawing/2014/main" id="{0598CF2C-5D16-399B-3E63-A5CBCCF551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6234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BB927-FF23-4622-673D-3E0A8FA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07" y="527641"/>
            <a:ext cx="9593212" cy="1600241"/>
          </a:xfrm>
        </p:spPr>
        <p:txBody>
          <a:bodyPr anchor="b">
            <a:normAutofit/>
          </a:bodyPr>
          <a:lstStyle/>
          <a:p>
            <a:pPr>
              <a:lnSpc>
                <a:spcPct val="0"/>
              </a:lnSpc>
            </a:pPr>
            <a:r>
              <a:rPr lang="cs-CZ" sz="4000" b="1">
                <a:latin typeface="Verdana" panose="020B0604030504040204" pitchFamily="34" charset="0"/>
                <a:ea typeface="Verdana" panose="020B0604030504040204" pitchFamily="34" charset="0"/>
              </a:rPr>
              <a:t>Cíl práce</a:t>
            </a:r>
            <a:endParaRPr lang="en-GB" sz="40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A225E-FA9A-65B4-DA8C-801FDFD0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  <a:solidFill>
            <a:schemeClr val="bg2"/>
          </a:solidFill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Cílem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noProof="1">
                <a:latin typeface="Verdana" panose="020B0604030504040204" pitchFamily="34" charset="0"/>
                <a:ea typeface="Verdana" panose="020B0604030504040204" pitchFamily="34" charset="0"/>
              </a:rPr>
              <a:t>bakalářské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práce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bylo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popsat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základní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typy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výměníků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tepla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Zpracovat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rozbor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problematiky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přestupu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tepla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na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stěně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výměníku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Provést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výpočet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výkonu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konkrétního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experimentálního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výměníku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pro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různé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režimy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zatížení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výměníku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pro </a:t>
            </a:r>
            <a:r>
              <a:rPr lang="cs-CZ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případ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kdy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je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výměník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použit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k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ohřevu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vody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v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nádrži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Dosažené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výsledky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zpracovat</a:t>
            </a: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 a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kriticky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000" b="0" i="0" u="none" strike="noStrike" baseline="0" err="1">
                <a:latin typeface="Verdana" panose="020B0604030504040204" pitchFamily="34" charset="0"/>
                <a:ea typeface="Verdana" panose="020B0604030504040204" pitchFamily="34" charset="0"/>
              </a:rPr>
              <a:t>zhodnotit</a:t>
            </a:r>
            <a:r>
              <a:rPr lang="en-GB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en-GB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ení k dispozici žádný popis fotky.">
            <a:extLst>
              <a:ext uri="{FF2B5EF4-FFF2-40B4-BE49-F238E27FC236}">
                <a16:creationId xmlns:a16="http://schemas.microsoft.com/office/drawing/2014/main" id="{A52EEF95-6DE7-A336-433D-EAF4BA18A4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6006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BB927-FF23-4622-673D-3E0A8FA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cs-CZ" sz="4000" b="1">
                <a:latin typeface="Verdana" panose="020B0604030504040204" pitchFamily="34" charset="0"/>
                <a:ea typeface="Verdana" panose="020B0604030504040204" pitchFamily="34" charset="0"/>
              </a:rPr>
              <a:t>Teoreticko-metodologická část</a:t>
            </a:r>
            <a:endParaRPr lang="en-GB" sz="40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A225E-FA9A-65B4-DA8C-801FDFD0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  <a:solidFill>
            <a:schemeClr val="bg2"/>
          </a:solidFill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b="0" i="0" u="none" strike="noStrike" baseline="0">
                <a:latin typeface="Verdana" panose="020B0604030504040204" pitchFamily="34" charset="0"/>
                <a:ea typeface="Verdana" panose="020B0604030504040204" pitchFamily="34" charset="0"/>
              </a:rPr>
              <a:t>Literární rešerše</a:t>
            </a: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Výměník tepla</a:t>
            </a: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Požadavky na výměník tepla</a:t>
            </a: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Rozdělení výměníků tepla</a:t>
            </a: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Druhy výměníků tepla</a:t>
            </a: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Způsoby sdílení tepla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D56B0661-E3FA-BB8A-0F2B-C611DFC7A8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514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BB927-FF23-4622-673D-3E0A8FA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cs-CZ" sz="4000" b="1">
                <a:latin typeface="Verdana" panose="020B0604030504040204" pitchFamily="34" charset="0"/>
                <a:ea typeface="Verdana" panose="020B0604030504040204" pitchFamily="34" charset="0"/>
              </a:rPr>
              <a:t>Aplikační část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A225E-FA9A-65B4-DA8C-801FDFD0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cs-CZ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Ohřev vody pomocí tepelného výměníku</a:t>
            </a: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Umístění tepelného výměníku v nádrži</a:t>
            </a: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Proudení vody v nádrží pomocí volné konvekce</a:t>
            </a:r>
            <a:endParaRPr lang="en-GB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B237EF-77DA-56B2-49DA-5C61EC9A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138" y="1847571"/>
            <a:ext cx="4431544" cy="359601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Není k dispozici žádný popis fotky.">
            <a:extLst>
              <a:ext uri="{FF2B5EF4-FFF2-40B4-BE49-F238E27FC236}">
                <a16:creationId xmlns:a16="http://schemas.microsoft.com/office/drawing/2014/main" id="{4541AC05-245A-2B40-8312-FAEE724D05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2900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BB927-FF23-4622-673D-3E0A8FA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cs-CZ" sz="4000" b="1" dirty="0">
                <a:latin typeface="Verdana" panose="020B0604030504040204" pitchFamily="34" charset="0"/>
                <a:ea typeface="Verdana" panose="020B0604030504040204" pitchFamily="34" charset="0"/>
              </a:rPr>
              <a:t>Aplikační část</a:t>
            </a:r>
            <a:endParaRPr lang="en-GB" sz="40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A225E-FA9A-65B4-DA8C-801FDFD0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cs-CZ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Volba tepelného výměníku</a:t>
            </a:r>
          </a:p>
          <a:p>
            <a:pPr>
              <a:lnSpc>
                <a:spcPct val="150000"/>
              </a:lnSpc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Výpočet výkonu výměníku</a:t>
            </a:r>
          </a:p>
          <a:p>
            <a:pPr>
              <a:lnSpc>
                <a:spcPct val="150000"/>
              </a:lnSpc>
            </a:pPr>
            <a:endParaRPr lang="cs-CZ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2C0BD4-A0C5-05A8-E113-9B04F3BD2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4" r="48863" b="-1"/>
          <a:stretch/>
        </p:blipFill>
        <p:spPr>
          <a:xfrm>
            <a:off x="6421821" y="1523909"/>
            <a:ext cx="4941716" cy="396327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737CFF46-1A5C-E3E6-0529-A15167EBB3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4648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BB927-FF23-4622-673D-3E0A8FA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5" y="130065"/>
            <a:ext cx="7712182" cy="1611505"/>
          </a:xfrm>
        </p:spPr>
        <p:txBody>
          <a:bodyPr anchor="b">
            <a:normAutofit/>
          </a:bodyPr>
          <a:lstStyle/>
          <a:p>
            <a:r>
              <a:rPr lang="cs-CZ" sz="4000" b="1">
                <a:latin typeface="Verdana" panose="020B0604030504040204" pitchFamily="34" charset="0"/>
                <a:ea typeface="Verdana" panose="020B0604030504040204" pitchFamily="34" charset="0"/>
              </a:rPr>
              <a:t>Aplikační část - výsledky</a:t>
            </a:r>
            <a:endParaRPr lang="en-GB" sz="40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EA225E-FA9A-65B4-DA8C-801FDFD0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cs-CZ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cs-CZ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GB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Není k dispozici žádný popis fotky.">
            <a:extLst>
              <a:ext uri="{FF2B5EF4-FFF2-40B4-BE49-F238E27FC236}">
                <a16:creationId xmlns:a16="http://schemas.microsoft.com/office/drawing/2014/main" id="{737CFF46-1A5C-E3E6-0529-A15167EBB3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2213EC1-F5AA-FD9D-59A5-768803347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425305"/>
              </p:ext>
            </p:extLst>
          </p:nvPr>
        </p:nvGraphicFramePr>
        <p:xfrm>
          <a:off x="1149715" y="2573417"/>
          <a:ext cx="8856000" cy="33701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85575">
                  <a:extLst>
                    <a:ext uri="{9D8B030D-6E8A-4147-A177-3AD203B41FA5}">
                      <a16:colId xmlns:a16="http://schemas.microsoft.com/office/drawing/2014/main" val="1207706927"/>
                    </a:ext>
                  </a:extLst>
                </a:gridCol>
                <a:gridCol w="1923475">
                  <a:extLst>
                    <a:ext uri="{9D8B030D-6E8A-4147-A177-3AD203B41FA5}">
                      <a16:colId xmlns:a16="http://schemas.microsoft.com/office/drawing/2014/main" val="4064465806"/>
                    </a:ext>
                  </a:extLst>
                </a:gridCol>
                <a:gridCol w="1923475">
                  <a:extLst>
                    <a:ext uri="{9D8B030D-6E8A-4147-A177-3AD203B41FA5}">
                      <a16:colId xmlns:a16="http://schemas.microsoft.com/office/drawing/2014/main" val="2047848497"/>
                    </a:ext>
                  </a:extLst>
                </a:gridCol>
                <a:gridCol w="1923475">
                  <a:extLst>
                    <a:ext uri="{9D8B030D-6E8A-4147-A177-3AD203B41FA5}">
                      <a16:colId xmlns:a16="http://schemas.microsoft.com/office/drawing/2014/main" val="1503717752"/>
                    </a:ext>
                  </a:extLst>
                </a:gridCol>
              </a:tblGrid>
              <a:tr h="84254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Hmotnostní průtok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Vstupní teplota 80°C     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Vstupní teplota 90°C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Vstupní teplota 100°C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93269"/>
                  </a:ext>
                </a:extLst>
              </a:tr>
              <a:tr h="842546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0,1325kg/s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1022 W                                                                                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1194 W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1365 W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04182"/>
                  </a:ext>
                </a:extLst>
              </a:tr>
              <a:tr h="842546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0,265kg/s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1093 W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1271 W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1444 W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05602"/>
                  </a:ext>
                </a:extLst>
              </a:tr>
              <a:tr h="842546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0,53kg/s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1100 W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1283 W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 algn="r" fontAlgn="b">
                        <a:lnSpc>
                          <a:spcPct val="150000"/>
                        </a:lnSpc>
                      </a:pPr>
                      <a:r>
                        <a:rPr lang="cs-CZ" sz="16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1466 W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108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65829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FF8E6F43-30B0-92DD-828E-EE3C118A2F54}"/>
              </a:ext>
            </a:extLst>
          </p:cNvPr>
          <p:cNvSpPr txBox="1"/>
          <p:nvPr/>
        </p:nvSpPr>
        <p:spPr>
          <a:xfrm>
            <a:off x="1149715" y="1942050"/>
            <a:ext cx="9686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>
                <a:latin typeface="Verdana" panose="020B0604030504040204" pitchFamily="34" charset="0"/>
                <a:ea typeface="Verdana" panose="020B0604030504040204" pitchFamily="34" charset="0"/>
              </a:rPr>
              <a:t>Tabulka výkonů pro různé vstupní teploty a různé hmotnostní průtoky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11686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BB927-FF23-4622-673D-3E0A8FA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0" y="2767106"/>
            <a:ext cx="3058519" cy="3146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4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Grafy průběhů ohřívání</a:t>
            </a:r>
            <a:endParaRPr lang="en-US" sz="4000" kern="12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Zástupný obsah 4" descr="Obsah obrázku text, snímek obrazovky, software, číslo&#10;&#10;Popis byl vytvořen automaticky">
            <a:extLst>
              <a:ext uri="{FF2B5EF4-FFF2-40B4-BE49-F238E27FC236}">
                <a16:creationId xmlns:a16="http://schemas.microsoft.com/office/drawing/2014/main" id="{31DC2D5D-CFE1-EFD5-EEA4-A40B2890F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67" t="26919" r="13865" b="12370"/>
          <a:stretch/>
        </p:blipFill>
        <p:spPr>
          <a:xfrm>
            <a:off x="4495807" y="1115883"/>
            <a:ext cx="7235829" cy="5306286"/>
          </a:xfrm>
          <a:prstGeom prst="rect">
            <a:avLst/>
          </a:prstGeom>
        </p:spPr>
      </p:pic>
      <p:pic>
        <p:nvPicPr>
          <p:cNvPr id="6" name="Picture 2" descr="Není k dispozici žádný popis fotky.">
            <a:extLst>
              <a:ext uri="{FF2B5EF4-FFF2-40B4-BE49-F238E27FC236}">
                <a16:creationId xmlns:a16="http://schemas.microsoft.com/office/drawing/2014/main" id="{CEF809B0-49BB-E099-5734-7F0F16D5DF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8516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BB927-FF23-4622-673D-3E0A8FA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Grafy průběhů ohřívání</a:t>
            </a:r>
          </a:p>
        </p:txBody>
      </p:sp>
      <p:pic>
        <p:nvPicPr>
          <p:cNvPr id="4" name="Zástupný obsah 4" descr="Obsah obrázku text, snímek obrazovky, software, Vykreslený graf&#10;&#10;Popis byl vytvořen automaticky">
            <a:extLst>
              <a:ext uri="{FF2B5EF4-FFF2-40B4-BE49-F238E27FC236}">
                <a16:creationId xmlns:a16="http://schemas.microsoft.com/office/drawing/2014/main" id="{61447B2C-7AB7-882A-D210-0A45C967D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93" t="24897" r="14506" b="20017"/>
          <a:stretch/>
        </p:blipFill>
        <p:spPr>
          <a:xfrm>
            <a:off x="4502428" y="941323"/>
            <a:ext cx="7225748" cy="4975354"/>
          </a:xfrm>
          <a:prstGeom prst="rect">
            <a:avLst/>
          </a:prstGeom>
        </p:spPr>
      </p:pic>
      <p:pic>
        <p:nvPicPr>
          <p:cNvPr id="6" name="Picture 2" descr="Není k dispozici žádný popis fotky.">
            <a:extLst>
              <a:ext uri="{FF2B5EF4-FFF2-40B4-BE49-F238E27FC236}">
                <a16:creationId xmlns:a16="http://schemas.microsoft.com/office/drawing/2014/main" id="{CEF809B0-49BB-E099-5734-7F0F16D5DF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2319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3BB927-FF23-4622-673D-3E0A8FAC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17" y="471542"/>
            <a:ext cx="9929316" cy="686050"/>
          </a:xfrm>
        </p:spPr>
        <p:txBody>
          <a:bodyPr anchor="b">
            <a:normAutofit/>
          </a:bodyPr>
          <a:lstStyle/>
          <a:p>
            <a:r>
              <a:rPr lang="cs-CZ" sz="4000" b="1">
                <a:latin typeface="Verdana" panose="020B0604030504040204" pitchFamily="34" charset="0"/>
                <a:ea typeface="Verdana" panose="020B0604030504040204" pitchFamily="34" charset="0"/>
              </a:rPr>
              <a:t>Grafy průběhů ohřívání</a:t>
            </a:r>
            <a:endParaRPr lang="en-GB" sz="40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A64805E-8EC7-2880-F4B4-A9A653315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B885DD0-AD13-E07D-9E76-FCB22987E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10" t="23755" r="13750" b="14636"/>
          <a:stretch/>
        </p:blipFill>
        <p:spPr>
          <a:xfrm>
            <a:off x="347559" y="1669580"/>
            <a:ext cx="5351890" cy="3951229"/>
          </a:xfrm>
          <a:prstGeom prst="rect">
            <a:avLst/>
          </a:prstGeom>
        </p:spPr>
      </p:pic>
      <p:pic>
        <p:nvPicPr>
          <p:cNvPr id="11" name="Picture 2" descr="Není k dispozici žádný popis fotky.">
            <a:extLst>
              <a:ext uri="{FF2B5EF4-FFF2-40B4-BE49-F238E27FC236}">
                <a16:creationId xmlns:a16="http://schemas.microsoft.com/office/drawing/2014/main" id="{F78FD5B3-8B4A-B706-B562-7BC57D457E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1632" r="11905" b="13209"/>
          <a:stretch/>
        </p:blipFill>
        <p:spPr bwMode="auto">
          <a:xfrm>
            <a:off x="11055603" y="174055"/>
            <a:ext cx="958448" cy="94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67BB38-343B-76F6-D713-9D718F56EF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00" t="22529" r="13750" b="25671"/>
          <a:stretch/>
        </p:blipFill>
        <p:spPr>
          <a:xfrm>
            <a:off x="5699449" y="1654946"/>
            <a:ext cx="6294927" cy="39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433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278</Words>
  <Application>Microsoft Office PowerPoint</Application>
  <PresentationFormat>Širokoúhlá obrazovka</PresentationFormat>
  <Paragraphs>53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Verdana</vt:lpstr>
      <vt:lpstr>Motiv Office</vt:lpstr>
      <vt:lpstr>Stanovení výkonu výměníku tepla automobilového topení </vt:lpstr>
      <vt:lpstr>Cíl práce</vt:lpstr>
      <vt:lpstr>Teoreticko-metodologická část</vt:lpstr>
      <vt:lpstr>Aplikační část</vt:lpstr>
      <vt:lpstr>Aplikační část</vt:lpstr>
      <vt:lpstr>Aplikační část - výsledky</vt:lpstr>
      <vt:lpstr>Grafy průběhů ohřívání</vt:lpstr>
      <vt:lpstr>Grafy průběhů ohřívání</vt:lpstr>
      <vt:lpstr>Grafy průběhů ohřívání</vt:lpstr>
      <vt:lpstr>Aplikační část – diskuse výsledků a návrhy opatření</vt:lpstr>
      <vt:lpstr>Otázky oponenta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Dolák</dc:creator>
  <cp:lastModifiedBy>Jan Dolák</cp:lastModifiedBy>
  <cp:revision>48</cp:revision>
  <dcterms:created xsi:type="dcterms:W3CDTF">2024-06-18T08:39:21Z</dcterms:created>
  <dcterms:modified xsi:type="dcterms:W3CDTF">2024-06-18T22:38:09Z</dcterms:modified>
</cp:coreProperties>
</file>