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7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tek\Desktop\BP\CTD%20m&#283;&#345;en&#237;%20vlak&#367;%20rann&#237;%20sm&#283;na%20p&#367;vodn&#237;%20tras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Původní trasy vlaků- časy smyček (sekundy)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0524232"/>
        <c:axId val="334177384"/>
      </c:barChart>
      <c:catAx>
        <c:axId val="520524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Číslo</a:t>
                </a:r>
                <a:r>
                  <a:rPr lang="cs-CZ" baseline="0"/>
                  <a:t> vlaku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0.43923948167309562"/>
              <c:y val="0.890812335958005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4177384"/>
        <c:crosses val="autoZero"/>
        <c:auto val="1"/>
        <c:lblAlgn val="ctr"/>
        <c:lblOffset val="100"/>
        <c:noMultiLvlLbl val="0"/>
      </c:catAx>
      <c:valAx>
        <c:axId val="3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Čas</a:t>
                </a:r>
                <a:r>
                  <a:rPr lang="cs-CZ" baseline="0"/>
                  <a:t> smyčky (s)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0524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01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0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4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89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9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8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6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6/18/2024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64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43" r:id="rId6"/>
    <p:sldLayoutId id="2147483739" r:id="rId7"/>
    <p:sldLayoutId id="2147483740" r:id="rId8"/>
    <p:sldLayoutId id="2147483741" r:id="rId9"/>
    <p:sldLayoutId id="2147483742" r:id="rId10"/>
    <p:sldLayoutId id="2147483744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C3281D-A46F-4842-9340-4CBC29E1B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6C5FC5-72C1-CD65-93D5-E842A55AEA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8741" b="2500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FF82617-5690-AF1C-08AA-1CD587CDC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6952388" cy="32606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Racionalizace interních dopravně-logistických procesů ve vybraném podniku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AA21E8-3C29-B532-02B0-C33616378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7177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Autor: Vít Jachník</a:t>
            </a:r>
          </a:p>
          <a:p>
            <a:r>
              <a:rPr lang="cs-CZ" dirty="0">
                <a:solidFill>
                  <a:srgbClr val="FFFFFF"/>
                </a:solidFill>
              </a:rPr>
              <a:t>Vedoucí práce: Mgr. Petr Kolařík</a:t>
            </a:r>
          </a:p>
          <a:p>
            <a:r>
              <a:rPr lang="cs-CZ" dirty="0">
                <a:solidFill>
                  <a:srgbClr val="FFFFFF"/>
                </a:solidFill>
              </a:rPr>
              <a:t>Oponent práce: </a:t>
            </a:r>
            <a:r>
              <a:rPr lang="cs-CZ" dirty="0"/>
              <a:t>Ing. Lumír Pečený, PhD</a:t>
            </a:r>
            <a:endParaRPr lang="cs-CZ" dirty="0">
              <a:solidFill>
                <a:srgbClr val="FFFFFF"/>
              </a:solidFill>
            </a:endParaRPr>
          </a:p>
          <a:p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3FECB8-44EE-4A45-9F7B-66ECF1C3C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8595"/>
            <a:ext cx="971155" cy="0"/>
          </a:xfrm>
          <a:prstGeom prst="line">
            <a:avLst/>
          </a:prstGeom>
          <a:ln w="317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CBB8A4CF-41F8-6C58-8439-DEB755D7D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2763" y="237696"/>
            <a:ext cx="16192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98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10DEC-5D9D-54CF-6064-41B579596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Navrhovaná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FD3CD-06FD-9096-345B-E2284923D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Implementace navrhovaných opatření</a:t>
            </a:r>
          </a:p>
          <a:p>
            <a:r>
              <a:rPr lang="cs-CZ" dirty="0"/>
              <a:t>Sledování a reportování</a:t>
            </a:r>
          </a:p>
          <a:p>
            <a:r>
              <a:rPr lang="cs-CZ" dirty="0"/>
              <a:t>Kontrola operátorů</a:t>
            </a:r>
          </a:p>
          <a:p>
            <a:r>
              <a:rPr lang="cs-CZ" dirty="0"/>
              <a:t>Sledování nových trendů v logistice</a:t>
            </a:r>
          </a:p>
          <a:p>
            <a:r>
              <a:rPr lang="cs-CZ" dirty="0"/>
              <a:t>Robotizace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D0D2FDC-EC1E-7F48-807A-670C4CE6B6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 bwMode="auto">
          <a:xfrm>
            <a:off x="6858001" y="853889"/>
            <a:ext cx="4577976" cy="515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341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EFEA2-F8DE-DC61-D1B6-1A09AF9B1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2739D1-8EE4-E6D2-4D9A-E31450BD2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591" y="2110901"/>
            <a:ext cx="9688749" cy="4085617"/>
          </a:xfrm>
        </p:spPr>
        <p:txBody>
          <a:bodyPr/>
          <a:lstStyle/>
          <a:p>
            <a:r>
              <a:rPr lang="cs-CZ" dirty="0"/>
              <a:t>Vedoucí:</a:t>
            </a:r>
          </a:p>
          <a:p>
            <a:pPr marL="342900" indent="-342900">
              <a:buAutoNum type="arabicPeriod"/>
            </a:pPr>
            <a:r>
              <a:rPr lang="cs-CZ" dirty="0"/>
              <a:t>Znáte nějakou jinou metodu, která by mohla být využita k řešení daného problému? Jakou?  </a:t>
            </a:r>
          </a:p>
          <a:p>
            <a:pPr marL="342900" indent="-342900">
              <a:buAutoNum type="arabicPeriod"/>
            </a:pPr>
            <a:r>
              <a:rPr lang="cs-CZ" dirty="0"/>
              <a:t>Budou zjištění z práce aplikována v praxi? </a:t>
            </a:r>
          </a:p>
          <a:p>
            <a:pPr marL="0" indent="0">
              <a:buNone/>
            </a:pPr>
            <a:r>
              <a:rPr lang="cs-CZ" dirty="0"/>
              <a:t>Oponent: </a:t>
            </a:r>
          </a:p>
          <a:p>
            <a:pPr marL="342900" indent="-342900">
              <a:buAutoNum type="arabicPeriod"/>
            </a:pPr>
            <a:r>
              <a:rPr lang="cs-CZ" dirty="0"/>
              <a:t>Z jakého důvodu jste volil na řešení změny procesů Clark - </a:t>
            </a:r>
            <a:r>
              <a:rPr lang="cs-CZ" dirty="0" err="1"/>
              <a:t>Wrightovu</a:t>
            </a:r>
            <a:r>
              <a:rPr lang="cs-CZ" dirty="0"/>
              <a:t> metodu</a:t>
            </a:r>
            <a:r>
              <a:rPr lang="cs-CZ"/>
              <a:t>? </a:t>
            </a:r>
          </a:p>
          <a:p>
            <a:pPr marL="342900" indent="-342900">
              <a:buAutoNum type="arabicPeriod"/>
            </a:pPr>
            <a:r>
              <a:rPr lang="cs-CZ"/>
              <a:t>2</a:t>
            </a:r>
            <a:r>
              <a:rPr lang="cs-CZ" dirty="0"/>
              <a:t>. Budou Vaše návrhy aplikovány v daném podniku? </a:t>
            </a:r>
          </a:p>
        </p:txBody>
      </p:sp>
    </p:spTree>
    <p:extLst>
      <p:ext uri="{BB962C8B-B14F-4D97-AF65-F5344CB8AC3E}">
        <p14:creationId xmlns:p14="http://schemas.microsoft.com/office/powerpoint/2010/main" val="2749825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ED5540-64E5-4258-ABA4-753F07B7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598DCE-49A4-46FC-89A2-87E971ABE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448D61-FD92-4997-B065-20433412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ED903D6B-9D52-4138-9E24-EB3F7AFA8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7864" y="760144"/>
            <a:ext cx="5356272" cy="53562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E52CB4-EDAA-AF00-07B4-C1FD2D52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717" y="1746913"/>
            <a:ext cx="4162567" cy="188339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dirty="0"/>
              <a:t>Děkuji za pozornost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51A8F8-7445-4C49-926D-816D68765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10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846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01E21-E62F-7BA2-B1B0-D907094EE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E073C-5D32-A484-B444-6FC8C1CD8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práce je na základě analýzy současného stavu a existujících návrhů na změny příslušných procesů ve vybraném podniku navrhnout opatření, která povedou k zefektivnění vybraných procesů, včetně jejich vyhodnocení</a:t>
            </a:r>
          </a:p>
        </p:txBody>
      </p:sp>
    </p:spTree>
    <p:extLst>
      <p:ext uri="{BB962C8B-B14F-4D97-AF65-F5344CB8AC3E}">
        <p14:creationId xmlns:p14="http://schemas.microsoft.com/office/powerpoint/2010/main" val="24138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70BC64E-B094-49DE-BD9C-DB662FCF5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EB718B-F83F-251D-C908-0AB6F2B9C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771293"/>
            <a:ext cx="4991103" cy="1131712"/>
          </a:xfrm>
        </p:spPr>
        <p:txBody>
          <a:bodyPr>
            <a:normAutofit/>
          </a:bodyPr>
          <a:lstStyle/>
          <a:p>
            <a:r>
              <a:rPr lang="cs-CZ"/>
              <a:t>Faurecia Automotive Czech Republic s.r.o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63598-BAC5-3571-2E36-DAB4554E2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7" y="2286000"/>
            <a:ext cx="4991103" cy="3810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700" b="0" i="1">
                <a:effectLst/>
                <a:latin typeface="+mn-lt"/>
              </a:rPr>
              <a:t>Lokalita:</a:t>
            </a:r>
            <a:r>
              <a:rPr lang="cs-CZ" sz="1700" b="0" i="0">
                <a:effectLst/>
                <a:latin typeface="+mn-lt"/>
              </a:rPr>
              <a:t> Písek, Česká republika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1">
                <a:effectLst/>
                <a:latin typeface="+mn-lt"/>
              </a:rPr>
              <a:t>Specializace:</a:t>
            </a:r>
            <a:r>
              <a:rPr lang="cs-CZ" sz="1700" b="0" i="0">
                <a:effectLst/>
                <a:latin typeface="+mn-lt"/>
              </a:rPr>
              <a:t> Výroba výfukových systémů pro automobilový průmysl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>
                <a:latin typeface="+mn-lt"/>
              </a:rPr>
              <a:t>450 zaměstnanců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0">
                <a:effectLst/>
                <a:latin typeface="+mn-lt"/>
              </a:rPr>
              <a:t>Provoz zahájen 2006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b="0" i="1">
                <a:effectLst/>
                <a:latin typeface="+mn-lt"/>
              </a:rPr>
              <a:t>Součást mezinárodní skupiny </a:t>
            </a:r>
            <a:r>
              <a:rPr lang="cs-CZ" sz="1700" b="0" i="1" err="1">
                <a:effectLst/>
                <a:latin typeface="+mn-lt"/>
              </a:rPr>
              <a:t>Faurecia</a:t>
            </a:r>
            <a:endParaRPr lang="cs-CZ" sz="1700" b="0" i="1">
              <a:effectLst/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700" i="1">
                <a:latin typeface="+mn-lt"/>
              </a:rPr>
              <a:t>V Česku 7 závodů</a:t>
            </a:r>
            <a:endParaRPr lang="cs-CZ" sz="1700" b="0" i="1">
              <a:effectLst/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700" i="1">
                <a:latin typeface="+mn-lt"/>
              </a:rPr>
              <a:t>Hlavní zákazníci: Volvo, Mercedes-Benz, </a:t>
            </a:r>
            <a:r>
              <a:rPr lang="cs-CZ" sz="1700" i="1" err="1">
                <a:latin typeface="+mn-lt"/>
              </a:rPr>
              <a:t>Stellantis</a:t>
            </a:r>
            <a:endParaRPr lang="cs-CZ" sz="1700" b="0" i="0">
              <a:effectLst/>
              <a:latin typeface="+mn-lt"/>
            </a:endParaRPr>
          </a:p>
          <a:p>
            <a:endParaRPr lang="cs-CZ" sz="1700"/>
          </a:p>
        </p:txBody>
      </p:sp>
      <p:pic>
        <p:nvPicPr>
          <p:cNvPr id="4" name="Picture 6" descr="Obsah obrázku Písmo, text, Grafika, snímek obrazovky&#10;&#10;Popis byl vytvořen automaticky">
            <a:extLst>
              <a:ext uri="{FF2B5EF4-FFF2-40B4-BE49-F238E27FC236}">
                <a16:creationId xmlns:a16="http://schemas.microsoft.com/office/drawing/2014/main" id="{7626CD03-87A9-1316-93C5-60FE0B145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5913" y="746464"/>
            <a:ext cx="4540546" cy="139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Obsah obrázku mapa, text, diagram, Plán&#10;&#10;Popis byl vytvořen automaticky">
            <a:extLst>
              <a:ext uri="{FF2B5EF4-FFF2-40B4-BE49-F238E27FC236}">
                <a16:creationId xmlns:a16="http://schemas.microsoft.com/office/drawing/2014/main" id="{973E381C-4A65-586F-8F36-CB87A116CD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6673" y="2446759"/>
            <a:ext cx="6643992" cy="29067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5044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7DD8518-4289-43CE-9E36-8E7E0D7DD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5A55F3-F90F-4662-152B-467DABF8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762001"/>
            <a:ext cx="4991103" cy="1141004"/>
          </a:xfrm>
        </p:spPr>
        <p:txBody>
          <a:bodyPr>
            <a:normAutofit/>
          </a:bodyPr>
          <a:lstStyle/>
          <a:p>
            <a:r>
              <a:rPr lang="cs-CZ" dirty="0"/>
              <a:t>Problematika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7AE7AD-FF40-B1B0-74EA-C111C7F9D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7" y="2286000"/>
            <a:ext cx="4991103" cy="3809999"/>
          </a:xfrm>
        </p:spPr>
        <p:txBody>
          <a:bodyPr>
            <a:normAutofit/>
          </a:bodyPr>
          <a:lstStyle/>
          <a:p>
            <a:r>
              <a:rPr lang="cs-CZ" dirty="0"/>
              <a:t>Racionalizace a návrh nových tras pro zásobování výrobních linek tzv. logistickými vláčky</a:t>
            </a:r>
          </a:p>
          <a:p>
            <a:r>
              <a:rPr lang="cs-CZ" dirty="0"/>
              <a:t>Rovnoměrné rozdělení práce</a:t>
            </a:r>
          </a:p>
          <a:p>
            <a:r>
              <a:rPr lang="cs-CZ" dirty="0"/>
              <a:t>Dostačující počet souprav a operátorů</a:t>
            </a:r>
          </a:p>
          <a:p>
            <a:r>
              <a:rPr lang="cs-CZ" dirty="0"/>
              <a:t>Čas smyčky: 40-50 minut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D73AF38-4102-5887-6F97-9F6D2959F1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 bwMode="auto">
          <a:xfrm>
            <a:off x="6858001" y="853889"/>
            <a:ext cx="4577976" cy="515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396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65911B-1E2F-489E-97EF-A15A9299E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19D4F1-CE65-4D74-A168-F27C15F1B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FC8E493-25FC-DF61-FDC3-43A04A1828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 bwMode="auto">
          <a:xfrm>
            <a:off x="20" y="10"/>
            <a:ext cx="6095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BB23A56-48B4-8B45-4769-952ACE95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025718"/>
            <a:ext cx="4057650" cy="4770783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C92E4-D6DF-E2B8-3616-8E8ED56ED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9972" y="762000"/>
            <a:ext cx="3825025" cy="5334000"/>
          </a:xfrm>
        </p:spPr>
        <p:txBody>
          <a:bodyPr anchor="ctr">
            <a:normAutofit/>
          </a:bodyPr>
          <a:lstStyle/>
          <a:p>
            <a:r>
              <a:rPr lang="cs-CZ" dirty="0"/>
              <a:t>Sběr dat měřením</a:t>
            </a:r>
          </a:p>
          <a:p>
            <a:r>
              <a:rPr lang="cs-CZ" dirty="0"/>
              <a:t>Analýza</a:t>
            </a:r>
          </a:p>
          <a:p>
            <a:r>
              <a:rPr lang="cs-CZ"/>
              <a:t>Clarke-Wrightova</a:t>
            </a:r>
            <a:r>
              <a:rPr lang="cs-CZ" dirty="0"/>
              <a:t> metoda</a:t>
            </a:r>
          </a:p>
          <a:p>
            <a:r>
              <a:rPr lang="cs-CZ" dirty="0"/>
              <a:t>Zkušební provoz</a:t>
            </a:r>
          </a:p>
        </p:txBody>
      </p:sp>
    </p:spTree>
    <p:extLst>
      <p:ext uri="{BB962C8B-B14F-4D97-AF65-F5344CB8AC3E}">
        <p14:creationId xmlns:p14="http://schemas.microsoft.com/office/powerpoint/2010/main" val="139704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9D3F97-FE75-5E5F-BFFA-3183473C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169" y="75555"/>
            <a:ext cx="9144000" cy="86909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Původní stav</a:t>
            </a:r>
          </a:p>
        </p:txBody>
      </p:sp>
      <p:graphicFrame>
        <p:nvGraphicFramePr>
          <p:cNvPr id="7" name="Graf 3">
            <a:extLst>
              <a:ext uri="{FF2B5EF4-FFF2-40B4-BE49-F238E27FC236}">
                <a16:creationId xmlns:a16="http://schemas.microsoft.com/office/drawing/2014/main" id="{4505628A-E4AB-20F8-7900-C9185F0BC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61224"/>
              </p:ext>
            </p:extLst>
          </p:nvPr>
        </p:nvGraphicFramePr>
        <p:xfrm>
          <a:off x="1430338" y="2286000"/>
          <a:ext cx="9237662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7" descr="Obsah obrázku text, snímek obrazovky, číslo, řada/pruh&#10;&#10;Popis byl vytvořen automaticky">
            <a:extLst>
              <a:ext uri="{FF2B5EF4-FFF2-40B4-BE49-F238E27FC236}">
                <a16:creationId xmlns:a16="http://schemas.microsoft.com/office/drawing/2014/main" id="{88BD1EB3-F219-19E8-4234-84B6133DA9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119" y="1813606"/>
            <a:ext cx="7270110" cy="4534293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BBA8AFA-4BEE-B57F-51F0-2670B64E6075}"/>
              </a:ext>
            </a:extLst>
          </p:cNvPr>
          <p:cNvSpPr txBox="1"/>
          <p:nvPr/>
        </p:nvSpPr>
        <p:spPr>
          <a:xfrm>
            <a:off x="1789887" y="1047709"/>
            <a:ext cx="690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Ruční měření jednotlivých časů smyček+ následné vyhodnocení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Cíl: 40-50 minut/smyčka</a:t>
            </a:r>
          </a:p>
        </p:txBody>
      </p:sp>
    </p:spTree>
    <p:extLst>
      <p:ext uri="{BB962C8B-B14F-4D97-AF65-F5344CB8AC3E}">
        <p14:creationId xmlns:p14="http://schemas.microsoft.com/office/powerpoint/2010/main" val="359305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9A3E3-7D8C-3858-8658-3E8BE4F70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473" y="0"/>
            <a:ext cx="9238434" cy="857559"/>
          </a:xfrm>
        </p:spPr>
        <p:txBody>
          <a:bodyPr/>
          <a:lstStyle/>
          <a:p>
            <a:r>
              <a:rPr lang="cs-CZ" dirty="0"/>
              <a:t>1. Navrhovaný stav</a:t>
            </a:r>
          </a:p>
        </p:txBody>
      </p:sp>
      <p:pic>
        <p:nvPicPr>
          <p:cNvPr id="5" name="Zástupný obsah 4" descr="Obsah obrázku text, snímek obrazovky, číslo, diagram&#10;&#10;Popis byl vytvořen automaticky">
            <a:extLst>
              <a:ext uri="{FF2B5EF4-FFF2-40B4-BE49-F238E27FC236}">
                <a16:creationId xmlns:a16="http://schemas.microsoft.com/office/drawing/2014/main" id="{9CF65F22-9C41-DB8C-E144-F1451A4DCA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39" y="2062264"/>
            <a:ext cx="8436588" cy="4470749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75EC7D3-B3D7-7086-BFE4-921A42544FBA}"/>
              </a:ext>
            </a:extLst>
          </p:cNvPr>
          <p:cNvSpPr txBox="1"/>
          <p:nvPr/>
        </p:nvSpPr>
        <p:spPr>
          <a:xfrm>
            <a:off x="1760705" y="1192375"/>
            <a:ext cx="690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Návrh nových tras metodou brainstormingu na základě zkušeností s mistry logistiky</a:t>
            </a:r>
          </a:p>
        </p:txBody>
      </p:sp>
    </p:spTree>
    <p:extLst>
      <p:ext uri="{BB962C8B-B14F-4D97-AF65-F5344CB8AC3E}">
        <p14:creationId xmlns:p14="http://schemas.microsoft.com/office/powerpoint/2010/main" val="3266040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E5B7A-2D6B-EF76-7358-9E3ED4CA9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28" y="92134"/>
            <a:ext cx="9238434" cy="857559"/>
          </a:xfrm>
        </p:spPr>
        <p:txBody>
          <a:bodyPr/>
          <a:lstStyle/>
          <a:p>
            <a:r>
              <a:rPr lang="cs-CZ" dirty="0"/>
              <a:t>2. Navrhovaný stav pomocí </a:t>
            </a:r>
            <a:r>
              <a:rPr lang="cs-CZ" dirty="0" err="1"/>
              <a:t>cw</a:t>
            </a:r>
            <a:r>
              <a:rPr lang="cs-CZ" dirty="0"/>
              <a:t> metody</a:t>
            </a:r>
          </a:p>
        </p:txBody>
      </p:sp>
      <p:pic>
        <p:nvPicPr>
          <p:cNvPr id="5" name="Zástupný obsah 4" descr="Obsah obrázku text, snímek obrazovky, číslo, Paralelní&#10;&#10;Popis byl vytvořen automaticky">
            <a:extLst>
              <a:ext uri="{FF2B5EF4-FFF2-40B4-BE49-F238E27FC236}">
                <a16:creationId xmlns:a16="http://schemas.microsoft.com/office/drawing/2014/main" id="{128E133E-D6F0-5786-53BC-7AADD62DE4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21" y="2132381"/>
            <a:ext cx="7341968" cy="4599183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C347740-9CC0-9A07-A37F-5D89008ECA2F}"/>
              </a:ext>
            </a:extLst>
          </p:cNvPr>
          <p:cNvSpPr txBox="1"/>
          <p:nvPr/>
        </p:nvSpPr>
        <p:spPr>
          <a:xfrm>
            <a:off x="1964987" y="1070043"/>
            <a:ext cx="805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Stanovena matice vzdáleností (časů mezi jednotlivými linkami) + kapacita logistické soupravy -&gt; matice úspor -&gt; nové trasy</a:t>
            </a:r>
          </a:p>
        </p:txBody>
      </p:sp>
    </p:spTree>
    <p:extLst>
      <p:ext uri="{BB962C8B-B14F-4D97-AF65-F5344CB8AC3E}">
        <p14:creationId xmlns:p14="http://schemas.microsoft.com/office/powerpoint/2010/main" val="2256263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DCFB4-594B-B83E-9E6C-A19F41E9F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289" y="588245"/>
            <a:ext cx="9238434" cy="857559"/>
          </a:xfrm>
        </p:spPr>
        <p:txBody>
          <a:bodyPr/>
          <a:lstStyle/>
          <a:p>
            <a:r>
              <a:rPr lang="cs-CZ" dirty="0"/>
              <a:t>Porovnání výsledků</a:t>
            </a:r>
          </a:p>
        </p:txBody>
      </p:sp>
      <p:pic>
        <p:nvPicPr>
          <p:cNvPr id="5" name="Zástupný obsah 4" descr="Obsah obrázku text, snímek obrazovky, řada/pruh, Paralelní&#10;&#10;Popis byl vytvořen automaticky">
            <a:extLst>
              <a:ext uri="{FF2B5EF4-FFF2-40B4-BE49-F238E27FC236}">
                <a16:creationId xmlns:a16="http://schemas.microsoft.com/office/drawing/2014/main" id="{8C48F1FB-589F-2109-CD32-986E704E05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023" y="1758642"/>
            <a:ext cx="6596966" cy="4874716"/>
          </a:xfrm>
        </p:spPr>
      </p:pic>
    </p:spTree>
    <p:extLst>
      <p:ext uri="{BB962C8B-B14F-4D97-AF65-F5344CB8AC3E}">
        <p14:creationId xmlns:p14="http://schemas.microsoft.com/office/powerpoint/2010/main" val="3274140441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AnalogousFromDarkSeedLeftStep">
      <a:dk1>
        <a:srgbClr val="000000"/>
      </a:dk1>
      <a:lt1>
        <a:srgbClr val="FFFFFF"/>
      </a:lt1>
      <a:dk2>
        <a:srgbClr val="1D2433"/>
      </a:dk2>
      <a:lt2>
        <a:srgbClr val="E7E8E2"/>
      </a:lt2>
      <a:accent1>
        <a:srgbClr val="402FE1"/>
      </a:accent1>
      <a:accent2>
        <a:srgbClr val="1D56CF"/>
      </a:accent2>
      <a:accent3>
        <a:srgbClr val="2BAEDE"/>
      </a:accent3>
      <a:accent4>
        <a:srgbClr val="19B79F"/>
      </a:accent4>
      <a:accent5>
        <a:srgbClr val="27BC67"/>
      </a:accent5>
      <a:accent6>
        <a:srgbClr val="1ABC1C"/>
      </a:accent6>
      <a:hlink>
        <a:srgbClr val="31946D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1691</TotalTime>
  <Words>289</Words>
  <Application>Microsoft Office PowerPoint</Application>
  <PresentationFormat>Širokoúhlá obrazovka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Trade Gothic Next Cond</vt:lpstr>
      <vt:lpstr>Trade Gothic Next Light</vt:lpstr>
      <vt:lpstr>PortalVTI</vt:lpstr>
      <vt:lpstr>Racionalizace interních dopravně-logistických procesů ve vybraném podniku </vt:lpstr>
      <vt:lpstr>Cíl práce</vt:lpstr>
      <vt:lpstr>Faurecia Automotive Czech Republic s.r.o</vt:lpstr>
      <vt:lpstr>Problematika</vt:lpstr>
      <vt:lpstr>Metodika práce</vt:lpstr>
      <vt:lpstr>Původní stav</vt:lpstr>
      <vt:lpstr>1. Navrhovaný stav</vt:lpstr>
      <vt:lpstr>2. Navrhovaný stav pomocí cw metody</vt:lpstr>
      <vt:lpstr>Porovnání výsledků</vt:lpstr>
      <vt:lpstr>Navrhovaná opatření</vt:lpstr>
      <vt:lpstr>Doplňující otázky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Vít Jachník</dc:creator>
  <cp:lastModifiedBy>Vít Jachník</cp:lastModifiedBy>
  <cp:revision>9</cp:revision>
  <dcterms:created xsi:type="dcterms:W3CDTF">2024-06-16T10:09:25Z</dcterms:created>
  <dcterms:modified xsi:type="dcterms:W3CDTF">2024-06-18T20:38:40Z</dcterms:modified>
</cp:coreProperties>
</file>