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EB8"/>
    <a:srgbClr val="CE8E1C"/>
    <a:srgbClr val="863635"/>
    <a:srgbClr val="FACF82"/>
    <a:srgbClr val="FBE593"/>
    <a:srgbClr val="EFD154"/>
    <a:srgbClr val="FBEFBD"/>
    <a:srgbClr val="FCF2C8"/>
    <a:srgbClr val="C19E0B"/>
    <a:srgbClr val="FB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6829541895856"/>
          <c:y val="0.14307586838369565"/>
          <c:w val="0.32392307998950293"/>
          <c:h val="0.809791294801227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Hlasy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3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C6-44CA-B88B-678292393E7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9C6-44CA-B88B-678292393E7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C6-44CA-B88B-678292393E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V.1 - Extenzivní vegetační střecha (11)</c:v>
                </c:pt>
                <c:pt idx="1">
                  <c:v>V.2 - Fotovoltaická elektrárna (22)</c:v>
                </c:pt>
                <c:pt idx="2">
                  <c:v>V.3 - Prostor pro rekreaci (19)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11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6-44CA-B88B-678292393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28747408286561"/>
          <c:y val="0.34878530955511311"/>
          <c:w val="0.43671252591713444"/>
          <c:h val="0.42395460689933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3A72C-7A07-087D-968C-11FA5B915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B8DD17-6645-F992-1047-66DCCCE91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36B813-0728-1579-BC45-8CF7AE71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B78050-4638-1A62-B514-0B02F69D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4C8234-8E61-1D4F-A1B2-7396A926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6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A8607-985D-863F-C485-5B8489A4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34E5C5-32C0-DDB2-0E5A-2B5FD4DB2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56400-B711-439C-CE55-13434F1F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C2EB1-FC5E-AC2E-0F91-8ACC9305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06F70D-E09C-BAC3-8CDC-0E24B96D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6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EA5C59-22D6-BDB6-34E8-6B13024BC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C0DFF0-8D38-E122-05E9-6D9A53105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F4AB17-6550-CEF9-8E0E-09D1386E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E78EEF-06B2-7272-5262-0AB96DC4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9AFAD3-8C2B-CB6C-2DCA-FCB724F3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0F6FB-03BD-3FA2-C0D4-247BD45B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30D6F-B14E-FAD6-001E-004C54C5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3C9753-6D0A-DD38-40FD-3833ED5B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33977-D735-5012-8D64-760FAECF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A4D8E-9A99-C199-FE6D-437598F0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53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B1459-5C72-E20D-1865-B438FBD4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240B37-A042-DDED-3CAB-E352CE96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6257FD-AE23-2093-CE73-38121E8C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899152-04BF-A30E-BC5B-D8F71CBE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99F8E4-ED91-203E-5F0C-57645FF7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88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FDDCC-84FB-6D33-E167-A55D4043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408A6-8EE1-CD16-0E21-EA74FBB18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197C17-419C-1ADB-EEF7-A833E542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4F3A22-82A2-CB12-8BFA-07E8DE0F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619A12-38F1-F3A4-55D0-40D030E7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332E51-E4C5-133B-5BA6-B6680E7B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47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85B73-3999-CAE4-E3A4-C1398035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54BCCF-C6EE-79E0-5D29-63E2A322E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78EA58-A15E-CA56-CFD8-C63A87AD6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340BB74-53D4-E58E-7F29-5C454AA0E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FFB2BB-583A-6A1C-6CF3-264D7C017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DD1166-3C82-7B10-9F94-E2B017A1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91F3250-E1B4-A70D-0EB3-E2455CD6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91282A-C3E6-B3FF-56FF-CB1C5850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3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3B04B-3295-ED8B-8624-9A76927C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9D1C54-BD31-F2C2-264E-C8604ABD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B3497C-D592-22A8-D3B2-92BFAA33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4D1DBB-AA66-06B7-0DBF-C5E4AF02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98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03F92E-2092-7D68-2755-F8180C9A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D5651D-E239-1D45-C45F-ACFBCF7C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E8E8CC-2A30-44F7-476E-B0BCB9EC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47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920BB-88C6-9F28-53E8-E4EDECD0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326C7-9A30-53FD-7544-5D0BA768E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F4C166-E1EC-4429-3698-493809AA0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631540-402A-AACE-6427-22533B8A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FA4F41-79C1-1904-FDA4-EDBBFF2E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D4B4A3-DB5D-DCF2-8BED-B911DB94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6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4020-4BB3-9567-76B4-37956C0B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6626AD-DB10-873B-2061-F74929229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D284C6-D7BB-4775-C052-3904BF4E5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AD100D-AF3C-9259-0EDB-F338765D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F56910-4920-5FB0-2D47-C63A7383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1834FB-28D3-04B9-63A1-1754E16D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84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C061B2B-0CA5-CA83-C3AB-803D244A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4DAAA9-C3FA-0F8A-E3A2-C8FDEEB84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6F23DC-3F3E-A446-D2DF-F588A2044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019FF-EE01-462B-8FCF-924DC566FCB6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D60658-5873-0EBF-1123-3CB614A37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2E95DA-DA2E-05DC-0DF7-6DA4F8AA3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9DDE14-C458-4221-AA73-AFFBC7483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56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sv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4.jpg"/><Relationship Id="rId18" Type="http://schemas.openxmlformats.org/officeDocument/2006/relationships/image" Target="../media/image22.png"/><Relationship Id="rId3" Type="http://schemas.openxmlformats.org/officeDocument/2006/relationships/image" Target="../media/image10.svg"/><Relationship Id="rId21" Type="http://schemas.openxmlformats.org/officeDocument/2006/relationships/image" Target="../media/image25.png"/><Relationship Id="rId7" Type="http://schemas.openxmlformats.org/officeDocument/2006/relationships/image" Target="../media/image14.svg"/><Relationship Id="rId12" Type="http://schemas.openxmlformats.org/officeDocument/2006/relationships/image" Target="../media/image3.svg"/><Relationship Id="rId17" Type="http://schemas.openxmlformats.org/officeDocument/2006/relationships/image" Target="../media/image21.svg"/><Relationship Id="rId2" Type="http://schemas.openxmlformats.org/officeDocument/2006/relationships/image" Target="../media/image9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svg"/><Relationship Id="rId15" Type="http://schemas.openxmlformats.org/officeDocument/2006/relationships/image" Target="../media/image19.svg"/><Relationship Id="rId10" Type="http://schemas.openxmlformats.org/officeDocument/2006/relationships/image" Target="../media/image17.jpg"/><Relationship Id="rId19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3" Type="http://schemas.openxmlformats.org/officeDocument/2006/relationships/image" Target="../media/image3.sv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sv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sv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hart" Target="../charts/chart1.xml"/><Relationship Id="rId10" Type="http://schemas.openxmlformats.org/officeDocument/2006/relationships/image" Target="../media/image28.svg"/><Relationship Id="rId4" Type="http://schemas.openxmlformats.org/officeDocument/2006/relationships/image" Target="../media/image4.jp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3.png"/><Relationship Id="rId7" Type="http://schemas.openxmlformats.org/officeDocument/2006/relationships/image" Target="../media/image3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jpg"/><Relationship Id="rId2" Type="http://schemas.openxmlformats.org/officeDocument/2006/relationships/image" Target="../media/image2.pn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sv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>
            <a:extLst>
              <a:ext uri="{FF2B5EF4-FFF2-40B4-BE49-F238E27FC236}">
                <a16:creationId xmlns:a16="http://schemas.microsoft.com/office/drawing/2014/main" id="{00956491-18FC-A0C9-BF0A-4830C9F4DEBC}"/>
              </a:ext>
            </a:extLst>
          </p:cNvPr>
          <p:cNvSpPr txBox="1"/>
          <p:nvPr/>
        </p:nvSpPr>
        <p:spPr>
          <a:xfrm>
            <a:off x="1198563" y="1082446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Důvod výběru řešeného problému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037B5B3-E36F-4ABE-60C9-2146E3479E35}"/>
              </a:ext>
            </a:extLst>
          </p:cNvPr>
          <p:cNvSpPr txBox="1"/>
          <p:nvPr/>
        </p:nvSpPr>
        <p:spPr>
          <a:xfrm>
            <a:off x="1951024" y="2737437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Zájem o podporu využití aktuálně nevyužitých ploch střech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DC2E222-7BA8-D13F-4BAE-601A175E7D29}"/>
              </a:ext>
            </a:extLst>
          </p:cNvPr>
          <p:cNvSpPr txBox="1"/>
          <p:nvPr/>
        </p:nvSpPr>
        <p:spPr>
          <a:xfrm>
            <a:off x="1951024" y="2073447"/>
            <a:ext cx="8594743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Trend moderní architektury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67274918-E7D5-E511-5652-C444A775083C}"/>
              </a:ext>
            </a:extLst>
          </p:cNvPr>
          <p:cNvSpPr txBox="1"/>
          <p:nvPr/>
        </p:nvSpPr>
        <p:spPr>
          <a:xfrm>
            <a:off x="1951024" y="3406258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Získání názoru veřejnosti na řešenou problematiku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4F0EC75-85CC-54A3-6FBC-7BC8F59247B6}"/>
              </a:ext>
            </a:extLst>
          </p:cNvPr>
          <p:cNvSpPr txBox="1"/>
          <p:nvPr/>
        </p:nvSpPr>
        <p:spPr>
          <a:xfrm>
            <a:off x="1951024" y="4070664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Rozšíření znalostí o dané problematice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B873015-6F70-AEAC-84EC-EFB72A52D0AD}"/>
              </a:ext>
            </a:extLst>
          </p:cNvPr>
          <p:cNvSpPr txBox="1"/>
          <p:nvPr/>
        </p:nvSpPr>
        <p:spPr>
          <a:xfrm>
            <a:off x="1220972" y="828120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Důvod výběru řešeného problému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F78AA2F-FEB3-E5DB-7074-6184F60705F0}"/>
              </a:ext>
            </a:extLst>
          </p:cNvPr>
          <p:cNvSpPr txBox="1"/>
          <p:nvPr/>
        </p:nvSpPr>
        <p:spPr>
          <a:xfrm>
            <a:off x="1798629" y="2022450"/>
            <a:ext cx="8594743" cy="234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Trend moderní architektury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Zájem o podporu využití aktuálně nevyužitých ploch střech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Získání názoru veřejnosti na řešenou problematiku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Rozšíření znalostí o dané problematice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9C43F7-314C-B63A-D82F-67C8B176144C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0837047-43DB-F860-97BA-98D82EBC2F7B}"/>
              </a:ext>
            </a:extLst>
          </p:cNvPr>
          <p:cNvSpPr/>
          <p:nvPr/>
        </p:nvSpPr>
        <p:spPr>
          <a:xfrm>
            <a:off x="1354823" y="-446567"/>
            <a:ext cx="9482355" cy="635826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42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9D43697-A47C-4A26-DA7C-F34A9C0EAD1C}"/>
              </a:ext>
            </a:extLst>
          </p:cNvPr>
          <p:cNvSpPr/>
          <p:nvPr/>
        </p:nvSpPr>
        <p:spPr>
          <a:xfrm>
            <a:off x="4818321" y="5208477"/>
            <a:ext cx="2555359" cy="125876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84B998D-4F12-ADEA-2929-77B7FA7D4E5B}"/>
              </a:ext>
            </a:extLst>
          </p:cNvPr>
          <p:cNvSpPr/>
          <p:nvPr/>
        </p:nvSpPr>
        <p:spPr>
          <a:xfrm>
            <a:off x="3763926" y="5034538"/>
            <a:ext cx="4540102" cy="87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ývojový diagram: ukončení 16">
            <a:extLst>
              <a:ext uri="{FF2B5EF4-FFF2-40B4-BE49-F238E27FC236}">
                <a16:creationId xmlns:a16="http://schemas.microsoft.com/office/drawing/2014/main" id="{5A954361-7F53-5F13-5DD0-4714FBB760ED}"/>
              </a:ext>
            </a:extLst>
          </p:cNvPr>
          <p:cNvSpPr/>
          <p:nvPr/>
        </p:nvSpPr>
        <p:spPr>
          <a:xfrm>
            <a:off x="5564372" y="6107081"/>
            <a:ext cx="1063256" cy="102333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FDDF1524-ECA4-B7E5-1248-76D1E2A46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28" y="1444541"/>
            <a:ext cx="1509593" cy="15095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B2E81A6-4B18-731B-FCA4-C02F61FF83B9}"/>
              </a:ext>
            </a:extLst>
          </p:cNvPr>
          <p:cNvSpPr txBox="1"/>
          <p:nvPr/>
        </p:nvSpPr>
        <p:spPr>
          <a:xfrm>
            <a:off x="1135797" y="518860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badi" panose="020B060402010402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2000" dirty="0">
                <a:latin typeface="Abadi" panose="020B0604020104020204" pitchFamily="34" charset="0"/>
              </a:rPr>
              <a:t>ústav </a:t>
            </a:r>
            <a:r>
              <a:rPr lang="cs-CZ" sz="2000" dirty="0" err="1">
                <a:latin typeface="Abadi" panose="020B0604020104020204" pitchFamily="34" charset="0"/>
              </a:rPr>
              <a:t>technicko-technologický</a:t>
            </a:r>
            <a:endParaRPr lang="cs-CZ" sz="2000" dirty="0">
              <a:latin typeface="Abadi" panose="020B0604020104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A53B1E-A76A-ACFE-1D98-F21AC4777CB1}"/>
              </a:ext>
            </a:extLst>
          </p:cNvPr>
          <p:cNvSpPr txBox="1"/>
          <p:nvPr/>
        </p:nvSpPr>
        <p:spPr>
          <a:xfrm>
            <a:off x="1135797" y="3087332"/>
            <a:ext cx="9750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Základní umělecká škola Žatec</a:t>
            </a:r>
          </a:p>
          <a:p>
            <a:pPr algn="ctr"/>
            <a:r>
              <a:rPr lang="cs-CZ" sz="3500" b="1" dirty="0">
                <a:latin typeface="Abadi" panose="020B0604020104020204" pitchFamily="34" charset="0"/>
              </a:rPr>
              <a:t>Variantní řešení využití ploché střechy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BA2B72-9119-3790-9C4F-EA6106D54D5D}"/>
              </a:ext>
            </a:extLst>
          </p:cNvPr>
          <p:cNvSpPr txBox="1"/>
          <p:nvPr/>
        </p:nvSpPr>
        <p:spPr>
          <a:xfrm>
            <a:off x="2993180" y="4643779"/>
            <a:ext cx="310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latin typeface="Abadi" panose="020B0604020104020204" pitchFamily="34" charset="0"/>
              </a:rPr>
              <a:t>Autor bakalářské práce:</a:t>
            </a:r>
          </a:p>
          <a:p>
            <a:pPr algn="r"/>
            <a:r>
              <a:rPr lang="cs-CZ" sz="2000" dirty="0">
                <a:latin typeface="Abadi" panose="020B0604020104020204" pitchFamily="34" charset="0"/>
              </a:rPr>
              <a:t>Vedoucí bakalářské práce:</a:t>
            </a:r>
          </a:p>
          <a:p>
            <a:pPr algn="r"/>
            <a:r>
              <a:rPr lang="cs-CZ" sz="2000" dirty="0">
                <a:latin typeface="Abadi" panose="020B0604020104020204" pitchFamily="34" charset="0"/>
              </a:rPr>
              <a:t>Oponent bakalářské práce: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D0518D-1A8C-22DF-C93B-4B4B4D5DA8C5}"/>
              </a:ext>
            </a:extLst>
          </p:cNvPr>
          <p:cNvSpPr txBox="1"/>
          <p:nvPr/>
        </p:nvSpPr>
        <p:spPr>
          <a:xfrm>
            <a:off x="6096000" y="4643779"/>
            <a:ext cx="310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František Lorenc</a:t>
            </a:r>
          </a:p>
          <a:p>
            <a:r>
              <a:rPr lang="cs-CZ" sz="2000" dirty="0">
                <a:latin typeface="Abadi" panose="020B0604020104020204" pitchFamily="34" charset="0"/>
              </a:rPr>
              <a:t>Ing. Aleš Kaňkovský</a:t>
            </a:r>
          </a:p>
          <a:p>
            <a:r>
              <a:rPr lang="cs-CZ" sz="2000" dirty="0">
                <a:latin typeface="Abadi" panose="020B0604020104020204" pitchFamily="34" charset="0"/>
              </a:rPr>
              <a:t>Ing. Andrea Michalová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05CC3998-4BC3-41DF-03B4-7879222E1C69}"/>
              </a:ext>
            </a:extLst>
          </p:cNvPr>
          <p:cNvGrpSpPr/>
          <p:nvPr/>
        </p:nvGrpSpPr>
        <p:grpSpPr>
          <a:xfrm>
            <a:off x="9928679" y="-8800123"/>
            <a:ext cx="2510971" cy="1818168"/>
            <a:chOff x="10004879" y="-181613"/>
            <a:chExt cx="2510971" cy="1818168"/>
          </a:xfrm>
        </p:grpSpPr>
        <p:pic>
          <p:nvPicPr>
            <p:cNvPr id="31" name="Grafický objekt 30" descr="Záložka se souvislou výplní">
              <a:extLst>
                <a:ext uri="{FF2B5EF4-FFF2-40B4-BE49-F238E27FC236}">
                  <a16:creationId xmlns:a16="http://schemas.microsoft.com/office/drawing/2014/main" id="{75754A3E-203A-D7B4-F91B-38423F07A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Obrázek 31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25285C10-9CE3-1F91-07C0-C19ECB1BA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54097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pic>
        <p:nvPicPr>
          <p:cNvPr id="18" name="Grafický objekt 17" descr="Odznak 3 obrys">
            <a:extLst>
              <a:ext uri="{FF2B5EF4-FFF2-40B4-BE49-F238E27FC236}">
                <a16:creationId xmlns:a16="http://schemas.microsoft.com/office/drawing/2014/main" id="{78CB0B65-E90E-41C8-13D0-DAF15F41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0529" y="4684288"/>
            <a:ext cx="432000" cy="432000"/>
          </a:xfrm>
          <a:prstGeom prst="rect">
            <a:avLst/>
          </a:prstGeom>
        </p:spPr>
      </p:pic>
      <p:pic>
        <p:nvPicPr>
          <p:cNvPr id="20" name="Grafický objekt 19" descr="Odznak obrys">
            <a:extLst>
              <a:ext uri="{FF2B5EF4-FFF2-40B4-BE49-F238E27FC236}">
                <a16:creationId xmlns:a16="http://schemas.microsoft.com/office/drawing/2014/main" id="{24CAB4AD-C012-4E2A-C00B-6CE994F47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0849" y="4692190"/>
            <a:ext cx="432000" cy="432000"/>
          </a:xfrm>
          <a:prstGeom prst="rect">
            <a:avLst/>
          </a:prstGeom>
        </p:spPr>
      </p:pic>
      <p:pic>
        <p:nvPicPr>
          <p:cNvPr id="22" name="Grafický objekt 21" descr="Odznak 1 obrys">
            <a:extLst>
              <a:ext uri="{FF2B5EF4-FFF2-40B4-BE49-F238E27FC236}">
                <a16:creationId xmlns:a16="http://schemas.microsoft.com/office/drawing/2014/main" id="{64D59F40-28B9-F51B-31F9-150B9260A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967" y="4695005"/>
            <a:ext cx="432000" cy="432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440033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26" name="Obrázek 25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A8A0F4B6-9E63-29AB-B165-0BCE8CA325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28" r="24550" b="-128"/>
          <a:stretch/>
        </p:blipFill>
        <p:spPr>
          <a:xfrm>
            <a:off x="899249" y="1756001"/>
            <a:ext cx="3398979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Obrázek 29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18D99B2E-EFBB-376F-4265-A0897A2B4C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14991"/>
          <a:stretch/>
        </p:blipFill>
        <p:spPr>
          <a:xfrm>
            <a:off x="8020529" y="1733810"/>
            <a:ext cx="3398979" cy="2924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Obrázek 31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3304E39E-2014-B5E5-4E0D-F3978E4717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23634"/>
          <a:stretch/>
        </p:blipFill>
        <p:spPr>
          <a:xfrm>
            <a:off x="4441957" y="1756001"/>
            <a:ext cx="341787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8C9D8347-438D-BDE8-C31A-2811AE9B96B8}"/>
              </a:ext>
            </a:extLst>
          </p:cNvPr>
          <p:cNvSpPr txBox="1"/>
          <p:nvPr/>
        </p:nvSpPr>
        <p:spPr>
          <a:xfrm>
            <a:off x="1256968" y="4654145"/>
            <a:ext cx="302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9613341-2E0B-B9A5-8611-4870733AAB39}"/>
              </a:ext>
            </a:extLst>
          </p:cNvPr>
          <p:cNvSpPr txBox="1"/>
          <p:nvPr/>
        </p:nvSpPr>
        <p:spPr>
          <a:xfrm>
            <a:off x="4892848" y="4685890"/>
            <a:ext cx="26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9E244A4-45D0-718A-7E4C-49D4E6802C28}"/>
              </a:ext>
            </a:extLst>
          </p:cNvPr>
          <p:cNvSpPr txBox="1"/>
          <p:nvPr/>
        </p:nvSpPr>
        <p:spPr>
          <a:xfrm>
            <a:off x="8475819" y="4684288"/>
            <a:ext cx="318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Prostor pro rekreaci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2BCD98C-091C-6B21-1D28-1BB90511A599}"/>
              </a:ext>
            </a:extLst>
          </p:cNvPr>
          <p:cNvGrpSpPr/>
          <p:nvPr/>
        </p:nvGrpSpPr>
        <p:grpSpPr>
          <a:xfrm>
            <a:off x="126570" y="819411"/>
            <a:ext cx="400112" cy="6446102"/>
            <a:chOff x="126570" y="819411"/>
            <a:chExt cx="400112" cy="6446102"/>
          </a:xfrm>
        </p:grpSpPr>
        <p:pic>
          <p:nvPicPr>
            <p:cNvPr id="39" name="Grafický objekt 38" descr="Informace obrys">
              <a:extLst>
                <a:ext uri="{FF2B5EF4-FFF2-40B4-BE49-F238E27FC236}">
                  <a16:creationId xmlns:a16="http://schemas.microsoft.com/office/drawing/2014/main" id="{B77490F6-2C43-A650-0434-2BBB4A52E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EB6AA435-3D96-91DF-9F38-663DF6A4912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F3A51BC-5A2D-818F-5C4C-3A52D946361E}"/>
              </a:ext>
            </a:extLst>
          </p:cNvPr>
          <p:cNvSpPr txBox="1"/>
          <p:nvPr/>
        </p:nvSpPr>
        <p:spPr>
          <a:xfrm>
            <a:off x="12759925" y="1433446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č.1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2F817A9-BE13-62DA-B944-3931E24269FB}"/>
              </a:ext>
            </a:extLst>
          </p:cNvPr>
          <p:cNvSpPr txBox="1"/>
          <p:nvPr/>
        </p:nvSpPr>
        <p:spPr>
          <a:xfrm>
            <a:off x="16842978" y="244542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Zlepšení kvality ovzduší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Retence dešťové vody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Biodiverzita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Estetika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Tepelně izolační vlastnosti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EB7B40-1EA3-1791-E994-9083C19DEA31}"/>
              </a:ext>
            </a:extLst>
          </p:cNvPr>
          <p:cNvSpPr txBox="1"/>
          <p:nvPr/>
        </p:nvSpPr>
        <p:spPr>
          <a:xfrm>
            <a:off x="13793397" y="1355051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č.2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15507D-FC48-2847-B6C8-1529A5A6DBBD}"/>
              </a:ext>
            </a:extLst>
          </p:cNvPr>
          <p:cNvSpPr txBox="1"/>
          <p:nvPr/>
        </p:nvSpPr>
        <p:spPr>
          <a:xfrm>
            <a:off x="17197419" y="2407854"/>
            <a:ext cx="5791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Obnovitelná energie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Energetická soběstačnost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Finanční úspory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Snížení emisí skleníkových plynů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Image školy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Abadi" panose="020B0604020104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E4DE10-F18A-E3F7-11CB-3FB8B831A22B}"/>
              </a:ext>
            </a:extLst>
          </p:cNvPr>
          <p:cNvSpPr txBox="1"/>
          <p:nvPr/>
        </p:nvSpPr>
        <p:spPr>
          <a:xfrm>
            <a:off x="12632945" y="1433446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č.3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Prostor pro rekreaci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AD7205-DA4F-DF11-104A-0B5BDDBC07B2}"/>
              </a:ext>
            </a:extLst>
          </p:cNvPr>
          <p:cNvSpPr txBox="1"/>
          <p:nvPr/>
        </p:nvSpPr>
        <p:spPr>
          <a:xfrm>
            <a:off x="15515015" y="2650681"/>
            <a:ext cx="579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Podpora duševního a fyzického zdraví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Příjemné prostřední pro sociální interakce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Další prostor pro výuku a akce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Estetická hodnota</a:t>
            </a:r>
          </a:p>
        </p:txBody>
      </p:sp>
    </p:spTree>
    <p:extLst>
      <p:ext uri="{BB962C8B-B14F-4D97-AF65-F5344CB8AC3E}">
        <p14:creationId xmlns:p14="http://schemas.microsoft.com/office/powerpoint/2010/main" val="2569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295583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47ACD3-24A1-AA9D-DA94-95C4651C5205}"/>
              </a:ext>
            </a:extLst>
          </p:cNvPr>
          <p:cNvSpPr txBox="1"/>
          <p:nvPr/>
        </p:nvSpPr>
        <p:spPr>
          <a:xfrm>
            <a:off x="6631060" y="1587161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č.3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Prostor pro rekreaci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3E8849-92C9-EE12-B4B6-77C896E67D6B}"/>
              </a:ext>
            </a:extLst>
          </p:cNvPr>
          <p:cNvSpPr txBox="1"/>
          <p:nvPr/>
        </p:nvSpPr>
        <p:spPr>
          <a:xfrm>
            <a:off x="6880334" y="2810147"/>
            <a:ext cx="579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Podpora duševního a fyzického zdraví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Příjemné prostřední pro sociální interakce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Další prostor pro výuku a akce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Estetická hodnota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E600B8A-F99A-96C1-3ACE-5CF8372A3E73}"/>
              </a:ext>
            </a:extLst>
          </p:cNvPr>
          <p:cNvGrpSpPr/>
          <p:nvPr/>
        </p:nvGrpSpPr>
        <p:grpSpPr>
          <a:xfrm>
            <a:off x="145620" y="6181986"/>
            <a:ext cx="400112" cy="6446102"/>
            <a:chOff x="126570" y="819411"/>
            <a:chExt cx="400112" cy="6446102"/>
          </a:xfrm>
        </p:grpSpPr>
        <p:pic>
          <p:nvPicPr>
            <p:cNvPr id="7" name="Grafický objekt 6" descr="Informace obrys">
              <a:extLst>
                <a:ext uri="{FF2B5EF4-FFF2-40B4-BE49-F238E27FC236}">
                  <a16:creationId xmlns:a16="http://schemas.microsoft.com/office/drawing/2014/main" id="{46697A7E-A64E-F556-E733-7744D8F8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FA8D190-336B-ACA8-CBA0-95D21D299E1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Obrázek 4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FF3261A7-CDD0-3E74-87F6-C37A1FEA7E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" r="14056" b="367"/>
          <a:stretch/>
        </p:blipFill>
        <p:spPr>
          <a:xfrm>
            <a:off x="338927" y="1572342"/>
            <a:ext cx="6076952" cy="4038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pic>
        <p:nvPicPr>
          <p:cNvPr id="18" name="Grafický objekt 17" descr="Odznak 3 obrys">
            <a:extLst>
              <a:ext uri="{FF2B5EF4-FFF2-40B4-BE49-F238E27FC236}">
                <a16:creationId xmlns:a16="http://schemas.microsoft.com/office/drawing/2014/main" id="{78CB0B65-E90E-41C8-13D0-DAF15F41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0529" y="4684288"/>
            <a:ext cx="432000" cy="432000"/>
          </a:xfrm>
          <a:prstGeom prst="rect">
            <a:avLst/>
          </a:prstGeom>
        </p:spPr>
      </p:pic>
      <p:pic>
        <p:nvPicPr>
          <p:cNvPr id="20" name="Grafický objekt 19" descr="Odznak obrys">
            <a:extLst>
              <a:ext uri="{FF2B5EF4-FFF2-40B4-BE49-F238E27FC236}">
                <a16:creationId xmlns:a16="http://schemas.microsoft.com/office/drawing/2014/main" id="{24CAB4AD-C012-4E2A-C00B-6CE994F47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0849" y="4692190"/>
            <a:ext cx="432000" cy="432000"/>
          </a:xfrm>
          <a:prstGeom prst="rect">
            <a:avLst/>
          </a:prstGeom>
        </p:spPr>
      </p:pic>
      <p:pic>
        <p:nvPicPr>
          <p:cNvPr id="22" name="Grafický objekt 21" descr="Odznak 1 obrys">
            <a:extLst>
              <a:ext uri="{FF2B5EF4-FFF2-40B4-BE49-F238E27FC236}">
                <a16:creationId xmlns:a16="http://schemas.microsoft.com/office/drawing/2014/main" id="{64D59F40-28B9-F51B-31F9-150B9260A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967" y="4695005"/>
            <a:ext cx="432000" cy="432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440033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26" name="Obrázek 25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A8A0F4B6-9E63-29AB-B165-0BCE8CA325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28" r="24550" b="-128"/>
          <a:stretch/>
        </p:blipFill>
        <p:spPr>
          <a:xfrm>
            <a:off x="899249" y="1756001"/>
            <a:ext cx="3398979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Obrázek 29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18D99B2E-EFBB-376F-4265-A0897A2B4C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-202" r="15088" b="202"/>
          <a:stretch/>
        </p:blipFill>
        <p:spPr>
          <a:xfrm>
            <a:off x="8020529" y="1733810"/>
            <a:ext cx="3398979" cy="2924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Obrázek 31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3304E39E-2014-B5E5-4E0D-F3978E4717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23634"/>
          <a:stretch/>
        </p:blipFill>
        <p:spPr>
          <a:xfrm>
            <a:off x="4441957" y="1756001"/>
            <a:ext cx="341787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8C9D8347-438D-BDE8-C31A-2811AE9B96B8}"/>
              </a:ext>
            </a:extLst>
          </p:cNvPr>
          <p:cNvSpPr txBox="1"/>
          <p:nvPr/>
        </p:nvSpPr>
        <p:spPr>
          <a:xfrm>
            <a:off x="1256968" y="4654145"/>
            <a:ext cx="302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9613341-2E0B-B9A5-8611-4870733AAB39}"/>
              </a:ext>
            </a:extLst>
          </p:cNvPr>
          <p:cNvSpPr txBox="1"/>
          <p:nvPr/>
        </p:nvSpPr>
        <p:spPr>
          <a:xfrm>
            <a:off x="4892848" y="4685890"/>
            <a:ext cx="26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9E244A4-45D0-718A-7E4C-49D4E6802C28}"/>
              </a:ext>
            </a:extLst>
          </p:cNvPr>
          <p:cNvSpPr txBox="1"/>
          <p:nvPr/>
        </p:nvSpPr>
        <p:spPr>
          <a:xfrm>
            <a:off x="8475819" y="4684288"/>
            <a:ext cx="318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Prostor pro rekreaci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2BCD98C-091C-6B21-1D28-1BB90511A599}"/>
              </a:ext>
            </a:extLst>
          </p:cNvPr>
          <p:cNvGrpSpPr/>
          <p:nvPr/>
        </p:nvGrpSpPr>
        <p:grpSpPr>
          <a:xfrm>
            <a:off x="126570" y="819411"/>
            <a:ext cx="400112" cy="6446102"/>
            <a:chOff x="126570" y="819411"/>
            <a:chExt cx="400112" cy="6446102"/>
          </a:xfrm>
        </p:grpSpPr>
        <p:pic>
          <p:nvPicPr>
            <p:cNvPr id="39" name="Grafický objekt 38" descr="Informace obrys">
              <a:extLst>
                <a:ext uri="{FF2B5EF4-FFF2-40B4-BE49-F238E27FC236}">
                  <a16:creationId xmlns:a16="http://schemas.microsoft.com/office/drawing/2014/main" id="{B77490F6-2C43-A650-0434-2BBB4A52E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EB6AA435-3D96-91DF-9F38-663DF6A4912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Grafický objekt 6" descr="Vysunout obrys">
            <a:extLst>
              <a:ext uri="{FF2B5EF4-FFF2-40B4-BE49-F238E27FC236}">
                <a16:creationId xmlns:a16="http://schemas.microsoft.com/office/drawing/2014/main" id="{F6C66E10-F660-379F-2AB6-8797B49CDC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651" y="7261833"/>
            <a:ext cx="463949" cy="470466"/>
          </a:xfrm>
          <a:prstGeom prst="rect">
            <a:avLst/>
          </a:prstGeom>
        </p:spPr>
      </p:pic>
      <p:pic>
        <p:nvPicPr>
          <p:cNvPr id="8" name="Obrázek 7" descr="Obsah obrázku Maketa, tráva&#10;&#10;Popis byl vytvořen automaticky">
            <a:extLst>
              <a:ext uri="{FF2B5EF4-FFF2-40B4-BE49-F238E27FC236}">
                <a16:creationId xmlns:a16="http://schemas.microsoft.com/office/drawing/2014/main" id="{FA3743A3-BAEA-817E-3A5D-81AFCF2E22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12" y="9804631"/>
            <a:ext cx="3814188" cy="2702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Obsah obrázku Maketa&#10;&#10;Popis byl vytvořen automaticky">
            <a:extLst>
              <a:ext uri="{FF2B5EF4-FFF2-40B4-BE49-F238E27FC236}">
                <a16:creationId xmlns:a16="http://schemas.microsoft.com/office/drawing/2014/main" id="{AA0C9CDF-315E-F50F-0D68-530E8FC7E9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00" y="8164021"/>
            <a:ext cx="3692129" cy="2616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Obsah obrázku Maketa, rostlina, dům, budova&#10;&#10;Popis byl vytvořen automaticky">
            <a:extLst>
              <a:ext uri="{FF2B5EF4-FFF2-40B4-BE49-F238E27FC236}">
                <a16:creationId xmlns:a16="http://schemas.microsoft.com/office/drawing/2014/main" id="{B7E5F688-EBDA-E370-4768-A122A64647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7" y="10943450"/>
            <a:ext cx="3467457" cy="2454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37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Grafický objekt 17" descr="Odznak 3 obrys">
            <a:extLst>
              <a:ext uri="{FF2B5EF4-FFF2-40B4-BE49-F238E27FC236}">
                <a16:creationId xmlns:a16="http://schemas.microsoft.com/office/drawing/2014/main" id="{78CB0B65-E90E-41C8-13D0-DAF15F41B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30" y="3625411"/>
            <a:ext cx="432000" cy="432000"/>
          </a:xfrm>
          <a:prstGeom prst="rect">
            <a:avLst/>
          </a:prstGeom>
        </p:spPr>
      </p:pic>
      <p:pic>
        <p:nvPicPr>
          <p:cNvPr id="20" name="Grafický objekt 19" descr="Odznak obrys">
            <a:extLst>
              <a:ext uri="{FF2B5EF4-FFF2-40B4-BE49-F238E27FC236}">
                <a16:creationId xmlns:a16="http://schemas.microsoft.com/office/drawing/2014/main" id="{24CAB4AD-C012-4E2A-C00B-6CE994F47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0850" y="3633313"/>
            <a:ext cx="432000" cy="432000"/>
          </a:xfrm>
          <a:prstGeom prst="rect">
            <a:avLst/>
          </a:prstGeom>
        </p:spPr>
      </p:pic>
      <p:pic>
        <p:nvPicPr>
          <p:cNvPr id="22" name="Grafický objekt 21" descr="Odznak 1 obrys">
            <a:extLst>
              <a:ext uri="{FF2B5EF4-FFF2-40B4-BE49-F238E27FC236}">
                <a16:creationId xmlns:a16="http://schemas.microsoft.com/office/drawing/2014/main" id="{64D59F40-28B9-F51B-31F9-150B9260A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968" y="3636128"/>
            <a:ext cx="432000" cy="432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258421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26" name="Obrázek 25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A8A0F4B6-9E63-29AB-B165-0BCE8CA325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7256" r="25095" b="16246"/>
          <a:stretch/>
        </p:blipFill>
        <p:spPr>
          <a:xfrm>
            <a:off x="899250" y="1367372"/>
            <a:ext cx="3398979" cy="2203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Obrázek 29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18D99B2E-EFBB-376F-4265-A0897A2B4C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10432" r="15088" b="14232"/>
          <a:stretch/>
        </p:blipFill>
        <p:spPr>
          <a:xfrm>
            <a:off x="8020530" y="1345181"/>
            <a:ext cx="3398979" cy="2203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Obrázek 31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3304E39E-2014-B5E5-4E0D-F3978E4717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6555" r="24768" b="16947"/>
          <a:stretch/>
        </p:blipFill>
        <p:spPr>
          <a:xfrm>
            <a:off x="4441958" y="1367372"/>
            <a:ext cx="3417872" cy="2203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C9D8347-438D-BDE8-C31A-2811AE9B96B8}"/>
              </a:ext>
            </a:extLst>
          </p:cNvPr>
          <p:cNvSpPr txBox="1"/>
          <p:nvPr/>
        </p:nvSpPr>
        <p:spPr>
          <a:xfrm>
            <a:off x="1256969" y="3595268"/>
            <a:ext cx="302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9613341-2E0B-B9A5-8611-4870733AAB39}"/>
              </a:ext>
            </a:extLst>
          </p:cNvPr>
          <p:cNvSpPr txBox="1"/>
          <p:nvPr/>
        </p:nvSpPr>
        <p:spPr>
          <a:xfrm>
            <a:off x="4892849" y="3627013"/>
            <a:ext cx="26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9E244A4-45D0-718A-7E4C-49D4E6802C28}"/>
              </a:ext>
            </a:extLst>
          </p:cNvPr>
          <p:cNvSpPr txBox="1"/>
          <p:nvPr/>
        </p:nvSpPr>
        <p:spPr>
          <a:xfrm>
            <a:off x="8475820" y="3625411"/>
            <a:ext cx="318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Prostor pro rekreaci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2BCD98C-091C-6B21-1D28-1BB90511A599}"/>
              </a:ext>
            </a:extLst>
          </p:cNvPr>
          <p:cNvGrpSpPr/>
          <p:nvPr/>
        </p:nvGrpSpPr>
        <p:grpSpPr>
          <a:xfrm>
            <a:off x="145196" y="-6041513"/>
            <a:ext cx="400112" cy="6446102"/>
            <a:chOff x="126570" y="819411"/>
            <a:chExt cx="400112" cy="6446102"/>
          </a:xfrm>
        </p:grpSpPr>
        <p:pic>
          <p:nvPicPr>
            <p:cNvPr id="39" name="Grafický objekt 38" descr="Informace obrys">
              <a:extLst>
                <a:ext uri="{FF2B5EF4-FFF2-40B4-BE49-F238E27FC236}">
                  <a16:creationId xmlns:a16="http://schemas.microsoft.com/office/drawing/2014/main" id="{B77490F6-2C43-A650-0434-2BBB4A52E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EB6AA435-3D96-91DF-9F38-663DF6A4912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Grafický objekt 6" descr="Vysunout obrys">
            <a:extLst>
              <a:ext uri="{FF2B5EF4-FFF2-40B4-BE49-F238E27FC236}">
                <a16:creationId xmlns:a16="http://schemas.microsoft.com/office/drawing/2014/main" id="{F6C66E10-F660-379F-2AB6-8797B49CDC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3277" y="337955"/>
            <a:ext cx="463949" cy="470466"/>
          </a:xfrm>
          <a:prstGeom prst="rect">
            <a:avLst/>
          </a:prstGeom>
        </p:spPr>
      </p:pic>
      <p:pic>
        <p:nvPicPr>
          <p:cNvPr id="3" name="Obrázek 2" descr="Obsah obrázku Maketa, tráva&#10;&#10;Popis byl vytvořen automaticky">
            <a:extLst>
              <a:ext uri="{FF2B5EF4-FFF2-40B4-BE49-F238E27FC236}">
                <a16:creationId xmlns:a16="http://schemas.microsoft.com/office/drawing/2014/main" id="{C45A27CA-B5D4-2845-ECF6-D9695BD53F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70" y="4143455"/>
            <a:ext cx="3814188" cy="2702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 descr="Obsah obrázku Maketa&#10;&#10;Popis byl vytvořen automaticky">
            <a:extLst>
              <a:ext uri="{FF2B5EF4-FFF2-40B4-BE49-F238E27FC236}">
                <a16:creationId xmlns:a16="http://schemas.microsoft.com/office/drawing/2014/main" id="{38360D3D-E7BD-42D7-CE99-F919B4724D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01" y="3983302"/>
            <a:ext cx="3692129" cy="2616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Maketa, rostlina, dům, budova&#10;&#10;Popis byl vytvořen automaticky">
            <a:extLst>
              <a:ext uri="{FF2B5EF4-FFF2-40B4-BE49-F238E27FC236}">
                <a16:creationId xmlns:a16="http://schemas.microsoft.com/office/drawing/2014/main" id="{D3893E8D-996D-7482-310D-B7422991D0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0" y="4303154"/>
            <a:ext cx="3467457" cy="2454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F477D92-5BD9-08DF-FB13-DC5DD3F96DBD}"/>
              </a:ext>
            </a:extLst>
          </p:cNvPr>
          <p:cNvSpPr txBox="1"/>
          <p:nvPr/>
        </p:nvSpPr>
        <p:spPr>
          <a:xfrm rot="16200000">
            <a:off x="-4879157" y="2375943"/>
            <a:ext cx="4553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latin typeface="Abadi" panose="020B0604020104020204" pitchFamily="34" charset="0"/>
              </a:rPr>
              <a:t>Porovnání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navržených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variant</a:t>
            </a:r>
          </a:p>
        </p:txBody>
      </p:sp>
      <p:pic>
        <p:nvPicPr>
          <p:cNvPr id="11" name="Obrázek 10" descr="Obsah obrázku snímek obrazovky, text, Barevnost, diagram&#10;&#10;Popis byl vytvořen automaticky">
            <a:extLst>
              <a:ext uri="{FF2B5EF4-FFF2-40B4-BE49-F238E27FC236}">
                <a16:creationId xmlns:a16="http://schemas.microsoft.com/office/drawing/2014/main" id="{66BE47E8-7105-3888-5E4D-A7C485ECB39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44" y="8068898"/>
            <a:ext cx="8434825" cy="632611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278FF0-B4CF-BC5F-6801-59D937C047AC}"/>
              </a:ext>
            </a:extLst>
          </p:cNvPr>
          <p:cNvSpPr txBox="1"/>
          <p:nvPr/>
        </p:nvSpPr>
        <p:spPr>
          <a:xfrm rot="16200000">
            <a:off x="-4675317" y="3125768"/>
            <a:ext cx="574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latin typeface="Abadi" panose="020B0604020104020204" pitchFamily="34" charset="0"/>
              </a:rPr>
              <a:t>Porovnání skladeb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navržených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variant</a:t>
            </a:r>
          </a:p>
        </p:txBody>
      </p:sp>
    </p:spTree>
    <p:extLst>
      <p:ext uri="{BB962C8B-B14F-4D97-AF65-F5344CB8AC3E}">
        <p14:creationId xmlns:p14="http://schemas.microsoft.com/office/powerpoint/2010/main" val="3392906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B1256CA-6AD3-E7C6-341E-D0A651B5C23A}"/>
              </a:ext>
            </a:extLst>
          </p:cNvPr>
          <p:cNvSpPr/>
          <p:nvPr/>
        </p:nvSpPr>
        <p:spPr>
          <a:xfrm rot="10800000">
            <a:off x="0" y="4403966"/>
            <a:ext cx="12192000" cy="2454034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5C49AD2-3064-367F-FE93-3E4DA302DAB2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6" name="Grafický objekt 5" descr="Záložka se souvislou výplní">
              <a:extLst>
                <a:ext uri="{FF2B5EF4-FFF2-40B4-BE49-F238E27FC236}">
                  <a16:creationId xmlns:a16="http://schemas.microsoft.com/office/drawing/2014/main" id="{F92D6B8B-BA28-075F-A1BB-14F32025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rázek 6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4E5B5F94-752B-B7F9-BB1D-3DFB0D1F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3A06C8-126E-007D-4908-A30D93281924}"/>
              </a:ext>
            </a:extLst>
          </p:cNvPr>
          <p:cNvSpPr txBox="1"/>
          <p:nvPr/>
        </p:nvSpPr>
        <p:spPr>
          <a:xfrm rot="16200000">
            <a:off x="-2263243" y="2918741"/>
            <a:ext cx="574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latin typeface="Abadi" panose="020B0604020104020204" pitchFamily="34" charset="0"/>
              </a:rPr>
              <a:t>Porovnání skladeb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navržených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variant</a:t>
            </a:r>
          </a:p>
        </p:txBody>
      </p:sp>
      <p:pic>
        <p:nvPicPr>
          <p:cNvPr id="12" name="Grafický objekt 11" descr="Odznak 3 obrys">
            <a:extLst>
              <a:ext uri="{FF2B5EF4-FFF2-40B4-BE49-F238E27FC236}">
                <a16:creationId xmlns:a16="http://schemas.microsoft.com/office/drawing/2014/main" id="{939971B5-ABAC-D23C-2038-3524F5789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0593" y="-3714215"/>
            <a:ext cx="432000" cy="432000"/>
          </a:xfrm>
          <a:prstGeom prst="rect">
            <a:avLst/>
          </a:prstGeom>
        </p:spPr>
      </p:pic>
      <p:pic>
        <p:nvPicPr>
          <p:cNvPr id="13" name="Grafický objekt 12" descr="Odznak obrys">
            <a:extLst>
              <a:ext uri="{FF2B5EF4-FFF2-40B4-BE49-F238E27FC236}">
                <a16:creationId xmlns:a16="http://schemas.microsoft.com/office/drawing/2014/main" id="{FCFD2D2E-D1AF-EFF9-C50F-60C8E6999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0913" y="-3706313"/>
            <a:ext cx="432000" cy="432000"/>
          </a:xfrm>
          <a:prstGeom prst="rect">
            <a:avLst/>
          </a:prstGeom>
        </p:spPr>
      </p:pic>
      <p:pic>
        <p:nvPicPr>
          <p:cNvPr id="14" name="Grafický objekt 13" descr="Odznak 1 obrys">
            <a:extLst>
              <a:ext uri="{FF2B5EF4-FFF2-40B4-BE49-F238E27FC236}">
                <a16:creationId xmlns:a16="http://schemas.microsoft.com/office/drawing/2014/main" id="{E8FAC055-B0AF-1BBE-28D9-8CF0B026C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031" y="-3703498"/>
            <a:ext cx="432000" cy="4320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947D1D1-2355-7944-8C78-64CC9702F78D}"/>
              </a:ext>
            </a:extLst>
          </p:cNvPr>
          <p:cNvSpPr txBox="1"/>
          <p:nvPr/>
        </p:nvSpPr>
        <p:spPr>
          <a:xfrm>
            <a:off x="4042869" y="-11116176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16" name="Obrázek 15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4F6EFBCE-972B-B940-620D-33C6EE533A5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7256" r="25095" b="16246"/>
          <a:stretch/>
        </p:blipFill>
        <p:spPr>
          <a:xfrm>
            <a:off x="-728459" y="-9164776"/>
            <a:ext cx="3398979" cy="2203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ek 16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D7E905F3-AE09-54E7-7B07-AF612F4DE1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10432" r="15088" b="14232"/>
          <a:stretch/>
        </p:blipFill>
        <p:spPr>
          <a:xfrm>
            <a:off x="9779393" y="-8922823"/>
            <a:ext cx="3398979" cy="2203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Obrázek 17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7726DD0C-96C8-79E8-6849-4E5E693C66F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6555" r="24768" b="16947"/>
          <a:stretch/>
        </p:blipFill>
        <p:spPr>
          <a:xfrm>
            <a:off x="3973738" y="-6736600"/>
            <a:ext cx="3417872" cy="2203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40AC6FE9-1AAE-4E01-0B44-3AB845807D8E}"/>
              </a:ext>
            </a:extLst>
          </p:cNvPr>
          <p:cNvSpPr txBox="1"/>
          <p:nvPr/>
        </p:nvSpPr>
        <p:spPr>
          <a:xfrm>
            <a:off x="-548549" y="-6226382"/>
            <a:ext cx="302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C740522-A3C9-4653-8E4F-72E562283803}"/>
              </a:ext>
            </a:extLst>
          </p:cNvPr>
          <p:cNvSpPr txBox="1"/>
          <p:nvPr/>
        </p:nvSpPr>
        <p:spPr>
          <a:xfrm>
            <a:off x="4209270" y="-4411391"/>
            <a:ext cx="26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AA4DC49-88F0-49DF-6716-E190CB13B451}"/>
              </a:ext>
            </a:extLst>
          </p:cNvPr>
          <p:cNvSpPr txBox="1"/>
          <p:nvPr/>
        </p:nvSpPr>
        <p:spPr>
          <a:xfrm>
            <a:off x="9820214" y="-6367157"/>
            <a:ext cx="318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Prostor pro rekreaci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4AF2882C-1497-CC2B-0655-ECE5EAA79813}"/>
              </a:ext>
            </a:extLst>
          </p:cNvPr>
          <p:cNvGrpSpPr/>
          <p:nvPr/>
        </p:nvGrpSpPr>
        <p:grpSpPr>
          <a:xfrm>
            <a:off x="75259" y="-13381139"/>
            <a:ext cx="400112" cy="6446102"/>
            <a:chOff x="126570" y="819411"/>
            <a:chExt cx="400112" cy="6446102"/>
          </a:xfrm>
        </p:grpSpPr>
        <p:pic>
          <p:nvPicPr>
            <p:cNvPr id="23" name="Grafický objekt 22" descr="Informace obrys">
              <a:extLst>
                <a:ext uri="{FF2B5EF4-FFF2-40B4-BE49-F238E27FC236}">
                  <a16:creationId xmlns:a16="http://schemas.microsoft.com/office/drawing/2014/main" id="{EE198FA0-4709-BD9D-1477-FB21DDB59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6D446446-9534-23C7-B841-C538851A836F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Grafický objekt 24" descr="Vysunout obrys">
            <a:extLst>
              <a:ext uri="{FF2B5EF4-FFF2-40B4-BE49-F238E27FC236}">
                <a16:creationId xmlns:a16="http://schemas.microsoft.com/office/drawing/2014/main" id="{1A6D946F-DB33-3CCB-7AF2-A959F3CDBE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340" y="-7001671"/>
            <a:ext cx="463949" cy="470466"/>
          </a:xfrm>
          <a:prstGeom prst="rect">
            <a:avLst/>
          </a:prstGeom>
        </p:spPr>
      </p:pic>
      <p:pic>
        <p:nvPicPr>
          <p:cNvPr id="26" name="Obrázek 25" descr="Obsah obrázku Maketa, tráva&#10;&#10;Popis byl vytvořen automaticky">
            <a:extLst>
              <a:ext uri="{FF2B5EF4-FFF2-40B4-BE49-F238E27FC236}">
                <a16:creationId xmlns:a16="http://schemas.microsoft.com/office/drawing/2014/main" id="{BBCA8906-0458-472A-5973-8333849B57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95" y="-5530828"/>
            <a:ext cx="3814188" cy="2702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Obrázek 26" descr="Obsah obrázku Maketa&#10;&#10;Popis byl vytvořen automaticky">
            <a:extLst>
              <a:ext uri="{FF2B5EF4-FFF2-40B4-BE49-F238E27FC236}">
                <a16:creationId xmlns:a16="http://schemas.microsoft.com/office/drawing/2014/main" id="{2FB70F57-031F-BF98-BCE5-7EFB611F1E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18" y="-4463676"/>
            <a:ext cx="3692129" cy="2616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Obrázek 27" descr="Obsah obrázku Maketa, rostlina, dům, budova&#10;&#10;Popis byl vytvořen automaticky">
            <a:extLst>
              <a:ext uri="{FF2B5EF4-FFF2-40B4-BE49-F238E27FC236}">
                <a16:creationId xmlns:a16="http://schemas.microsoft.com/office/drawing/2014/main" id="{F67D1E6C-07EC-BDE0-5BF9-77F5E42D8F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021" y="-4798529"/>
            <a:ext cx="3467457" cy="2454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Obrázek 29" descr="Obsah obrázku snímek obrazovky, text, Barevnost, diagram&#10;&#10;Popis byl vytvořen automaticky">
            <a:extLst>
              <a:ext uri="{FF2B5EF4-FFF2-40B4-BE49-F238E27FC236}">
                <a16:creationId xmlns:a16="http://schemas.microsoft.com/office/drawing/2014/main" id="{6FBAED25-3D14-578F-08BA-45A01654D19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79" y="284318"/>
            <a:ext cx="8434825" cy="6326119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168DB104-3EE2-AE35-54B5-BA0BF933DFB2}"/>
              </a:ext>
            </a:extLst>
          </p:cNvPr>
          <p:cNvSpPr txBox="1"/>
          <p:nvPr/>
        </p:nvSpPr>
        <p:spPr>
          <a:xfrm>
            <a:off x="4194081" y="-3274313"/>
            <a:ext cx="3561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Veřejný průzkum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590CAAF-A04F-A07D-E3FD-6882742A8FD4}"/>
              </a:ext>
            </a:extLst>
          </p:cNvPr>
          <p:cNvSpPr txBox="1"/>
          <p:nvPr/>
        </p:nvSpPr>
        <p:spPr>
          <a:xfrm>
            <a:off x="13611083" y="1157392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badi" panose="020B0604020104020204" pitchFamily="34" charset="0"/>
              </a:rPr>
              <a:t>Pomocí online dotazníkového formuláře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badi" panose="020B0604020104020204" pitchFamily="34" charset="0"/>
              </a:rPr>
              <a:t>Celkem 52 odpovědí</a:t>
            </a:r>
          </a:p>
        </p:txBody>
      </p:sp>
    </p:spTree>
    <p:extLst>
      <p:ext uri="{BB962C8B-B14F-4D97-AF65-F5344CB8AC3E}">
        <p14:creationId xmlns:p14="http://schemas.microsoft.com/office/powerpoint/2010/main" val="124154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552628E-C827-18D1-9561-DB822E68110B}"/>
              </a:ext>
            </a:extLst>
          </p:cNvPr>
          <p:cNvSpPr/>
          <p:nvPr/>
        </p:nvSpPr>
        <p:spPr>
          <a:xfrm rot="10800000">
            <a:off x="0" y="5039832"/>
            <a:ext cx="12192000" cy="1818168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B6916B7-7141-82A3-3977-55FA7432B2A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6" name="Grafický objekt 5" descr="Záložka se souvislou výplní">
              <a:extLst>
                <a:ext uri="{FF2B5EF4-FFF2-40B4-BE49-F238E27FC236}">
                  <a16:creationId xmlns:a16="http://schemas.microsoft.com/office/drawing/2014/main" id="{24A7F6A5-5959-CBA0-3CC9-C7DF96C3C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rázek 6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DE0EE4D8-DBB8-5E01-37D1-AB2F8CDBF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6D1ABF-D57B-706E-9AF9-118BF4C76360}"/>
              </a:ext>
            </a:extLst>
          </p:cNvPr>
          <p:cNvSpPr txBox="1"/>
          <p:nvPr/>
        </p:nvSpPr>
        <p:spPr>
          <a:xfrm>
            <a:off x="4315199" y="550979"/>
            <a:ext cx="3561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Veřejný průzkum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5CAD21D5-FB47-8751-5FFA-82BC24135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270325"/>
              </p:ext>
            </p:extLst>
          </p:nvPr>
        </p:nvGraphicFramePr>
        <p:xfrm>
          <a:off x="154212" y="1345181"/>
          <a:ext cx="10818588" cy="425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4815EFD4-85D9-0E9F-50CA-4F62B73F34AC}"/>
              </a:ext>
            </a:extLst>
          </p:cNvPr>
          <p:cNvSpPr txBox="1"/>
          <p:nvPr/>
        </p:nvSpPr>
        <p:spPr>
          <a:xfrm>
            <a:off x="4902200" y="1119292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Pomocí online dotazníkového formuláře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Celkem 52 odpovědí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10649A4-EC60-A23C-FC0A-EC27E384F1F1}"/>
              </a:ext>
            </a:extLst>
          </p:cNvPr>
          <p:cNvSpPr txBox="1"/>
          <p:nvPr/>
        </p:nvSpPr>
        <p:spPr>
          <a:xfrm rot="16200000">
            <a:off x="-3782777" y="2987386"/>
            <a:ext cx="574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latin typeface="Abadi" panose="020B0604020104020204" pitchFamily="34" charset="0"/>
              </a:rPr>
              <a:t>Porovnání skladeb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navržených</a:t>
            </a:r>
            <a:r>
              <a:rPr lang="cs-CZ" sz="2500" b="1" dirty="0">
                <a:latin typeface="Abadi" panose="020B0604020104020204" pitchFamily="34" charset="0"/>
              </a:rPr>
              <a:t> </a:t>
            </a:r>
            <a:r>
              <a:rPr lang="cs-CZ" sz="2500" dirty="0">
                <a:latin typeface="Abadi" panose="020B0604020104020204" pitchFamily="34" charset="0"/>
              </a:rPr>
              <a:t>variant</a:t>
            </a:r>
          </a:p>
        </p:txBody>
      </p:sp>
      <p:pic>
        <p:nvPicPr>
          <p:cNvPr id="20" name="Obrázek 19" descr="Obsah obrázku snímek obrazovky, text, Barevnost, diagram&#10;&#10;Popis byl vytvořen automaticky">
            <a:extLst>
              <a:ext uri="{FF2B5EF4-FFF2-40B4-BE49-F238E27FC236}">
                <a16:creationId xmlns:a16="http://schemas.microsoft.com/office/drawing/2014/main" id="{65CAE794-F329-1571-299C-EE65D080E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18" y="352963"/>
            <a:ext cx="8434825" cy="6326119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1E986F9-BE32-366E-871B-20277CD3E6DC}"/>
              </a:ext>
            </a:extLst>
          </p:cNvPr>
          <p:cNvSpPr txBox="1"/>
          <p:nvPr/>
        </p:nvSpPr>
        <p:spPr>
          <a:xfrm>
            <a:off x="2104669" y="-1124106"/>
            <a:ext cx="76873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Stavebně konstrukční návrh pro plochou střechu s FVE </a:t>
            </a:r>
          </a:p>
        </p:txBody>
      </p:sp>
      <p:pic>
        <p:nvPicPr>
          <p:cNvPr id="22" name="Obrázek 21" descr="Obsah obrázku Maketa&#10;&#10;Popis byl vytvořen automaticky">
            <a:extLst>
              <a:ext uri="{FF2B5EF4-FFF2-40B4-BE49-F238E27FC236}">
                <a16:creationId xmlns:a16="http://schemas.microsoft.com/office/drawing/2014/main" id="{F789FC47-5DAB-52A8-0497-10C6575F8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8414" y="-2661894"/>
            <a:ext cx="3951744" cy="2661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D4F91829-E23E-2E3E-F6D5-829CCFD9ABCD}"/>
              </a:ext>
            </a:extLst>
          </p:cNvPr>
          <p:cNvSpPr/>
          <p:nvPr/>
        </p:nvSpPr>
        <p:spPr>
          <a:xfrm>
            <a:off x="-10546579" y="4438870"/>
            <a:ext cx="5001930" cy="1915043"/>
          </a:xfrm>
          <a:prstGeom prst="roundRect">
            <a:avLst>
              <a:gd name="adj" fmla="val 6153"/>
            </a:avLst>
          </a:prstGeom>
          <a:blipFill>
            <a:blip r:embed="rId8">
              <a:alphaModFix amt="85000"/>
            </a:blip>
            <a:tile tx="-114300" ty="152400" sx="90000" sy="100000" flip="y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D4EE0DE-39AF-D191-E335-F31177189F20}"/>
              </a:ext>
            </a:extLst>
          </p:cNvPr>
          <p:cNvSpPr txBox="1"/>
          <p:nvPr/>
        </p:nvSpPr>
        <p:spPr>
          <a:xfrm>
            <a:off x="-9131094" y="4532605"/>
            <a:ext cx="358644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300" b="1" dirty="0">
                <a:latin typeface="Abadi" panose="020B0604020104020204" pitchFamily="34" charset="0"/>
              </a:rPr>
              <a:t>Základní informace o konstrukci stavby: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>
                <a:latin typeface="Abadi" panose="020B0604020104020204" pitchFamily="34" charset="0"/>
              </a:rPr>
              <a:t>Zděná třípodlažní stavba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>
                <a:latin typeface="Abadi" panose="020B0604020104020204" pitchFamily="34" charset="0"/>
              </a:rPr>
              <a:t>Zdivo systému YTONG Lambda YQ 500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>
                <a:latin typeface="Abadi" panose="020B0604020104020204" pitchFamily="34" charset="0"/>
              </a:rPr>
              <a:t>Systémové překlady YTONG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>
                <a:latin typeface="Abadi" panose="020B0604020104020204" pitchFamily="34" charset="0"/>
              </a:rPr>
              <a:t>Železobetonové věnce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>
                <a:latin typeface="Abadi" panose="020B0604020104020204" pitchFamily="34" charset="0"/>
              </a:rPr>
              <a:t>Železobetonové základové pasy s deskou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CEBB8CA-95FE-4096-371D-62A6223905E9}"/>
              </a:ext>
            </a:extLst>
          </p:cNvPr>
          <p:cNvSpPr txBox="1"/>
          <p:nvPr/>
        </p:nvSpPr>
        <p:spPr>
          <a:xfrm>
            <a:off x="1093398" y="-590894"/>
            <a:ext cx="953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badi" panose="020B0604020104020204" pitchFamily="34" charset="0"/>
              </a:rPr>
              <a:t>Navrhuji prefabrikované železobetonové panely SPIROLL PPD 252 výšky 250 mm</a:t>
            </a:r>
          </a:p>
        </p:txBody>
      </p: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1F1C8DCF-E142-110A-9A31-F1F2884EE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07957"/>
              </p:ext>
            </p:extLst>
          </p:nvPr>
        </p:nvGraphicFramePr>
        <p:xfrm>
          <a:off x="13984883" y="992396"/>
          <a:ext cx="6877329" cy="252652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0345">
                  <a:extLst>
                    <a:ext uri="{9D8B030D-6E8A-4147-A177-3AD203B41FA5}">
                      <a16:colId xmlns:a16="http://schemas.microsoft.com/office/drawing/2014/main" val="3685459648"/>
                    </a:ext>
                  </a:extLst>
                </a:gridCol>
                <a:gridCol w="1472565">
                  <a:extLst>
                    <a:ext uri="{9D8B030D-6E8A-4147-A177-3AD203B41FA5}">
                      <a16:colId xmlns:a16="http://schemas.microsoft.com/office/drawing/2014/main" val="3560568746"/>
                    </a:ext>
                  </a:extLst>
                </a:gridCol>
                <a:gridCol w="1520531">
                  <a:extLst>
                    <a:ext uri="{9D8B030D-6E8A-4147-A177-3AD203B41FA5}">
                      <a16:colId xmlns:a16="http://schemas.microsoft.com/office/drawing/2014/main" val="4075492704"/>
                    </a:ext>
                  </a:extLst>
                </a:gridCol>
                <a:gridCol w="650127">
                  <a:extLst>
                    <a:ext uri="{9D8B030D-6E8A-4147-A177-3AD203B41FA5}">
                      <a16:colId xmlns:a16="http://schemas.microsoft.com/office/drawing/2014/main" val="4048497956"/>
                    </a:ext>
                  </a:extLst>
                </a:gridCol>
                <a:gridCol w="660070">
                  <a:extLst>
                    <a:ext uri="{9D8B030D-6E8A-4147-A177-3AD203B41FA5}">
                      <a16:colId xmlns:a16="http://schemas.microsoft.com/office/drawing/2014/main" val="504082423"/>
                    </a:ext>
                  </a:extLst>
                </a:gridCol>
                <a:gridCol w="805392">
                  <a:extLst>
                    <a:ext uri="{9D8B030D-6E8A-4147-A177-3AD203B41FA5}">
                      <a16:colId xmlns:a16="http://schemas.microsoft.com/office/drawing/2014/main" val="1960481277"/>
                    </a:ext>
                  </a:extLst>
                </a:gridCol>
                <a:gridCol w="407667">
                  <a:extLst>
                    <a:ext uri="{9D8B030D-6E8A-4147-A177-3AD203B41FA5}">
                      <a16:colId xmlns:a16="http://schemas.microsoft.com/office/drawing/2014/main" val="672021218"/>
                    </a:ext>
                  </a:extLst>
                </a:gridCol>
                <a:gridCol w="830632">
                  <a:extLst>
                    <a:ext uri="{9D8B030D-6E8A-4147-A177-3AD203B41FA5}">
                      <a16:colId xmlns:a16="http://schemas.microsoft.com/office/drawing/2014/main" val="1694022377"/>
                    </a:ext>
                  </a:extLst>
                </a:gridCol>
              </a:tblGrid>
              <a:tr h="345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Skladba ploché střechy 2.NP, 3.NP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62314"/>
                  </a:ext>
                </a:extLst>
              </a:tr>
              <a:tr h="40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Pořadí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Funkce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Materiál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tl.(mm)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p (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3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fk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) 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ɣ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fd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3507056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Ext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  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Int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Hydroizolace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TPO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1,8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0,022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0,0297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941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Tepelná izolace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EPS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250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0,2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0,04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0,0540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60985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Spádová vrstva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EPS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350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0,2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0,07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0,0945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00360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Parotěsnící vrstva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Asfaltový pás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 4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0,044 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0,0594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92187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Nosná konstrukce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Železobetonový    dutinový panel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250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13,85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3,462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4,674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44659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Zavěšený podhled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SDK s konstrukcí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300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0,06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0,18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0,243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3143700"/>
                  </a:ext>
                </a:extLst>
              </a:tr>
              <a:tr h="286004">
                <a:tc gridSpan="4"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zatížení konstrukce: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5,1746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8474371"/>
                  </a:ext>
                </a:extLst>
              </a:tr>
            </a:tbl>
          </a:graphicData>
        </a:graphic>
      </p:graphicFrame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CFAC0211-2A0D-D69C-D38E-BB3108C11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0547"/>
              </p:ext>
            </p:extLst>
          </p:nvPr>
        </p:nvGraphicFramePr>
        <p:xfrm>
          <a:off x="16418405" y="3921273"/>
          <a:ext cx="5303006" cy="170563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30275">
                  <a:extLst>
                    <a:ext uri="{9D8B030D-6E8A-4147-A177-3AD203B41FA5}">
                      <a16:colId xmlns:a16="http://schemas.microsoft.com/office/drawing/2014/main" val="1408900959"/>
                    </a:ext>
                  </a:extLst>
                </a:gridCol>
                <a:gridCol w="2297188">
                  <a:extLst>
                    <a:ext uri="{9D8B030D-6E8A-4147-A177-3AD203B41FA5}">
                      <a16:colId xmlns:a16="http://schemas.microsoft.com/office/drawing/2014/main" val="420472821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2049197"/>
                    </a:ext>
                  </a:extLst>
                </a:gridCol>
                <a:gridCol w="399143">
                  <a:extLst>
                    <a:ext uri="{9D8B030D-6E8A-4147-A177-3AD203B41FA5}">
                      <a16:colId xmlns:a16="http://schemas.microsoft.com/office/drawing/2014/main" val="5494617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2157549"/>
                    </a:ext>
                  </a:extLst>
                </a:gridCol>
              </a:tblGrid>
              <a:tr h="2533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Zatížení střešní konstrukce </a:t>
                      </a:r>
                      <a:r>
                        <a:rPr lang="cs-CZ" sz="1200" b="0" dirty="0">
                          <a:effectLst/>
                          <a:latin typeface="Abadi" panose="020B0604020104020204" pitchFamily="34" charset="0"/>
                        </a:rPr>
                        <a:t>(bez nosné vrstvy)</a:t>
                      </a:r>
                      <a:endParaRPr lang="cs-CZ" sz="1200" b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44909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Druh zatížení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Název zatížení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fk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γ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fd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631908"/>
                  </a:ext>
                </a:extLst>
              </a:tr>
              <a:tr h="199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Proměnné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Sníh (oblast I)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0,56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0,84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809889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Užitné (údržba)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0,75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1,125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551678"/>
                  </a:ext>
                </a:extLst>
              </a:tr>
              <a:tr h="199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Stálé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zatížení od fotovoltaické sestavy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0,5958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9186143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zatížení od skladby střechy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052327"/>
                  </a:ext>
                </a:extLst>
              </a:tr>
              <a:tr h="1993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  <a:latin typeface="Abadi" panose="020B0604020104020204" pitchFamily="34" charset="0"/>
                        </a:rPr>
                        <a:t>Celkem:</a:t>
                      </a:r>
                      <a:endParaRPr lang="cs-CZ" sz="1200" b="1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  <a:latin typeface="Abadi" panose="020B0604020104020204" pitchFamily="34" charset="0"/>
                        </a:rPr>
                        <a:t>3,0608</a:t>
                      </a:r>
                      <a:endParaRPr lang="cs-CZ" sz="1400" b="1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3541519"/>
                  </a:ext>
                </a:extLst>
              </a:tr>
            </a:tbl>
          </a:graphicData>
        </a:graphic>
      </p:graphicFrame>
      <p:sp>
        <p:nvSpPr>
          <p:cNvPr id="28" name="TextovéPole 27">
            <a:extLst>
              <a:ext uri="{FF2B5EF4-FFF2-40B4-BE49-F238E27FC236}">
                <a16:creationId xmlns:a16="http://schemas.microsoft.com/office/drawing/2014/main" id="{C544A568-C040-6EDE-CEB6-5E4CDCAE7135}"/>
              </a:ext>
            </a:extLst>
          </p:cNvPr>
          <p:cNvSpPr txBox="1"/>
          <p:nvPr/>
        </p:nvSpPr>
        <p:spPr>
          <a:xfrm>
            <a:off x="23067801" y="5288002"/>
            <a:ext cx="11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&lt; 4,7 </a:t>
            </a:r>
            <a:r>
              <a:rPr lang="cs-CZ" sz="1400" b="1" dirty="0" err="1">
                <a:effectLst/>
                <a:latin typeface="Abadi" panose="020B0604020104020204" pitchFamily="34" charset="0"/>
              </a:rPr>
              <a:t>kN</a:t>
            </a:r>
            <a:r>
              <a:rPr lang="cs-CZ" sz="1400" b="1" dirty="0">
                <a:effectLst/>
                <a:latin typeface="Abadi" panose="020B0604020104020204" pitchFamily="34" charset="0"/>
              </a:rPr>
              <a:t>/m</a:t>
            </a:r>
            <a:r>
              <a:rPr lang="cs-CZ" sz="1400" b="1" baseline="30000" dirty="0">
                <a:effectLst/>
                <a:latin typeface="Abadi" panose="020B0604020104020204" pitchFamily="34" charset="0"/>
              </a:rPr>
              <a:t>2</a:t>
            </a:r>
            <a:r>
              <a:rPr lang="cs-CZ" sz="1400" b="1" dirty="0">
                <a:latin typeface="Abadi" panose="020B0604020104020204" pitchFamily="34" charset="0"/>
              </a:rPr>
              <a:t> </a:t>
            </a: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E0196A89-1D08-4F8C-1A58-BB686EF3BEA4}"/>
              </a:ext>
            </a:extLst>
          </p:cNvPr>
          <p:cNvCxnSpPr>
            <a:cxnSpLocks/>
          </p:cNvCxnSpPr>
          <p:nvPr/>
        </p:nvCxnSpPr>
        <p:spPr>
          <a:xfrm flipH="1">
            <a:off x="21538474" y="5595779"/>
            <a:ext cx="37001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56A75CC-4CE1-EF3C-12DC-9E31386EC0E9}"/>
              </a:ext>
            </a:extLst>
          </p:cNvPr>
          <p:cNvSpPr txBox="1"/>
          <p:nvPr/>
        </p:nvSpPr>
        <p:spPr>
          <a:xfrm>
            <a:off x="22159705" y="5714784"/>
            <a:ext cx="213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38,63 </a:t>
            </a:r>
            <a:r>
              <a:rPr lang="cs-CZ" sz="1400" b="1" dirty="0" err="1">
                <a:latin typeface="Abadi" panose="020B0604020104020204" pitchFamily="34" charset="0"/>
              </a:rPr>
              <a:t>kNm</a:t>
            </a:r>
            <a:r>
              <a:rPr lang="cs-CZ" sz="1400" b="1" dirty="0">
                <a:latin typeface="Abadi" panose="020B0604020104020204" pitchFamily="34" charset="0"/>
              </a:rPr>
              <a:t> &lt; 243 </a:t>
            </a:r>
            <a:r>
              <a:rPr lang="cs-CZ" sz="1400" b="1" dirty="0" err="1">
                <a:effectLst/>
                <a:latin typeface="Abadi" panose="020B0604020104020204" pitchFamily="34" charset="0"/>
              </a:rPr>
              <a:t>kNm</a:t>
            </a:r>
            <a:r>
              <a:rPr lang="cs-CZ" sz="1400" b="1" dirty="0">
                <a:latin typeface="Abadi" panose="020B0604020104020204" pitchFamily="34" charset="0"/>
              </a:rPr>
              <a:t> 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C487B03-B5A5-604C-F7A3-2C097B69984A}"/>
              </a:ext>
            </a:extLst>
          </p:cNvPr>
          <p:cNvCxnSpPr>
            <a:cxnSpLocks/>
          </p:cNvCxnSpPr>
          <p:nvPr/>
        </p:nvCxnSpPr>
        <p:spPr>
          <a:xfrm flipH="1" flipV="1">
            <a:off x="20641761" y="5997159"/>
            <a:ext cx="4596837" cy="12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02255CE-0993-9EEB-77B3-5C3EF1F7CC97}"/>
              </a:ext>
            </a:extLst>
          </p:cNvPr>
          <p:cNvSpPr txBox="1"/>
          <p:nvPr/>
        </p:nvSpPr>
        <p:spPr>
          <a:xfrm>
            <a:off x="20600718" y="5726477"/>
            <a:ext cx="213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Ohybový moment</a:t>
            </a:r>
          </a:p>
        </p:txBody>
      </p:sp>
      <p:pic>
        <p:nvPicPr>
          <p:cNvPr id="33" name="Grafický objekt 32" descr="Tenká šipka zatočená ve směru hodinových ručiček obrys">
            <a:extLst>
              <a:ext uri="{FF2B5EF4-FFF2-40B4-BE49-F238E27FC236}">
                <a16:creationId xmlns:a16="http://schemas.microsoft.com/office/drawing/2014/main" id="{00F0E963-222D-B2B7-BF5B-154DDE7B72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 flipH="1">
            <a:off x="27956500" y="731124"/>
            <a:ext cx="522543" cy="522543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64741106-2477-33DF-8B12-AAFFA27B1904}"/>
              </a:ext>
            </a:extLst>
          </p:cNvPr>
          <p:cNvSpPr txBox="1"/>
          <p:nvPr/>
        </p:nvSpPr>
        <p:spPr>
          <a:xfrm>
            <a:off x="27914633" y="470297"/>
            <a:ext cx="190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badi" panose="020B0604020104020204" pitchFamily="34" charset="0"/>
              </a:rPr>
              <a:t>Hodnoty deklarované výrobcem</a:t>
            </a:r>
          </a:p>
        </p:txBody>
      </p:sp>
    </p:spTree>
    <p:extLst>
      <p:ext uri="{BB962C8B-B14F-4D97-AF65-F5344CB8AC3E}">
        <p14:creationId xmlns:p14="http://schemas.microsoft.com/office/powerpoint/2010/main" val="3907997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552628E-C827-18D1-9561-DB822E68110B}"/>
              </a:ext>
            </a:extLst>
          </p:cNvPr>
          <p:cNvSpPr/>
          <p:nvPr/>
        </p:nvSpPr>
        <p:spPr>
          <a:xfrm rot="10800000">
            <a:off x="0" y="5569592"/>
            <a:ext cx="12192000" cy="1818168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6D1ABF-D57B-706E-9AF9-118BF4C76360}"/>
              </a:ext>
            </a:extLst>
          </p:cNvPr>
          <p:cNvSpPr txBox="1"/>
          <p:nvPr/>
        </p:nvSpPr>
        <p:spPr>
          <a:xfrm>
            <a:off x="2252350" y="296584"/>
            <a:ext cx="76873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Stavebně konstrukční návrh pro plochou střechu s FVE 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6E56A04-AED3-D052-01D0-02762967857B}"/>
              </a:ext>
            </a:extLst>
          </p:cNvPr>
          <p:cNvGrpSpPr/>
          <p:nvPr/>
        </p:nvGrpSpPr>
        <p:grpSpPr>
          <a:xfrm>
            <a:off x="-10869139" y="792914"/>
            <a:ext cx="10439400" cy="996414"/>
            <a:chOff x="495300" y="1329243"/>
            <a:chExt cx="10439400" cy="996414"/>
          </a:xfrm>
        </p:grpSpPr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1F133CA8-5088-05E1-6D0B-22A443580877}"/>
                </a:ext>
              </a:extLst>
            </p:cNvPr>
            <p:cNvSpPr/>
            <p:nvPr/>
          </p:nvSpPr>
          <p:spPr>
            <a:xfrm>
              <a:off x="495300" y="1329243"/>
              <a:ext cx="10439400" cy="996414"/>
            </a:xfrm>
            <a:prstGeom prst="roundRect">
              <a:avLst/>
            </a:prstGeom>
            <a:blipFill dpi="0">
              <a:blip r:embed="rId2">
                <a:alphaModFix amt="85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379D4353-9FF6-167D-0F0C-801C71857633}"/>
                </a:ext>
              </a:extLst>
            </p:cNvPr>
            <p:cNvSpPr/>
            <p:nvPr/>
          </p:nvSpPr>
          <p:spPr>
            <a:xfrm>
              <a:off x="755650" y="1712276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A6F956A0-2370-3DA2-A8FC-883E74861C3D}"/>
                </a:ext>
              </a:extLst>
            </p:cNvPr>
            <p:cNvSpPr txBox="1"/>
            <p:nvPr/>
          </p:nvSpPr>
          <p:spPr>
            <a:xfrm>
              <a:off x="1257300" y="1383611"/>
              <a:ext cx="967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 straně 28, v bodě finanční úspora, je poukazováno na možnost generování dostatečných příjmů z přetoků při nadměrné výrobě elektřiny. Víte přibližně v jaké výši by byl zmiňovaný příjem? Je možné vůbec prodávat přebytečnou elektřinu zpět provozovateli distribuční sítě?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6A98A916-4F0D-641E-EF72-95CF41765805}"/>
              </a:ext>
            </a:extLst>
          </p:cNvPr>
          <p:cNvGrpSpPr/>
          <p:nvPr/>
        </p:nvGrpSpPr>
        <p:grpSpPr>
          <a:xfrm>
            <a:off x="-12022778" y="1918224"/>
            <a:ext cx="10439400" cy="776647"/>
            <a:chOff x="495300" y="2450014"/>
            <a:chExt cx="10439400" cy="776647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56835BD1-5C4F-89D9-8971-8AFF9474CD2B}"/>
                </a:ext>
              </a:extLst>
            </p:cNvPr>
            <p:cNvSpPr/>
            <p:nvPr/>
          </p:nvSpPr>
          <p:spPr>
            <a:xfrm>
              <a:off x="495300" y="2450014"/>
              <a:ext cx="10439400" cy="776647"/>
            </a:xfrm>
            <a:prstGeom prst="roundRect">
              <a:avLst/>
            </a:prstGeom>
            <a:blipFill dpi="0" rotWithShape="1">
              <a:blip r:embed="rId2">
                <a:alphaModFix amt="85000"/>
              </a:blip>
              <a:srcRect/>
              <a:tile tx="0" ty="25400" sx="86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7FBC5AD2-3870-A655-CCCA-AE3B04085BEB}"/>
                </a:ext>
              </a:extLst>
            </p:cNvPr>
            <p:cNvSpPr/>
            <p:nvPr/>
          </p:nvSpPr>
          <p:spPr>
            <a:xfrm>
              <a:off x="750300" y="271424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FE8F962C-70F5-2A4E-9973-BFD574427EA8}"/>
                </a:ext>
              </a:extLst>
            </p:cNvPr>
            <p:cNvSpPr txBox="1"/>
            <p:nvPr/>
          </p:nvSpPr>
          <p:spPr>
            <a:xfrm>
              <a:off x="1257300" y="2518835"/>
              <a:ext cx="967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 variantním návrhu č.3 je ve vizualizacích navržena vzrostlá zeleň (vzrostlé stromy), je s tímto zatížením počítáno?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EC83A876-EA9C-9685-A091-BDB7FB5AE54E}"/>
              </a:ext>
            </a:extLst>
          </p:cNvPr>
          <p:cNvGrpSpPr/>
          <p:nvPr/>
        </p:nvGrpSpPr>
        <p:grpSpPr>
          <a:xfrm>
            <a:off x="-14246839" y="2838711"/>
            <a:ext cx="10439400" cy="963084"/>
            <a:chOff x="495300" y="3356022"/>
            <a:chExt cx="10439400" cy="963084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3B49506A-9C33-447A-A085-FB4DBA5EA902}"/>
                </a:ext>
              </a:extLst>
            </p:cNvPr>
            <p:cNvSpPr/>
            <p:nvPr/>
          </p:nvSpPr>
          <p:spPr>
            <a:xfrm>
              <a:off x="495300" y="3356022"/>
              <a:ext cx="10439400" cy="963084"/>
            </a:xfrm>
            <a:prstGeom prst="roundRect">
              <a:avLst/>
            </a:prstGeom>
            <a:blipFill dpi="0" rotWithShape="0">
              <a:blip r:embed="rId2">
                <a:alphaModFix amt="85000"/>
              </a:blip>
              <a:srcRect/>
              <a:tile tx="0" ty="0" sx="100000" sy="100000" flip="none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FF798560-A085-31F0-1BCD-6043DBA475F5}"/>
                </a:ext>
              </a:extLst>
            </p:cNvPr>
            <p:cNvSpPr/>
            <p:nvPr/>
          </p:nvSpPr>
          <p:spPr>
            <a:xfrm>
              <a:off x="750300" y="3705132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96C9E8C1-8A54-5005-74C0-3437F766057C}"/>
                </a:ext>
              </a:extLst>
            </p:cNvPr>
            <p:cNvSpPr txBox="1"/>
            <p:nvPr/>
          </p:nvSpPr>
          <p:spPr>
            <a:xfrm>
              <a:off x="1257300" y="3377060"/>
              <a:ext cx="967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Jakým způsobem ovlivňují jednotlivé návrhy využití ploché střechy stávající návrh? např. co se týče výškového navázání v úrovni podlahy? Vyústění rozvodů TZB na střešní plášť? Výška atiky apod.? Je nutné provádět nějaké opatření?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432B0C4C-2ED4-8229-ABFA-8BCD7B22D3C6}"/>
              </a:ext>
            </a:extLst>
          </p:cNvPr>
          <p:cNvGrpSpPr/>
          <p:nvPr/>
        </p:nvGrpSpPr>
        <p:grpSpPr>
          <a:xfrm>
            <a:off x="-15576489" y="4050429"/>
            <a:ext cx="10439400" cy="709042"/>
            <a:chOff x="495300" y="4449573"/>
            <a:chExt cx="10439400" cy="709042"/>
          </a:xfrm>
        </p:grpSpPr>
        <p:sp>
          <p:nvSpPr>
            <p:cNvPr id="36" name="Obdélník: se zakulacenými rohy 35">
              <a:extLst>
                <a:ext uri="{FF2B5EF4-FFF2-40B4-BE49-F238E27FC236}">
                  <a16:creationId xmlns:a16="http://schemas.microsoft.com/office/drawing/2014/main" id="{B47A1C53-0C7B-EA22-FCC5-076B69FF5A39}"/>
                </a:ext>
              </a:extLst>
            </p:cNvPr>
            <p:cNvSpPr/>
            <p:nvPr/>
          </p:nvSpPr>
          <p:spPr>
            <a:xfrm>
              <a:off x="495300" y="4449573"/>
              <a:ext cx="10439400" cy="709042"/>
            </a:xfrm>
            <a:prstGeom prst="roundRect">
              <a:avLst/>
            </a:prstGeom>
            <a:blipFill dpi="0" rotWithShape="0">
              <a:blip r:embed="rId2">
                <a:alphaModFix amt="85000"/>
              </a:blip>
              <a:srcRect/>
              <a:tile tx="-114300" ty="152400" sx="90000" sy="100000" flip="y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B5A21E75-44ED-43D0-591F-16D684CDC00C}"/>
                </a:ext>
              </a:extLst>
            </p:cNvPr>
            <p:cNvSpPr/>
            <p:nvPr/>
          </p:nvSpPr>
          <p:spPr>
            <a:xfrm>
              <a:off x="750300" y="4679716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F0C0A4CD-0194-9EA7-D232-D52091EC8D58}"/>
                </a:ext>
              </a:extLst>
            </p:cNvPr>
            <p:cNvSpPr txBox="1"/>
            <p:nvPr/>
          </p:nvSpPr>
          <p:spPr>
            <a:xfrm>
              <a:off x="1257300" y="4512284"/>
              <a:ext cx="967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 variantním návrhu č. 3 je ve vizualizacích zobrazen žebřík na střechu 3. NP - je řešení žebříku správné vzhledem k zamýšlenému využití?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5E2A7B31-4653-16D4-A8CF-4807A67616AB}"/>
              </a:ext>
            </a:extLst>
          </p:cNvPr>
          <p:cNvGrpSpPr/>
          <p:nvPr/>
        </p:nvGrpSpPr>
        <p:grpSpPr>
          <a:xfrm>
            <a:off x="-17328256" y="5157353"/>
            <a:ext cx="10439400" cy="824479"/>
            <a:chOff x="495300" y="5289081"/>
            <a:chExt cx="10439400" cy="824479"/>
          </a:xfrm>
        </p:grpSpPr>
        <p:sp>
          <p:nvSpPr>
            <p:cNvPr id="40" name="Obdélník: se zakulacenými rohy 39">
              <a:extLst>
                <a:ext uri="{FF2B5EF4-FFF2-40B4-BE49-F238E27FC236}">
                  <a16:creationId xmlns:a16="http://schemas.microsoft.com/office/drawing/2014/main" id="{6AD19FBD-0DFC-0D0C-B46E-7DA9497189F2}"/>
                </a:ext>
              </a:extLst>
            </p:cNvPr>
            <p:cNvSpPr/>
            <p:nvPr/>
          </p:nvSpPr>
          <p:spPr>
            <a:xfrm>
              <a:off x="495300" y="5289081"/>
              <a:ext cx="10439400" cy="824479"/>
            </a:xfrm>
            <a:prstGeom prst="roundRect">
              <a:avLst/>
            </a:prstGeom>
            <a:blipFill dpi="0" rotWithShape="0">
              <a:blip r:embed="rId2">
                <a:alphaModFix amt="85000"/>
              </a:blip>
              <a:srcRect/>
              <a:tile tx="0" ty="0" sx="95000" sy="100000" flip="none" algn="b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831D5CEE-2F0D-1AB8-96FC-1776A008631E}"/>
                </a:ext>
              </a:extLst>
            </p:cNvPr>
            <p:cNvSpPr/>
            <p:nvPr/>
          </p:nvSpPr>
          <p:spPr>
            <a:xfrm>
              <a:off x="757650" y="5542691"/>
              <a:ext cx="252000" cy="252000"/>
            </a:xfrm>
            <a:prstGeom prst="ellipse">
              <a:avLst/>
            </a:prstGeom>
            <a:solidFill>
              <a:srgbClr val="FBEEB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FB09A94D-8273-39CC-30B6-61BD18C37201}"/>
                </a:ext>
              </a:extLst>
            </p:cNvPr>
            <p:cNvSpPr txBox="1"/>
            <p:nvPr/>
          </p:nvSpPr>
          <p:spPr>
            <a:xfrm>
              <a:off x="1257300" y="5351794"/>
              <a:ext cx="96774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Bylo by možné zkombinovat variantu č. 1 a č. 2? Bylo by nutno návrhu nějakých zvláštních opatření?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88745F0D-5BE8-D9BA-5B8E-E28DF3EE8B47}"/>
              </a:ext>
            </a:extLst>
          </p:cNvPr>
          <p:cNvSpPr txBox="1"/>
          <p:nvPr/>
        </p:nvSpPr>
        <p:spPr>
          <a:xfrm>
            <a:off x="2736849" y="-1643581"/>
            <a:ext cx="6718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Otázky vedoucího a oponenta bakalářské práce</a:t>
            </a:r>
          </a:p>
        </p:txBody>
      </p:sp>
      <p:pic>
        <p:nvPicPr>
          <p:cNvPr id="45" name="Obrázek 44" descr="Obsah obrázku Maketa&#10;&#10;Popis byl vytvořen automaticky">
            <a:extLst>
              <a:ext uri="{FF2B5EF4-FFF2-40B4-BE49-F238E27FC236}">
                <a16:creationId xmlns:a16="http://schemas.microsoft.com/office/drawing/2014/main" id="{EF192FBD-F8A1-13BB-614C-7298C547F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388535"/>
            <a:ext cx="3951744" cy="2661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FDB2930E-E23A-BBA9-5FFD-594204EC9BDB}"/>
              </a:ext>
            </a:extLst>
          </p:cNvPr>
          <p:cNvSpPr/>
          <p:nvPr/>
        </p:nvSpPr>
        <p:spPr>
          <a:xfrm>
            <a:off x="-1108617" y="4862844"/>
            <a:ext cx="5001930" cy="1915043"/>
          </a:xfrm>
          <a:prstGeom prst="roundRect">
            <a:avLst>
              <a:gd name="adj" fmla="val 6153"/>
            </a:avLst>
          </a:prstGeom>
          <a:blipFill>
            <a:blip r:embed="rId2">
              <a:alphaModFix amt="85000"/>
            </a:blip>
            <a:tile tx="-114300" ty="152400" sx="90000" sy="100000" flip="y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54C5E4E-F5D6-48B8-8852-2A0479B2B331}"/>
              </a:ext>
            </a:extLst>
          </p:cNvPr>
          <p:cNvSpPr txBox="1"/>
          <p:nvPr/>
        </p:nvSpPr>
        <p:spPr>
          <a:xfrm>
            <a:off x="173496" y="4935507"/>
            <a:ext cx="396927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400" b="1" dirty="0">
                <a:latin typeface="Abadi" panose="020B0604020104020204" pitchFamily="34" charset="0"/>
              </a:rPr>
              <a:t>Základní informace o konstrukci stavby: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badi" panose="020B0604020104020204" pitchFamily="34" charset="0"/>
              </a:rPr>
              <a:t>Zděná třípodlažní stavba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badi" panose="020B0604020104020204" pitchFamily="34" charset="0"/>
              </a:rPr>
              <a:t>Zdivo systému YTONG Lambda YQ 500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badi" panose="020B0604020104020204" pitchFamily="34" charset="0"/>
              </a:rPr>
              <a:t>Systémové překlady YTONG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badi" panose="020B0604020104020204" pitchFamily="34" charset="0"/>
              </a:rPr>
              <a:t>Železobetonové věnce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latin typeface="Abadi" panose="020B0604020104020204" pitchFamily="34" charset="0"/>
              </a:rPr>
              <a:t>Železobetonové základové pasy s deskou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D8CD38B-7FC7-798D-F6AC-1BD1FD29D807}"/>
              </a:ext>
            </a:extLst>
          </p:cNvPr>
          <p:cNvSpPr txBox="1"/>
          <p:nvPr/>
        </p:nvSpPr>
        <p:spPr>
          <a:xfrm>
            <a:off x="1241079" y="829796"/>
            <a:ext cx="953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badi" panose="020B0604020104020204" pitchFamily="34" charset="0"/>
              </a:rPr>
              <a:t>Navrhuji </a:t>
            </a:r>
            <a:r>
              <a:rPr lang="cs-CZ" sz="2000" dirty="0">
                <a:latin typeface="Abadi" panose="020B0604020104020204" pitchFamily="34" charset="0"/>
              </a:rPr>
              <a:t>prefabrikované</a:t>
            </a:r>
            <a:r>
              <a:rPr lang="cs-CZ" dirty="0">
                <a:latin typeface="Abadi" panose="020B0604020104020204" pitchFamily="34" charset="0"/>
              </a:rPr>
              <a:t> železobetonové panely SPIROLL PPD 252 výšky 250 mm</a:t>
            </a:r>
          </a:p>
        </p:txBody>
      </p:sp>
      <p:graphicFrame>
        <p:nvGraphicFramePr>
          <p:cNvPr id="48" name="Tabulka 47">
            <a:extLst>
              <a:ext uri="{FF2B5EF4-FFF2-40B4-BE49-F238E27FC236}">
                <a16:creationId xmlns:a16="http://schemas.microsoft.com/office/drawing/2014/main" id="{0521A902-4D0A-EC5A-E1CF-3CB73B022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03294"/>
              </p:ext>
            </p:extLst>
          </p:nvPr>
        </p:nvGraphicFramePr>
        <p:xfrm>
          <a:off x="4191516" y="1419029"/>
          <a:ext cx="6877329" cy="252652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30345">
                  <a:extLst>
                    <a:ext uri="{9D8B030D-6E8A-4147-A177-3AD203B41FA5}">
                      <a16:colId xmlns:a16="http://schemas.microsoft.com/office/drawing/2014/main" val="3685459648"/>
                    </a:ext>
                  </a:extLst>
                </a:gridCol>
                <a:gridCol w="1472565">
                  <a:extLst>
                    <a:ext uri="{9D8B030D-6E8A-4147-A177-3AD203B41FA5}">
                      <a16:colId xmlns:a16="http://schemas.microsoft.com/office/drawing/2014/main" val="3560568746"/>
                    </a:ext>
                  </a:extLst>
                </a:gridCol>
                <a:gridCol w="1520531">
                  <a:extLst>
                    <a:ext uri="{9D8B030D-6E8A-4147-A177-3AD203B41FA5}">
                      <a16:colId xmlns:a16="http://schemas.microsoft.com/office/drawing/2014/main" val="4075492704"/>
                    </a:ext>
                  </a:extLst>
                </a:gridCol>
                <a:gridCol w="650127">
                  <a:extLst>
                    <a:ext uri="{9D8B030D-6E8A-4147-A177-3AD203B41FA5}">
                      <a16:colId xmlns:a16="http://schemas.microsoft.com/office/drawing/2014/main" val="4048497956"/>
                    </a:ext>
                  </a:extLst>
                </a:gridCol>
                <a:gridCol w="660070">
                  <a:extLst>
                    <a:ext uri="{9D8B030D-6E8A-4147-A177-3AD203B41FA5}">
                      <a16:colId xmlns:a16="http://schemas.microsoft.com/office/drawing/2014/main" val="504082423"/>
                    </a:ext>
                  </a:extLst>
                </a:gridCol>
                <a:gridCol w="805392">
                  <a:extLst>
                    <a:ext uri="{9D8B030D-6E8A-4147-A177-3AD203B41FA5}">
                      <a16:colId xmlns:a16="http://schemas.microsoft.com/office/drawing/2014/main" val="1960481277"/>
                    </a:ext>
                  </a:extLst>
                </a:gridCol>
                <a:gridCol w="407667">
                  <a:extLst>
                    <a:ext uri="{9D8B030D-6E8A-4147-A177-3AD203B41FA5}">
                      <a16:colId xmlns:a16="http://schemas.microsoft.com/office/drawing/2014/main" val="672021218"/>
                    </a:ext>
                  </a:extLst>
                </a:gridCol>
                <a:gridCol w="830632">
                  <a:extLst>
                    <a:ext uri="{9D8B030D-6E8A-4147-A177-3AD203B41FA5}">
                      <a16:colId xmlns:a16="http://schemas.microsoft.com/office/drawing/2014/main" val="1694022377"/>
                    </a:ext>
                  </a:extLst>
                </a:gridCol>
              </a:tblGrid>
              <a:tr h="345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Skladba ploché střechy 2.NP, 3.NP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62314"/>
                  </a:ext>
                </a:extLst>
              </a:tr>
              <a:tr h="40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Pořadí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Funkce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Materiál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tl.(mm)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p (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3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fk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) 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ɣ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fd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3507056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Ext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  </a:t>
                      </a: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Int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.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Hydroizolace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TPO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1,8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0,022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0,0297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941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Tepelná izolace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EPS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250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0,2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0,04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0,0540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60985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Spádová vrstva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EPS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350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0,2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0,07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0,0945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00360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Parotěsnící vrstva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Asfaltový pás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 4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0,044 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0,0594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92187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Nosná konstrukce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Železobetonový    dutinový panel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250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13,85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3,462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4,674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44659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Zavěšený podhled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SDK s konstrukcí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300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0,06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0,18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1,35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0,243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3143700"/>
                  </a:ext>
                </a:extLst>
              </a:tr>
              <a:tr h="286004">
                <a:tc gridSpan="4"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zatížení konstrukce: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5,1746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8474371"/>
                  </a:ext>
                </a:extLst>
              </a:tr>
            </a:tbl>
          </a:graphicData>
        </a:graphic>
      </p:graphicFrame>
      <p:graphicFrame>
        <p:nvGraphicFramePr>
          <p:cNvPr id="49" name="Tabulka 48">
            <a:extLst>
              <a:ext uri="{FF2B5EF4-FFF2-40B4-BE49-F238E27FC236}">
                <a16:creationId xmlns:a16="http://schemas.microsoft.com/office/drawing/2014/main" id="{CDD4A5F0-86D1-16E8-B78E-CDB971B73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75569"/>
              </p:ext>
            </p:extLst>
          </p:nvPr>
        </p:nvGraphicFramePr>
        <p:xfrm>
          <a:off x="4191516" y="4114736"/>
          <a:ext cx="5303006" cy="170563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30275">
                  <a:extLst>
                    <a:ext uri="{9D8B030D-6E8A-4147-A177-3AD203B41FA5}">
                      <a16:colId xmlns:a16="http://schemas.microsoft.com/office/drawing/2014/main" val="1408900959"/>
                    </a:ext>
                  </a:extLst>
                </a:gridCol>
                <a:gridCol w="2297188">
                  <a:extLst>
                    <a:ext uri="{9D8B030D-6E8A-4147-A177-3AD203B41FA5}">
                      <a16:colId xmlns:a16="http://schemas.microsoft.com/office/drawing/2014/main" val="420472821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2049197"/>
                    </a:ext>
                  </a:extLst>
                </a:gridCol>
                <a:gridCol w="399143">
                  <a:extLst>
                    <a:ext uri="{9D8B030D-6E8A-4147-A177-3AD203B41FA5}">
                      <a16:colId xmlns:a16="http://schemas.microsoft.com/office/drawing/2014/main" val="5494617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2157549"/>
                    </a:ext>
                  </a:extLst>
                </a:gridCol>
              </a:tblGrid>
              <a:tr h="2533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Zatížení střešní konstrukce </a:t>
                      </a:r>
                      <a:r>
                        <a:rPr lang="cs-CZ" sz="1200" b="0" dirty="0">
                          <a:effectLst/>
                          <a:latin typeface="Abadi" panose="020B0604020104020204" pitchFamily="34" charset="0"/>
                        </a:rPr>
                        <a:t>(bez nosné vrstvy)</a:t>
                      </a:r>
                      <a:endParaRPr lang="cs-CZ" sz="1200" b="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44909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Druh zatížení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Název zatížení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fk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γ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fd</a:t>
                      </a:r>
                      <a:br>
                        <a:rPr lang="cs-CZ" sz="1200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cs-CZ" sz="1200" dirty="0" err="1">
                          <a:effectLst/>
                          <a:latin typeface="Abadi" panose="020B0604020104020204" pitchFamily="34" charset="0"/>
                        </a:rPr>
                        <a:t>kN</a:t>
                      </a: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/m</a:t>
                      </a:r>
                      <a:r>
                        <a:rPr lang="cs-CZ" sz="1200" baseline="30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631908"/>
                  </a:ext>
                </a:extLst>
              </a:tr>
              <a:tr h="199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Proměnné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Sníh (oblast I)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0,56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0,84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809889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Užitné (údržba)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0,75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1,125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551678"/>
                  </a:ext>
                </a:extLst>
              </a:tr>
              <a:tr h="199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Stálé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badi" panose="020B0604020104020204" pitchFamily="34" charset="0"/>
                        </a:rPr>
                        <a:t>zatížení od fotovoltaické sestavy</a:t>
                      </a:r>
                      <a:endParaRPr lang="cs-CZ" sz="12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0,5958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9186143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zatížení od skladby střechy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badi" panose="020B0604020104020204" pitchFamily="34" charset="0"/>
                        </a:rPr>
                        <a:t>0,5</a:t>
                      </a:r>
                      <a:endParaRPr lang="cs-CZ" sz="12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052327"/>
                  </a:ext>
                </a:extLst>
              </a:tr>
              <a:tr h="1993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Abadi" panose="020B06040201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  <a:latin typeface="Abadi" panose="020B0604020104020204" pitchFamily="34" charset="0"/>
                        </a:rPr>
                        <a:t>Celkem:</a:t>
                      </a:r>
                      <a:endParaRPr lang="cs-CZ" sz="1200" b="1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  <a:latin typeface="Abadi" panose="020B0604020104020204" pitchFamily="34" charset="0"/>
                        </a:rPr>
                        <a:t>3,0608</a:t>
                      </a:r>
                      <a:endParaRPr lang="cs-CZ" sz="1400" b="1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3541519"/>
                  </a:ext>
                </a:extLst>
              </a:tr>
            </a:tbl>
          </a:graphicData>
        </a:graphic>
      </p:graphicFrame>
      <p:sp>
        <p:nvSpPr>
          <p:cNvPr id="51" name="TextovéPole 50">
            <a:extLst>
              <a:ext uri="{FF2B5EF4-FFF2-40B4-BE49-F238E27FC236}">
                <a16:creationId xmlns:a16="http://schemas.microsoft.com/office/drawing/2014/main" id="{59863ADC-400C-6758-1722-5C9EDE0282EA}"/>
              </a:ext>
            </a:extLst>
          </p:cNvPr>
          <p:cNvSpPr txBox="1"/>
          <p:nvPr/>
        </p:nvSpPr>
        <p:spPr>
          <a:xfrm>
            <a:off x="9494522" y="5572578"/>
            <a:ext cx="11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&lt; 4,7 </a:t>
            </a:r>
            <a:r>
              <a:rPr lang="cs-CZ" sz="1400" b="1" dirty="0" err="1">
                <a:effectLst/>
                <a:latin typeface="Abadi" panose="020B0604020104020204" pitchFamily="34" charset="0"/>
              </a:rPr>
              <a:t>kN</a:t>
            </a:r>
            <a:r>
              <a:rPr lang="cs-CZ" sz="1400" b="1" dirty="0">
                <a:effectLst/>
                <a:latin typeface="Abadi" panose="020B0604020104020204" pitchFamily="34" charset="0"/>
              </a:rPr>
              <a:t>/m</a:t>
            </a:r>
            <a:r>
              <a:rPr lang="cs-CZ" sz="1400" b="1" baseline="30000" dirty="0">
                <a:effectLst/>
                <a:latin typeface="Abadi" panose="020B0604020104020204" pitchFamily="34" charset="0"/>
              </a:rPr>
              <a:t>2</a:t>
            </a:r>
            <a:r>
              <a:rPr lang="cs-CZ" sz="1400" b="1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762F398-BEB7-547E-6408-104ABE6C15EB}"/>
              </a:ext>
            </a:extLst>
          </p:cNvPr>
          <p:cNvSpPr txBox="1"/>
          <p:nvPr/>
        </p:nvSpPr>
        <p:spPr>
          <a:xfrm>
            <a:off x="10632383" y="5571754"/>
            <a:ext cx="26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VYHOVUJE</a:t>
            </a:r>
          </a:p>
        </p:txBody>
      </p: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8835C3C2-7078-D711-E121-87262EFBE430}"/>
              </a:ext>
            </a:extLst>
          </p:cNvPr>
          <p:cNvCxnSpPr>
            <a:cxnSpLocks/>
          </p:cNvCxnSpPr>
          <p:nvPr/>
        </p:nvCxnSpPr>
        <p:spPr>
          <a:xfrm flipH="1">
            <a:off x="7965195" y="5880355"/>
            <a:ext cx="37001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9D70E05-67E6-8495-DDE2-C08566BFAF3C}"/>
              </a:ext>
            </a:extLst>
          </p:cNvPr>
          <p:cNvSpPr txBox="1"/>
          <p:nvPr/>
        </p:nvSpPr>
        <p:spPr>
          <a:xfrm>
            <a:off x="8586426" y="5999360"/>
            <a:ext cx="213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38,63 </a:t>
            </a:r>
            <a:r>
              <a:rPr lang="cs-CZ" sz="1400" b="1" dirty="0" err="1">
                <a:latin typeface="Abadi" panose="020B0604020104020204" pitchFamily="34" charset="0"/>
              </a:rPr>
              <a:t>kNm</a:t>
            </a:r>
            <a:r>
              <a:rPr lang="cs-CZ" sz="1400" b="1" dirty="0">
                <a:latin typeface="Abadi" panose="020B0604020104020204" pitchFamily="34" charset="0"/>
              </a:rPr>
              <a:t> &lt; 243 </a:t>
            </a:r>
            <a:r>
              <a:rPr lang="cs-CZ" sz="1400" b="1" dirty="0" err="1">
                <a:effectLst/>
                <a:latin typeface="Abadi" panose="020B0604020104020204" pitchFamily="34" charset="0"/>
              </a:rPr>
              <a:t>kNm</a:t>
            </a:r>
            <a:r>
              <a:rPr lang="cs-CZ" sz="1400" b="1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B922FF92-0525-A36E-B700-7EBA4F1492E4}"/>
              </a:ext>
            </a:extLst>
          </p:cNvPr>
          <p:cNvSpPr txBox="1"/>
          <p:nvPr/>
        </p:nvSpPr>
        <p:spPr>
          <a:xfrm>
            <a:off x="10632383" y="6000960"/>
            <a:ext cx="26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VYHOVUJE</a:t>
            </a:r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F017979-086C-3D09-8CFA-6A554F0D1FAA}"/>
              </a:ext>
            </a:extLst>
          </p:cNvPr>
          <p:cNvCxnSpPr>
            <a:cxnSpLocks/>
          </p:cNvCxnSpPr>
          <p:nvPr/>
        </p:nvCxnSpPr>
        <p:spPr>
          <a:xfrm flipH="1" flipV="1">
            <a:off x="7068482" y="6281735"/>
            <a:ext cx="4596837" cy="12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0AC5EF4A-32E5-9589-8CB2-7853851914DC}"/>
              </a:ext>
            </a:extLst>
          </p:cNvPr>
          <p:cNvSpPr txBox="1"/>
          <p:nvPr/>
        </p:nvSpPr>
        <p:spPr>
          <a:xfrm>
            <a:off x="7027439" y="6011053"/>
            <a:ext cx="213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badi" panose="020B0604020104020204" pitchFamily="34" charset="0"/>
              </a:rPr>
              <a:t>Ohybový moment</a:t>
            </a:r>
          </a:p>
        </p:txBody>
      </p:sp>
      <p:pic>
        <p:nvPicPr>
          <p:cNvPr id="68" name="Grafický objekt 67" descr="Tenká šipka zatočená ve směru hodinových ručiček obrys">
            <a:extLst>
              <a:ext uri="{FF2B5EF4-FFF2-40B4-BE49-F238E27FC236}">
                <a16:creationId xmlns:a16="http://schemas.microsoft.com/office/drawing/2014/main" id="{01EE88A5-DDC1-7514-AD20-CCA24B378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9684782" y="4964485"/>
            <a:ext cx="522543" cy="522543"/>
          </a:xfrm>
          <a:prstGeom prst="rect">
            <a:avLst/>
          </a:prstGeom>
        </p:spPr>
      </p:pic>
      <p:sp>
        <p:nvSpPr>
          <p:cNvPr id="69" name="TextovéPole 68">
            <a:extLst>
              <a:ext uri="{FF2B5EF4-FFF2-40B4-BE49-F238E27FC236}">
                <a16:creationId xmlns:a16="http://schemas.microsoft.com/office/drawing/2014/main" id="{47E46DB4-EDC1-C09A-D063-125F01E74AD7}"/>
              </a:ext>
            </a:extLst>
          </p:cNvPr>
          <p:cNvSpPr txBox="1"/>
          <p:nvPr/>
        </p:nvSpPr>
        <p:spPr>
          <a:xfrm>
            <a:off x="9728106" y="4591046"/>
            <a:ext cx="2094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latin typeface="Abadi" panose="020B0604020104020204" pitchFamily="34" charset="0"/>
              </a:rPr>
              <a:t>Hodnoty deklarované výrobcem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B6916B7-7141-82A3-3977-55FA7432B2A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6" name="Grafický objekt 5" descr="Záložka se souvislou výplní">
              <a:extLst>
                <a:ext uri="{FF2B5EF4-FFF2-40B4-BE49-F238E27FC236}">
                  <a16:creationId xmlns:a16="http://schemas.microsoft.com/office/drawing/2014/main" id="{24A7F6A5-5959-CBA0-3CC9-C7DF96C3C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rázek 6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DE0EE4D8-DBB8-5E01-37D1-AB2F8CDBF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0783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552628E-C827-18D1-9561-DB822E68110B}"/>
              </a:ext>
            </a:extLst>
          </p:cNvPr>
          <p:cNvSpPr/>
          <p:nvPr/>
        </p:nvSpPr>
        <p:spPr>
          <a:xfrm rot="10800000">
            <a:off x="0" y="5039832"/>
            <a:ext cx="12192000" cy="1818168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6D1ABF-D57B-706E-9AF9-118BF4C76360}"/>
              </a:ext>
            </a:extLst>
          </p:cNvPr>
          <p:cNvSpPr txBox="1"/>
          <p:nvPr/>
        </p:nvSpPr>
        <p:spPr>
          <a:xfrm>
            <a:off x="2736850" y="487943"/>
            <a:ext cx="6718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Otázky vedoucího a oponenta bakalářské práce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043B6281-F6B8-A810-288F-C47C581FBDC2}"/>
              </a:ext>
            </a:extLst>
          </p:cNvPr>
          <p:cNvGrpSpPr/>
          <p:nvPr/>
        </p:nvGrpSpPr>
        <p:grpSpPr>
          <a:xfrm>
            <a:off x="495300" y="1329243"/>
            <a:ext cx="10439400" cy="996414"/>
            <a:chOff x="495300" y="1329243"/>
            <a:chExt cx="10439400" cy="996414"/>
          </a:xfrm>
        </p:grpSpPr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5591F9F0-12B9-B233-24D1-C572AF98435A}"/>
                </a:ext>
              </a:extLst>
            </p:cNvPr>
            <p:cNvSpPr/>
            <p:nvPr/>
          </p:nvSpPr>
          <p:spPr>
            <a:xfrm>
              <a:off x="495300" y="1329243"/>
              <a:ext cx="10439400" cy="996414"/>
            </a:xfrm>
            <a:prstGeom prst="roundRect">
              <a:avLst/>
            </a:prstGeom>
            <a:blipFill dpi="0">
              <a:blip r:embed="rId2">
                <a:alphaModFix amt="85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3A9D1CAD-DC25-CB10-A18B-3ECEB96530EB}"/>
                </a:ext>
              </a:extLst>
            </p:cNvPr>
            <p:cNvSpPr/>
            <p:nvPr/>
          </p:nvSpPr>
          <p:spPr>
            <a:xfrm>
              <a:off x="755650" y="1712276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18EF5D71-3B47-68FA-5C94-A56EB918BD2B}"/>
                </a:ext>
              </a:extLst>
            </p:cNvPr>
            <p:cNvSpPr txBox="1"/>
            <p:nvPr/>
          </p:nvSpPr>
          <p:spPr>
            <a:xfrm>
              <a:off x="1257300" y="1383611"/>
              <a:ext cx="967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 straně 28, v bodě finanční úspora, je poukazováno na možnost generování dostatečných příjmů z přetoků při nadměrné výrobě elektřiny. Víte přibližně v jaké výši by byl zmiňovaný příjem? Je možné vůbec prodávat přebytečnou elektřinu zpět provozovateli distribuční sítě?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33918F7-1E72-67BF-0AA3-DD801108D6A3}"/>
              </a:ext>
            </a:extLst>
          </p:cNvPr>
          <p:cNvGrpSpPr/>
          <p:nvPr/>
        </p:nvGrpSpPr>
        <p:grpSpPr>
          <a:xfrm>
            <a:off x="495300" y="2450014"/>
            <a:ext cx="10439400" cy="776647"/>
            <a:chOff x="495300" y="2450014"/>
            <a:chExt cx="10439400" cy="776647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B53B974B-851A-E874-1464-75AD85147A34}"/>
                </a:ext>
              </a:extLst>
            </p:cNvPr>
            <p:cNvSpPr/>
            <p:nvPr/>
          </p:nvSpPr>
          <p:spPr>
            <a:xfrm>
              <a:off x="495300" y="2450014"/>
              <a:ext cx="10439400" cy="776647"/>
            </a:xfrm>
            <a:prstGeom prst="roundRect">
              <a:avLst/>
            </a:prstGeom>
            <a:blipFill dpi="0" rotWithShape="1">
              <a:blip r:embed="rId2">
                <a:alphaModFix amt="85000"/>
              </a:blip>
              <a:srcRect/>
              <a:tile tx="0" ty="25400" sx="86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09E0AE10-BAFF-5134-5DFB-8A1402F11540}"/>
                </a:ext>
              </a:extLst>
            </p:cNvPr>
            <p:cNvSpPr/>
            <p:nvPr/>
          </p:nvSpPr>
          <p:spPr>
            <a:xfrm>
              <a:off x="750300" y="271424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BE654290-D5DE-6659-38B2-6211CC3EF9AF}"/>
                </a:ext>
              </a:extLst>
            </p:cNvPr>
            <p:cNvSpPr txBox="1"/>
            <p:nvPr/>
          </p:nvSpPr>
          <p:spPr>
            <a:xfrm>
              <a:off x="1257300" y="2518835"/>
              <a:ext cx="967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 variantním návrhu č.3 je ve vizualizacích navržena vzrostlá zeleň (vzrostlé stromy), je s tímto zatížením počítáno?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7218050-B8F6-C068-9B58-9E528F4D3300}"/>
              </a:ext>
            </a:extLst>
          </p:cNvPr>
          <p:cNvGrpSpPr/>
          <p:nvPr/>
        </p:nvGrpSpPr>
        <p:grpSpPr>
          <a:xfrm>
            <a:off x="495300" y="3356022"/>
            <a:ext cx="10439400" cy="963084"/>
            <a:chOff x="495300" y="3356022"/>
            <a:chExt cx="10439400" cy="963084"/>
          </a:xfrm>
        </p:grpSpPr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34BC3783-D925-9E82-4BCE-2053A7ED7998}"/>
                </a:ext>
              </a:extLst>
            </p:cNvPr>
            <p:cNvSpPr/>
            <p:nvPr/>
          </p:nvSpPr>
          <p:spPr>
            <a:xfrm>
              <a:off x="495300" y="3356022"/>
              <a:ext cx="10439400" cy="963084"/>
            </a:xfrm>
            <a:prstGeom prst="roundRect">
              <a:avLst/>
            </a:prstGeom>
            <a:blipFill dpi="0" rotWithShape="0">
              <a:blip r:embed="rId2">
                <a:alphaModFix amt="85000"/>
              </a:blip>
              <a:srcRect/>
              <a:tile tx="0" ty="0" sx="100000" sy="100000" flip="none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677DE224-976D-89BC-57AD-3010C0E0BE70}"/>
                </a:ext>
              </a:extLst>
            </p:cNvPr>
            <p:cNvSpPr/>
            <p:nvPr/>
          </p:nvSpPr>
          <p:spPr>
            <a:xfrm>
              <a:off x="750300" y="3705132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293F69FA-0AF8-ED53-87BF-62FA262A046B}"/>
                </a:ext>
              </a:extLst>
            </p:cNvPr>
            <p:cNvSpPr txBox="1"/>
            <p:nvPr/>
          </p:nvSpPr>
          <p:spPr>
            <a:xfrm>
              <a:off x="1257300" y="3377060"/>
              <a:ext cx="967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Jakým způsobem ovlivňují jednotlivé návrhy využití ploché střechy stávající návrh? např. co se týče výškového navázání v úrovni podlahy? Vyústění rozvodů TZB na střešní plášť? Výška atiky apod.? Je nutné provádět nějaké opatření?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4915A4D-CED3-06F3-42EF-B549AACC37E4}"/>
              </a:ext>
            </a:extLst>
          </p:cNvPr>
          <p:cNvGrpSpPr/>
          <p:nvPr/>
        </p:nvGrpSpPr>
        <p:grpSpPr>
          <a:xfrm>
            <a:off x="495300" y="4449573"/>
            <a:ext cx="10439400" cy="709042"/>
            <a:chOff x="495300" y="4449573"/>
            <a:chExt cx="10439400" cy="709042"/>
          </a:xfrm>
        </p:grpSpPr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D5220730-50F6-4505-5EA1-52067FD10119}"/>
                </a:ext>
              </a:extLst>
            </p:cNvPr>
            <p:cNvSpPr/>
            <p:nvPr/>
          </p:nvSpPr>
          <p:spPr>
            <a:xfrm>
              <a:off x="495300" y="4449573"/>
              <a:ext cx="10439400" cy="709042"/>
            </a:xfrm>
            <a:prstGeom prst="roundRect">
              <a:avLst/>
            </a:prstGeom>
            <a:blipFill dpi="0" rotWithShape="0">
              <a:blip r:embed="rId2">
                <a:alphaModFix amt="85000"/>
              </a:blip>
              <a:srcRect/>
              <a:tile tx="-114300" ty="152400" sx="90000" sy="100000" flip="y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DD5EFA1A-21F6-A394-3593-7CCDC3C7A0E2}"/>
                </a:ext>
              </a:extLst>
            </p:cNvPr>
            <p:cNvSpPr/>
            <p:nvPr/>
          </p:nvSpPr>
          <p:spPr>
            <a:xfrm>
              <a:off x="750300" y="4679716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7EF49B71-DD1A-538B-73F0-194B98AC0CC6}"/>
                </a:ext>
              </a:extLst>
            </p:cNvPr>
            <p:cNvSpPr txBox="1"/>
            <p:nvPr/>
          </p:nvSpPr>
          <p:spPr>
            <a:xfrm>
              <a:off x="1257300" y="4512284"/>
              <a:ext cx="967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 variantním návrhu č. 3 je ve vizualizacích zobrazen žebřík na střechu 3. NP - je řešení žebříku správné vzhledem k zamýšlenému využití?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A850A055-AE80-CCF3-E794-773F87A8507E}"/>
              </a:ext>
            </a:extLst>
          </p:cNvPr>
          <p:cNvGrpSpPr/>
          <p:nvPr/>
        </p:nvGrpSpPr>
        <p:grpSpPr>
          <a:xfrm>
            <a:off x="495300" y="5289081"/>
            <a:ext cx="10439400" cy="824479"/>
            <a:chOff x="495300" y="5289081"/>
            <a:chExt cx="10439400" cy="824479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F6D88579-C1AA-E61F-0A5F-4441DFB327A6}"/>
                </a:ext>
              </a:extLst>
            </p:cNvPr>
            <p:cNvSpPr/>
            <p:nvPr/>
          </p:nvSpPr>
          <p:spPr>
            <a:xfrm>
              <a:off x="495300" y="5289081"/>
              <a:ext cx="10439400" cy="824479"/>
            </a:xfrm>
            <a:prstGeom prst="roundRect">
              <a:avLst/>
            </a:prstGeom>
            <a:blipFill dpi="0" rotWithShape="0">
              <a:blip r:embed="rId2">
                <a:alphaModFix amt="85000"/>
              </a:blip>
              <a:srcRect/>
              <a:tile tx="0" ty="0" sx="95000" sy="100000" flip="none" algn="b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E9026CE4-4D7A-3FC1-94F0-F7343B951CCD}"/>
                </a:ext>
              </a:extLst>
            </p:cNvPr>
            <p:cNvSpPr/>
            <p:nvPr/>
          </p:nvSpPr>
          <p:spPr>
            <a:xfrm>
              <a:off x="757650" y="5542691"/>
              <a:ext cx="252000" cy="252000"/>
            </a:xfrm>
            <a:prstGeom prst="ellipse">
              <a:avLst/>
            </a:prstGeom>
            <a:solidFill>
              <a:srgbClr val="FBEEB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E9CE277-04CE-1064-D81C-0685479D0177}"/>
                </a:ext>
              </a:extLst>
            </p:cNvPr>
            <p:cNvSpPr txBox="1"/>
            <p:nvPr/>
          </p:nvSpPr>
          <p:spPr>
            <a:xfrm>
              <a:off x="1257300" y="5351794"/>
              <a:ext cx="96774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Bylo by možné zkombinovat variantu č. 1 a č. 2? Bylo by nutno návrhu nějakých zvláštních opatření?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F9DF390-1C1D-9C09-6AD0-54F5A7ADE635}"/>
              </a:ext>
            </a:extLst>
          </p:cNvPr>
          <p:cNvSpPr txBox="1"/>
          <p:nvPr/>
        </p:nvSpPr>
        <p:spPr>
          <a:xfrm>
            <a:off x="14057499" y="395955"/>
            <a:ext cx="4422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Stavebně konstrukční návrh pro plochou střechu s FVE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B6916B7-7141-82A3-3977-55FA7432B2A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6" name="Grafický objekt 5" descr="Záložka se souvislou výplní">
              <a:extLst>
                <a:ext uri="{FF2B5EF4-FFF2-40B4-BE49-F238E27FC236}">
                  <a16:creationId xmlns:a16="http://schemas.microsoft.com/office/drawing/2014/main" id="{24A7F6A5-5959-CBA0-3CC9-C7DF96C3C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rázek 6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DE0EE4D8-DBB8-5E01-37D1-AB2F8CDBF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39539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552628E-C827-18D1-9561-DB822E68110B}"/>
              </a:ext>
            </a:extLst>
          </p:cNvPr>
          <p:cNvSpPr/>
          <p:nvPr/>
        </p:nvSpPr>
        <p:spPr>
          <a:xfrm rot="10800000">
            <a:off x="0" y="5039832"/>
            <a:ext cx="12192000" cy="1818168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B6916B7-7141-82A3-3977-55FA7432B2A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6" name="Grafický objekt 5" descr="Záložka se souvislou výplní">
              <a:extLst>
                <a:ext uri="{FF2B5EF4-FFF2-40B4-BE49-F238E27FC236}">
                  <a16:creationId xmlns:a16="http://schemas.microsoft.com/office/drawing/2014/main" id="{24A7F6A5-5959-CBA0-3CC9-C7DF96C3C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rázek 6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DE0EE4D8-DBB8-5E01-37D1-AB2F8CDBF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6D1ABF-D57B-706E-9AF9-118BF4C76360}"/>
              </a:ext>
            </a:extLst>
          </p:cNvPr>
          <p:cNvSpPr txBox="1"/>
          <p:nvPr/>
        </p:nvSpPr>
        <p:spPr>
          <a:xfrm>
            <a:off x="4315199" y="2649127"/>
            <a:ext cx="3561601" cy="99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Děkuji za pozornost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DF443C3-E1CF-FB63-BE28-363BCCBD86AA}"/>
              </a:ext>
            </a:extLst>
          </p:cNvPr>
          <p:cNvGrpSpPr/>
          <p:nvPr/>
        </p:nvGrpSpPr>
        <p:grpSpPr>
          <a:xfrm>
            <a:off x="876300" y="7448359"/>
            <a:ext cx="10439400" cy="996414"/>
            <a:chOff x="495300" y="1329243"/>
            <a:chExt cx="10439400" cy="996414"/>
          </a:xfrm>
        </p:grpSpPr>
        <p:sp>
          <p:nvSpPr>
            <p:cNvPr id="3" name="Obdélník: se zakulacenými rohy 2">
              <a:extLst>
                <a:ext uri="{FF2B5EF4-FFF2-40B4-BE49-F238E27FC236}">
                  <a16:creationId xmlns:a16="http://schemas.microsoft.com/office/drawing/2014/main" id="{FB619DDA-86C6-B953-B685-E76C18616CF1}"/>
                </a:ext>
              </a:extLst>
            </p:cNvPr>
            <p:cNvSpPr/>
            <p:nvPr/>
          </p:nvSpPr>
          <p:spPr>
            <a:xfrm>
              <a:off x="495300" y="1329243"/>
              <a:ext cx="10439400" cy="996414"/>
            </a:xfrm>
            <a:prstGeom prst="roundRect">
              <a:avLst/>
            </a:prstGeom>
            <a:blipFill dpi="0">
              <a:blip r:embed="rId5">
                <a:alphaModFix amt="85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D5FE6BC1-5E7E-6746-02F1-77C5C2E87320}"/>
                </a:ext>
              </a:extLst>
            </p:cNvPr>
            <p:cNvSpPr/>
            <p:nvPr/>
          </p:nvSpPr>
          <p:spPr>
            <a:xfrm>
              <a:off x="755650" y="1712276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806073F6-5EF5-8875-CC36-023DB43E25A6}"/>
                </a:ext>
              </a:extLst>
            </p:cNvPr>
            <p:cNvSpPr txBox="1"/>
            <p:nvPr/>
          </p:nvSpPr>
          <p:spPr>
            <a:xfrm>
              <a:off x="1257300" y="1383611"/>
              <a:ext cx="967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 straně 28, v bodě finanční úspora, je poukazováno na možnost generování dostatečných příjmů z přetoků při nadměrné výrobě elektřiny. Víte přibližně v jaké výši by byl zmiňovaný příjem? Je možné vůbec prodávat přebytečnou elektřinu zpět provozovateli distribuční sítě?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9F1E938-5F3E-073A-B830-C74F63E426EF}"/>
              </a:ext>
            </a:extLst>
          </p:cNvPr>
          <p:cNvGrpSpPr/>
          <p:nvPr/>
        </p:nvGrpSpPr>
        <p:grpSpPr>
          <a:xfrm>
            <a:off x="876300" y="7417543"/>
            <a:ext cx="10439400" cy="776647"/>
            <a:chOff x="495300" y="2450014"/>
            <a:chExt cx="10439400" cy="776647"/>
          </a:xfrm>
        </p:grpSpPr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54DC6318-A108-73BB-6284-90434C6CCFB7}"/>
                </a:ext>
              </a:extLst>
            </p:cNvPr>
            <p:cNvSpPr/>
            <p:nvPr/>
          </p:nvSpPr>
          <p:spPr>
            <a:xfrm>
              <a:off x="495300" y="2450014"/>
              <a:ext cx="10439400" cy="776647"/>
            </a:xfrm>
            <a:prstGeom prst="roundRect">
              <a:avLst/>
            </a:prstGeom>
            <a:blipFill dpi="0" rotWithShape="1">
              <a:blip r:embed="rId5">
                <a:alphaModFix amt="85000"/>
              </a:blip>
              <a:srcRect/>
              <a:tile tx="0" ty="25400" sx="86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93D297E-2907-E91F-F73E-7680C65E1A46}"/>
                </a:ext>
              </a:extLst>
            </p:cNvPr>
            <p:cNvSpPr/>
            <p:nvPr/>
          </p:nvSpPr>
          <p:spPr>
            <a:xfrm>
              <a:off x="750300" y="271424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11029820-E6F5-4B01-9DCD-445A951EC6D6}"/>
                </a:ext>
              </a:extLst>
            </p:cNvPr>
            <p:cNvSpPr txBox="1"/>
            <p:nvPr/>
          </p:nvSpPr>
          <p:spPr>
            <a:xfrm>
              <a:off x="1257300" y="2518835"/>
              <a:ext cx="967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 variantním návrhu č.3 je ve vizualizacích navržena vzrostlá zeleň (vzrostlé stromy), je s tímto zatížením počítáno?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FE94CDD-F710-9B87-4FE8-83D1DE8155CF}"/>
              </a:ext>
            </a:extLst>
          </p:cNvPr>
          <p:cNvGrpSpPr/>
          <p:nvPr/>
        </p:nvGrpSpPr>
        <p:grpSpPr>
          <a:xfrm>
            <a:off x="876300" y="7471456"/>
            <a:ext cx="10439400" cy="963084"/>
            <a:chOff x="495300" y="3356022"/>
            <a:chExt cx="10439400" cy="963084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824EF874-3D37-244C-02D7-51FA2DA5693B}"/>
                </a:ext>
              </a:extLst>
            </p:cNvPr>
            <p:cNvSpPr/>
            <p:nvPr/>
          </p:nvSpPr>
          <p:spPr>
            <a:xfrm>
              <a:off x="495300" y="3356022"/>
              <a:ext cx="10439400" cy="963084"/>
            </a:xfrm>
            <a:prstGeom prst="roundRect">
              <a:avLst/>
            </a:prstGeom>
            <a:blipFill dpi="0" rotWithShape="0">
              <a:blip r:embed="rId5">
                <a:alphaModFix amt="85000"/>
              </a:blip>
              <a:srcRect/>
              <a:tile tx="0" ty="0" sx="100000" sy="100000" flip="none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7C320941-DEBD-4148-44B3-C9D54C194EB5}"/>
                </a:ext>
              </a:extLst>
            </p:cNvPr>
            <p:cNvSpPr/>
            <p:nvPr/>
          </p:nvSpPr>
          <p:spPr>
            <a:xfrm>
              <a:off x="750300" y="3705132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B68D4E49-90CE-DF53-F2BE-998498FBC7C5}"/>
                </a:ext>
              </a:extLst>
            </p:cNvPr>
            <p:cNvSpPr txBox="1"/>
            <p:nvPr/>
          </p:nvSpPr>
          <p:spPr>
            <a:xfrm>
              <a:off x="1257300" y="3377060"/>
              <a:ext cx="967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Jakým způsobem ovlivňují jednotlivé návrhy využití ploché střechy stávající návrh? např. co se týče výškového navázání v úrovni podlahy? Vyústění rozvodů TZB na střešní plášť? Výška atiky apod.? Je nutné provádět nějaké opatření?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1028A26-B070-E5D2-50EF-045404CFE4DD}"/>
              </a:ext>
            </a:extLst>
          </p:cNvPr>
          <p:cNvGrpSpPr/>
          <p:nvPr/>
        </p:nvGrpSpPr>
        <p:grpSpPr>
          <a:xfrm>
            <a:off x="876300" y="7451551"/>
            <a:ext cx="10439400" cy="709042"/>
            <a:chOff x="495300" y="4449573"/>
            <a:chExt cx="10439400" cy="709042"/>
          </a:xfrm>
        </p:grpSpPr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id="{2A6168F0-7C0C-2921-2F55-D53662E9D3DB}"/>
                </a:ext>
              </a:extLst>
            </p:cNvPr>
            <p:cNvSpPr/>
            <p:nvPr/>
          </p:nvSpPr>
          <p:spPr>
            <a:xfrm>
              <a:off x="495300" y="4449573"/>
              <a:ext cx="10439400" cy="709042"/>
            </a:xfrm>
            <a:prstGeom prst="roundRect">
              <a:avLst/>
            </a:prstGeom>
            <a:blipFill dpi="0" rotWithShape="0">
              <a:blip r:embed="rId5">
                <a:alphaModFix amt="85000"/>
              </a:blip>
              <a:srcRect/>
              <a:tile tx="-114300" ty="152400" sx="90000" sy="100000" flip="y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A8325C6D-AEB6-2F68-A573-AE457232B746}"/>
                </a:ext>
              </a:extLst>
            </p:cNvPr>
            <p:cNvSpPr/>
            <p:nvPr/>
          </p:nvSpPr>
          <p:spPr>
            <a:xfrm>
              <a:off x="750300" y="4679716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A0045313-1D27-5D9C-32CB-3C3F7FDCA2DD}"/>
                </a:ext>
              </a:extLst>
            </p:cNvPr>
            <p:cNvSpPr txBox="1"/>
            <p:nvPr/>
          </p:nvSpPr>
          <p:spPr>
            <a:xfrm>
              <a:off x="1257300" y="4512284"/>
              <a:ext cx="967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 variantním návrhu č. 3 je ve vizualizacích zobrazen žebřík na střechu 3. NP - je řešení žebříku správné vzhledem k zamýšlenému využití?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2A0DFAD-D8CB-ECB5-C6BE-210452A5EC7B}"/>
              </a:ext>
            </a:extLst>
          </p:cNvPr>
          <p:cNvGrpSpPr/>
          <p:nvPr/>
        </p:nvGrpSpPr>
        <p:grpSpPr>
          <a:xfrm>
            <a:off x="876300" y="7610061"/>
            <a:ext cx="10439400" cy="824479"/>
            <a:chOff x="495300" y="5289081"/>
            <a:chExt cx="10439400" cy="824479"/>
          </a:xfrm>
        </p:grpSpPr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C6F43025-F596-9B0E-4906-76A6D89C00F7}"/>
                </a:ext>
              </a:extLst>
            </p:cNvPr>
            <p:cNvSpPr/>
            <p:nvPr/>
          </p:nvSpPr>
          <p:spPr>
            <a:xfrm>
              <a:off x="495300" y="5289081"/>
              <a:ext cx="10439400" cy="824479"/>
            </a:xfrm>
            <a:prstGeom prst="roundRect">
              <a:avLst/>
            </a:prstGeom>
            <a:blipFill dpi="0" rotWithShape="0">
              <a:blip r:embed="rId5">
                <a:alphaModFix amt="85000"/>
              </a:blip>
              <a:srcRect/>
              <a:tile tx="0" ty="0" sx="95000" sy="100000" flip="none" algn="b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276AA05D-0D78-2682-51B4-47AE7C9BBBC2}"/>
                </a:ext>
              </a:extLst>
            </p:cNvPr>
            <p:cNvSpPr/>
            <p:nvPr/>
          </p:nvSpPr>
          <p:spPr>
            <a:xfrm>
              <a:off x="757650" y="5542691"/>
              <a:ext cx="252000" cy="252000"/>
            </a:xfrm>
            <a:prstGeom prst="ellipse">
              <a:avLst/>
            </a:prstGeom>
            <a:solidFill>
              <a:srgbClr val="FBEEB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4D8977D0-020B-0373-2E03-E3E17EC41BBA}"/>
                </a:ext>
              </a:extLst>
            </p:cNvPr>
            <p:cNvSpPr txBox="1"/>
            <p:nvPr/>
          </p:nvSpPr>
          <p:spPr>
            <a:xfrm>
              <a:off x="1257300" y="5351794"/>
              <a:ext cx="96774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Bylo by možné zkombinovat variantu č. 1 a č. 2? Bylo by nutno návrhu nějakých zvláštních opatření?</a:t>
              </a:r>
              <a:endPara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endParaRPr>
            </a:p>
          </p:txBody>
        </p:sp>
      </p:grp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C8DAE48-1D8E-3594-52A1-265F9F035A6D}"/>
              </a:ext>
            </a:extLst>
          </p:cNvPr>
          <p:cNvSpPr txBox="1"/>
          <p:nvPr/>
        </p:nvSpPr>
        <p:spPr>
          <a:xfrm>
            <a:off x="3117850" y="-1784555"/>
            <a:ext cx="6718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Otázky vedoucího a oponenta bakalářské práce</a:t>
            </a:r>
          </a:p>
        </p:txBody>
      </p:sp>
    </p:spTree>
    <p:extLst>
      <p:ext uri="{BB962C8B-B14F-4D97-AF65-F5344CB8AC3E}">
        <p14:creationId xmlns:p14="http://schemas.microsoft.com/office/powerpoint/2010/main" val="405362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>
            <a:extLst>
              <a:ext uri="{FF2B5EF4-FFF2-40B4-BE49-F238E27FC236}">
                <a16:creationId xmlns:a16="http://schemas.microsoft.com/office/drawing/2014/main" id="{9057C32E-6A13-0CAE-66AD-29FE56B0B602}"/>
              </a:ext>
            </a:extLst>
          </p:cNvPr>
          <p:cNvSpPr/>
          <p:nvPr/>
        </p:nvSpPr>
        <p:spPr>
          <a:xfrm>
            <a:off x="14064073" y="1265050"/>
            <a:ext cx="9615948" cy="4126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9C43F7-314C-B63A-D82F-67C8B176144C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D523EB0-9C2E-57E1-EBBD-92E3C646956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3" name="Grafický objekt 12" descr="Záložka se souvislou výplní">
              <a:extLst>
                <a:ext uri="{FF2B5EF4-FFF2-40B4-BE49-F238E27FC236}">
                  <a16:creationId xmlns:a16="http://schemas.microsoft.com/office/drawing/2014/main" id="{2D265A47-6BD6-6C9C-81DE-C6BC5ED1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EC8A2B2B-0444-3358-E8C1-4A926522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291A84A-A20F-0B1C-BD1A-37C50E66A518}"/>
              </a:ext>
            </a:extLst>
          </p:cNvPr>
          <p:cNvSpPr txBox="1"/>
          <p:nvPr/>
        </p:nvSpPr>
        <p:spPr>
          <a:xfrm>
            <a:off x="1198563" y="1082446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Důvod výběru řešeného problému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0837047-43DB-F860-97BA-98D82EBC2F7B}"/>
              </a:ext>
            </a:extLst>
          </p:cNvPr>
          <p:cNvSpPr/>
          <p:nvPr/>
        </p:nvSpPr>
        <p:spPr>
          <a:xfrm>
            <a:off x="1354822" y="-9488967"/>
            <a:ext cx="9482355" cy="635826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42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9D43697-A47C-4A26-DA7C-F34A9C0EAD1C}"/>
              </a:ext>
            </a:extLst>
          </p:cNvPr>
          <p:cNvSpPr/>
          <p:nvPr/>
        </p:nvSpPr>
        <p:spPr>
          <a:xfrm>
            <a:off x="4818320" y="-3833923"/>
            <a:ext cx="2555359" cy="125876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84B998D-4F12-ADEA-2929-77B7FA7D4E5B}"/>
              </a:ext>
            </a:extLst>
          </p:cNvPr>
          <p:cNvSpPr/>
          <p:nvPr/>
        </p:nvSpPr>
        <p:spPr>
          <a:xfrm>
            <a:off x="3763925" y="-4007862"/>
            <a:ext cx="4540102" cy="87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ývojový diagram: ukončení 16">
            <a:extLst>
              <a:ext uri="{FF2B5EF4-FFF2-40B4-BE49-F238E27FC236}">
                <a16:creationId xmlns:a16="http://schemas.microsoft.com/office/drawing/2014/main" id="{5A954361-7F53-5F13-5DD0-4714FBB760ED}"/>
              </a:ext>
            </a:extLst>
          </p:cNvPr>
          <p:cNvSpPr/>
          <p:nvPr/>
        </p:nvSpPr>
        <p:spPr>
          <a:xfrm>
            <a:off x="5564371" y="-2935319"/>
            <a:ext cx="1063256" cy="102333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FDDF1524-ECA4-B7E5-1248-76D1E2A4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27" y="-7597859"/>
            <a:ext cx="1509593" cy="15095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B2E81A6-4B18-731B-FCA4-C02F61FF83B9}"/>
              </a:ext>
            </a:extLst>
          </p:cNvPr>
          <p:cNvSpPr txBox="1"/>
          <p:nvPr/>
        </p:nvSpPr>
        <p:spPr>
          <a:xfrm>
            <a:off x="1135796" y="-8523540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badi" panose="020B060402010402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2000" dirty="0">
                <a:latin typeface="Abadi" panose="020B0604020104020204" pitchFamily="34" charset="0"/>
              </a:rPr>
              <a:t>ústav </a:t>
            </a:r>
            <a:r>
              <a:rPr lang="cs-CZ" sz="2000" dirty="0" err="1">
                <a:latin typeface="Abadi" panose="020B0604020104020204" pitchFamily="34" charset="0"/>
              </a:rPr>
              <a:t>technicko-technologický</a:t>
            </a:r>
            <a:endParaRPr lang="cs-CZ" sz="2000" dirty="0">
              <a:latin typeface="Abadi" panose="020B0604020104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A53B1E-A76A-ACFE-1D98-F21AC4777CB1}"/>
              </a:ext>
            </a:extLst>
          </p:cNvPr>
          <p:cNvSpPr txBox="1"/>
          <p:nvPr/>
        </p:nvSpPr>
        <p:spPr>
          <a:xfrm>
            <a:off x="1135796" y="-5955068"/>
            <a:ext cx="9750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Základní umělecká škola Žatec</a:t>
            </a:r>
          </a:p>
          <a:p>
            <a:pPr algn="ctr"/>
            <a:r>
              <a:rPr lang="cs-CZ" sz="3500" b="1" dirty="0">
                <a:latin typeface="Abadi" panose="020B0604020104020204" pitchFamily="34" charset="0"/>
              </a:rPr>
              <a:t>Variantní řešení využití ploché střechy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BA2B72-9119-3790-9C4F-EA6106D54D5D}"/>
              </a:ext>
            </a:extLst>
          </p:cNvPr>
          <p:cNvSpPr txBox="1"/>
          <p:nvPr/>
        </p:nvSpPr>
        <p:spPr>
          <a:xfrm>
            <a:off x="2993179" y="-4398621"/>
            <a:ext cx="31028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700" dirty="0">
                <a:latin typeface="Abadi" panose="020B0604020104020204" pitchFamily="34" charset="0"/>
              </a:rPr>
              <a:t>Autor bakalářské práce:</a:t>
            </a:r>
          </a:p>
          <a:p>
            <a:pPr algn="r"/>
            <a:r>
              <a:rPr lang="cs-CZ" sz="1700" dirty="0">
                <a:latin typeface="Abadi" panose="020B0604020104020204" pitchFamily="34" charset="0"/>
              </a:rPr>
              <a:t>Vedoucí bakalářské práce:</a:t>
            </a:r>
          </a:p>
          <a:p>
            <a:pPr algn="r"/>
            <a:r>
              <a:rPr lang="cs-CZ" sz="1700" dirty="0">
                <a:latin typeface="Abadi" panose="020B0604020104020204" pitchFamily="34" charset="0"/>
              </a:rPr>
              <a:t>Oponent bakalářské práce: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D0518D-1A8C-22DF-C93B-4B4B4D5DA8C5}"/>
              </a:ext>
            </a:extLst>
          </p:cNvPr>
          <p:cNvSpPr txBox="1"/>
          <p:nvPr/>
        </p:nvSpPr>
        <p:spPr>
          <a:xfrm>
            <a:off x="6095999" y="-4398621"/>
            <a:ext cx="31028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badi" panose="020B0604020104020204" pitchFamily="34" charset="0"/>
              </a:rPr>
              <a:t>František Lorenc</a:t>
            </a:r>
          </a:p>
          <a:p>
            <a:r>
              <a:rPr lang="cs-CZ" sz="1700" dirty="0">
                <a:latin typeface="Abadi" panose="020B0604020104020204" pitchFamily="34" charset="0"/>
              </a:rPr>
              <a:t>Ing. Aleš Kaňkovský</a:t>
            </a:r>
          </a:p>
          <a:p>
            <a:r>
              <a:rPr lang="cs-CZ" sz="1700" dirty="0">
                <a:latin typeface="Abadi" panose="020B0604020104020204" pitchFamily="34" charset="0"/>
              </a:rPr>
              <a:t>Ing. Andrea Michalová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264D3E9-ECC3-AA8A-D89F-520736D484B4}"/>
              </a:ext>
            </a:extLst>
          </p:cNvPr>
          <p:cNvSpPr txBox="1"/>
          <p:nvPr/>
        </p:nvSpPr>
        <p:spPr>
          <a:xfrm>
            <a:off x="1951024" y="2737437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Zájem o podporu využití aktuálně nevyužitých ploch střech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D0EE689-2F56-211D-D778-C72A7BBCFFE1}"/>
              </a:ext>
            </a:extLst>
          </p:cNvPr>
          <p:cNvSpPr txBox="1"/>
          <p:nvPr/>
        </p:nvSpPr>
        <p:spPr>
          <a:xfrm>
            <a:off x="1951024" y="2073447"/>
            <a:ext cx="8594743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Trend moderní architektury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72E2C4A-0F22-EF27-48D4-B8A87E7EE1BE}"/>
              </a:ext>
            </a:extLst>
          </p:cNvPr>
          <p:cNvSpPr txBox="1"/>
          <p:nvPr/>
        </p:nvSpPr>
        <p:spPr>
          <a:xfrm>
            <a:off x="1951024" y="3406258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Získání názoru veřejnosti na řešenou problematiku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552830F-1AA1-9E93-86B8-14A9D496D2E7}"/>
              </a:ext>
            </a:extLst>
          </p:cNvPr>
          <p:cNvSpPr txBox="1"/>
          <p:nvPr/>
        </p:nvSpPr>
        <p:spPr>
          <a:xfrm>
            <a:off x="1951024" y="4070664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Rozšíření znalostí o dané problematice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7CBC711-BBC2-E1E4-BDA5-4D44A61E87DB}"/>
              </a:ext>
            </a:extLst>
          </p:cNvPr>
          <p:cNvSpPr txBox="1"/>
          <p:nvPr/>
        </p:nvSpPr>
        <p:spPr>
          <a:xfrm>
            <a:off x="1087121" y="-3252721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</p:spTree>
    <p:extLst>
      <p:ext uri="{BB962C8B-B14F-4D97-AF65-F5344CB8AC3E}">
        <p14:creationId xmlns:p14="http://schemas.microsoft.com/office/powerpoint/2010/main" val="2400031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EF33D7F1-9B92-7577-2A41-2F728100D506}"/>
              </a:ext>
            </a:extLst>
          </p:cNvPr>
          <p:cNvSpPr/>
          <p:nvPr/>
        </p:nvSpPr>
        <p:spPr>
          <a:xfrm>
            <a:off x="-10294374" y="-1386348"/>
            <a:ext cx="5486400" cy="82443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A8E5BD2-3909-ED50-C873-D30205B68E3F}"/>
              </a:ext>
            </a:extLst>
          </p:cNvPr>
          <p:cNvSpPr/>
          <p:nvPr/>
        </p:nvSpPr>
        <p:spPr>
          <a:xfrm>
            <a:off x="14064073" y="1265050"/>
            <a:ext cx="9615948" cy="4126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7E37AB9-5A2C-EEA2-23D5-81AC4565D521}"/>
              </a:ext>
            </a:extLst>
          </p:cNvPr>
          <p:cNvSpPr/>
          <p:nvPr/>
        </p:nvSpPr>
        <p:spPr>
          <a:xfrm>
            <a:off x="1198563" y="-5156911"/>
            <a:ext cx="9615948" cy="412697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9C43F7-314C-B63A-D82F-67C8B176144C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D523EB0-9C2E-57E1-EBBD-92E3C646956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3" name="Grafický objekt 12" descr="Záložka se souvislou výplní">
              <a:extLst>
                <a:ext uri="{FF2B5EF4-FFF2-40B4-BE49-F238E27FC236}">
                  <a16:creationId xmlns:a16="http://schemas.microsoft.com/office/drawing/2014/main" id="{2D265A47-6BD6-6C9C-81DE-C6BC5ED1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EC8A2B2B-0444-3358-E8C1-4A926522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291A84A-A20F-0B1C-BD1A-37C50E66A518}"/>
              </a:ext>
            </a:extLst>
          </p:cNvPr>
          <p:cNvSpPr txBox="1"/>
          <p:nvPr/>
        </p:nvSpPr>
        <p:spPr>
          <a:xfrm>
            <a:off x="1243381" y="-2609614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Důvod výběru řešeného problému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A10BC0-45E3-C352-29B5-8AF3A15802C4}"/>
              </a:ext>
            </a:extLst>
          </p:cNvPr>
          <p:cNvSpPr txBox="1"/>
          <p:nvPr/>
        </p:nvSpPr>
        <p:spPr>
          <a:xfrm>
            <a:off x="-11385755" y="2719011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Zájem o podporu využití aktuálně nevyužitých ploch střech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84837C-9C24-02A7-4F81-72A10009BFF4}"/>
              </a:ext>
            </a:extLst>
          </p:cNvPr>
          <p:cNvSpPr txBox="1"/>
          <p:nvPr/>
        </p:nvSpPr>
        <p:spPr>
          <a:xfrm>
            <a:off x="-12123174" y="2043950"/>
            <a:ext cx="8594743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Trend moderní architektury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DD2C8C-5407-CEED-A50F-35F8EFD1E6F3}"/>
              </a:ext>
            </a:extLst>
          </p:cNvPr>
          <p:cNvSpPr txBox="1"/>
          <p:nvPr/>
        </p:nvSpPr>
        <p:spPr>
          <a:xfrm>
            <a:off x="-10500852" y="3423915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Získání názoru veřejnosti na řešenou problematiku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4004DF5-1FFF-EC8B-AA1C-BEB4B9928E93}"/>
              </a:ext>
            </a:extLst>
          </p:cNvPr>
          <p:cNvSpPr txBox="1"/>
          <p:nvPr/>
        </p:nvSpPr>
        <p:spPr>
          <a:xfrm>
            <a:off x="-9249075" y="4128819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Rozšíření znalostí o dané problematice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ED48F23-9100-DF91-9E32-8EBCD50AEC72}"/>
              </a:ext>
            </a:extLst>
          </p:cNvPr>
          <p:cNvSpPr txBox="1"/>
          <p:nvPr/>
        </p:nvSpPr>
        <p:spPr>
          <a:xfrm>
            <a:off x="1220972" y="1082446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2B68570-9327-EE7E-6A84-993FAC31963C}"/>
              </a:ext>
            </a:extLst>
          </p:cNvPr>
          <p:cNvSpPr txBox="1"/>
          <p:nvPr/>
        </p:nvSpPr>
        <p:spPr>
          <a:xfrm>
            <a:off x="6329272" y="3175827"/>
            <a:ext cx="4328517" cy="176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Návrh stavebně konstrukčního řešení ploché střechy pro variantní řešení.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82639BD-2DBD-85C2-3BFE-48E892B76F15}"/>
              </a:ext>
            </a:extLst>
          </p:cNvPr>
          <p:cNvSpPr txBox="1"/>
          <p:nvPr/>
        </p:nvSpPr>
        <p:spPr>
          <a:xfrm>
            <a:off x="1854734" y="3137944"/>
            <a:ext cx="3561601" cy="17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38" name="Grafický objekt 37" descr="Odznak se souvislou výplní">
            <a:extLst>
              <a:ext uri="{FF2B5EF4-FFF2-40B4-BE49-F238E27FC236}">
                <a16:creationId xmlns:a16="http://schemas.microsoft.com/office/drawing/2014/main" id="{FB42737A-FEB2-BA6D-A588-12826FA5D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2862" y="2419065"/>
            <a:ext cx="756000" cy="756000"/>
          </a:xfrm>
          <a:prstGeom prst="rect">
            <a:avLst/>
          </a:prstGeom>
        </p:spPr>
      </p:pic>
      <p:pic>
        <p:nvPicPr>
          <p:cNvPr id="40" name="Grafický objekt 39" descr="Odznak 1 se souvislou výplní">
            <a:extLst>
              <a:ext uri="{FF2B5EF4-FFF2-40B4-BE49-F238E27FC236}">
                <a16:creationId xmlns:a16="http://schemas.microsoft.com/office/drawing/2014/main" id="{EF7A9CEC-59FC-E62F-35E9-ED77D5FD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3140" y="2414688"/>
            <a:ext cx="756000" cy="756000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B6ABC9AD-7F8D-EA95-0941-BD2A2831AC45}"/>
              </a:ext>
            </a:extLst>
          </p:cNvPr>
          <p:cNvSpPr txBox="1"/>
          <p:nvPr/>
        </p:nvSpPr>
        <p:spPr>
          <a:xfrm>
            <a:off x="-10273288" y="945140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183E2BBF-6024-EE3B-D37E-F7F8763E561B}"/>
              </a:ext>
            </a:extLst>
          </p:cNvPr>
          <p:cNvSpPr txBox="1"/>
          <p:nvPr/>
        </p:nvSpPr>
        <p:spPr>
          <a:xfrm>
            <a:off x="-5164988" y="3038521"/>
            <a:ext cx="4328517" cy="176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Návrh stavebně konstrukčního řešení ploché střechy pro variantní řešení.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C34B794-264A-771A-2BA9-2671912EB7B9}"/>
              </a:ext>
            </a:extLst>
          </p:cNvPr>
          <p:cNvSpPr txBox="1"/>
          <p:nvPr/>
        </p:nvSpPr>
        <p:spPr>
          <a:xfrm>
            <a:off x="-9639526" y="3000638"/>
            <a:ext cx="3561601" cy="17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44" name="Grafický objekt 43" descr="Odznak se souvislou výplní">
            <a:extLst>
              <a:ext uri="{FF2B5EF4-FFF2-40B4-BE49-F238E27FC236}">
                <a16:creationId xmlns:a16="http://schemas.microsoft.com/office/drawing/2014/main" id="{08093E44-F012-0153-9721-D80C8021C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11398" y="2281759"/>
            <a:ext cx="756000" cy="756000"/>
          </a:xfrm>
          <a:prstGeom prst="rect">
            <a:avLst/>
          </a:prstGeom>
        </p:spPr>
      </p:pic>
      <p:pic>
        <p:nvPicPr>
          <p:cNvPr id="45" name="Grafický objekt 44" descr="Odznak 1 se souvislou výplní">
            <a:extLst>
              <a:ext uri="{FF2B5EF4-FFF2-40B4-BE49-F238E27FC236}">
                <a16:creationId xmlns:a16="http://schemas.microsoft.com/office/drawing/2014/main" id="{D68C45F7-A136-82B1-88F3-EB819A23C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8241120" y="2277382"/>
            <a:ext cx="756000" cy="756000"/>
          </a:xfrm>
          <a:prstGeom prst="rect">
            <a:avLst/>
          </a:prstGeom>
        </p:spPr>
      </p:pic>
      <p:grpSp>
        <p:nvGrpSpPr>
          <p:cNvPr id="46" name="Skupina 45">
            <a:extLst>
              <a:ext uri="{FF2B5EF4-FFF2-40B4-BE49-F238E27FC236}">
                <a16:creationId xmlns:a16="http://schemas.microsoft.com/office/drawing/2014/main" id="{F3C1EB8A-2AE3-B85A-A838-A6AAD69ED623}"/>
              </a:ext>
            </a:extLst>
          </p:cNvPr>
          <p:cNvGrpSpPr/>
          <p:nvPr/>
        </p:nvGrpSpPr>
        <p:grpSpPr>
          <a:xfrm>
            <a:off x="-12438156" y="910475"/>
            <a:ext cx="11734607" cy="4580827"/>
            <a:chOff x="-943896" y="1047781"/>
            <a:chExt cx="11734607" cy="4580827"/>
          </a:xfrm>
        </p:grpSpPr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44BD800C-D4C3-3EFF-4475-D9A1258116B8}"/>
                </a:ext>
              </a:extLst>
            </p:cNvPr>
            <p:cNvGrpSpPr/>
            <p:nvPr/>
          </p:nvGrpSpPr>
          <p:grpSpPr>
            <a:xfrm rot="16200000">
              <a:off x="2632994" y="-2529109"/>
              <a:ext cx="4580827" cy="11734607"/>
              <a:chOff x="1354823" y="-7693782"/>
              <a:chExt cx="9482355" cy="14161024"/>
            </a:xfrm>
          </p:grpSpPr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9285A51D-B466-E1F7-1F6D-9E1AE7986645}"/>
                  </a:ext>
                </a:extLst>
              </p:cNvPr>
              <p:cNvSpPr/>
              <p:nvPr/>
            </p:nvSpPr>
            <p:spPr>
              <a:xfrm>
                <a:off x="1354823" y="-7693782"/>
                <a:ext cx="9482355" cy="1360548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4200000" scaled="0"/>
              </a:gra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4" name="Ovál 53">
                <a:extLst>
                  <a:ext uri="{FF2B5EF4-FFF2-40B4-BE49-F238E27FC236}">
                    <a16:creationId xmlns:a16="http://schemas.microsoft.com/office/drawing/2014/main" id="{F653E61B-0DB7-CF33-5C72-A44FBDB0EF87}"/>
                  </a:ext>
                </a:extLst>
              </p:cNvPr>
              <p:cNvSpPr/>
              <p:nvPr/>
            </p:nvSpPr>
            <p:spPr>
              <a:xfrm>
                <a:off x="4818321" y="5208477"/>
                <a:ext cx="2555359" cy="125876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5A3303A7-36E7-6755-B7AB-99149894FD6C}"/>
                  </a:ext>
                </a:extLst>
              </p:cNvPr>
              <p:cNvSpPr/>
              <p:nvPr/>
            </p:nvSpPr>
            <p:spPr>
              <a:xfrm>
                <a:off x="3763926" y="5034538"/>
                <a:ext cx="4540102" cy="877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6" name="Vývojový diagram: ukončení 55">
                <a:extLst>
                  <a:ext uri="{FF2B5EF4-FFF2-40B4-BE49-F238E27FC236}">
                    <a16:creationId xmlns:a16="http://schemas.microsoft.com/office/drawing/2014/main" id="{FB9B1678-473B-2B09-7E8A-98D1CAD0FED1}"/>
                  </a:ext>
                </a:extLst>
              </p:cNvPr>
              <p:cNvSpPr/>
              <p:nvPr/>
            </p:nvSpPr>
            <p:spPr>
              <a:xfrm>
                <a:off x="5564372" y="6107081"/>
                <a:ext cx="1063256" cy="102333"/>
              </a:xfrm>
              <a:prstGeom prst="flowChartTerminator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79EDF62E-D3C0-0DF0-75ED-DAE43700DCC5}"/>
                </a:ext>
              </a:extLst>
            </p:cNvPr>
            <p:cNvSpPr txBox="1"/>
            <p:nvPr/>
          </p:nvSpPr>
          <p:spPr>
            <a:xfrm>
              <a:off x="1040655" y="1344971"/>
              <a:ext cx="97500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500" b="1" dirty="0">
                  <a:latin typeface="Abadi" panose="020B0604020104020204" pitchFamily="34" charset="0"/>
                </a:rPr>
                <a:t>Metodika práce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1039B24C-EE92-69F5-8EFF-F4AF2C0AE63F}"/>
                </a:ext>
              </a:extLst>
            </p:cNvPr>
            <p:cNvSpPr txBox="1"/>
            <p:nvPr/>
          </p:nvSpPr>
          <p:spPr>
            <a:xfrm>
              <a:off x="1914060" y="2794626"/>
              <a:ext cx="8594743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Studiový návrh variantního řešení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A9154EB6-C7C7-CAE1-E1AD-C856F78D773D}"/>
                </a:ext>
              </a:extLst>
            </p:cNvPr>
            <p:cNvSpPr txBox="1"/>
            <p:nvPr/>
          </p:nvSpPr>
          <p:spPr>
            <a:xfrm>
              <a:off x="1951024" y="2175834"/>
              <a:ext cx="8594743" cy="60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Analýza, komparace a výběr variantního řešení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76913608-092A-5161-7830-43F46AC1BAEC}"/>
                </a:ext>
              </a:extLst>
            </p:cNvPr>
            <p:cNvSpPr txBox="1"/>
            <p:nvPr/>
          </p:nvSpPr>
          <p:spPr>
            <a:xfrm>
              <a:off x="1914059" y="3420939"/>
              <a:ext cx="8594743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Dotazování na základě veřejného dotazníku</a:t>
              </a: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7FB5F607-9DF2-39D1-A581-442AC4D00D1E}"/>
                </a:ext>
              </a:extLst>
            </p:cNvPr>
            <p:cNvSpPr txBox="1"/>
            <p:nvPr/>
          </p:nvSpPr>
          <p:spPr>
            <a:xfrm>
              <a:off x="1914058" y="3945028"/>
              <a:ext cx="8594743" cy="118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Vyhodnocení odpovědí dotazníku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Výpočetní návrh a posouzení variantního řešení</a:t>
              </a:r>
            </a:p>
          </p:txBody>
        </p:sp>
      </p:grp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27F69958-CAD4-728B-8AF1-16AA05FDEEBB}"/>
              </a:ext>
            </a:extLst>
          </p:cNvPr>
          <p:cNvSpPr txBox="1"/>
          <p:nvPr/>
        </p:nvSpPr>
        <p:spPr>
          <a:xfrm>
            <a:off x="-10558178" y="1397797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Cíl práce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9EE92F7-6A02-9316-BCEF-DF93868A6C4F}"/>
              </a:ext>
            </a:extLst>
          </p:cNvPr>
          <p:cNvSpPr txBox="1"/>
          <p:nvPr/>
        </p:nvSpPr>
        <p:spPr>
          <a:xfrm>
            <a:off x="-10797297" y="2874601"/>
            <a:ext cx="9468148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Vytvoření studiového návrhu variantního řešení ve formě bookletu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8FA97657-F11D-8745-C85A-A887026E62C3}"/>
              </a:ext>
            </a:extLst>
          </p:cNvPr>
          <p:cNvSpPr txBox="1"/>
          <p:nvPr/>
        </p:nvSpPr>
        <p:spPr>
          <a:xfrm>
            <a:off x="-10797297" y="2145771"/>
            <a:ext cx="8594743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Navržení tří variant využití a řešení ploché střechy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5B1BAADD-7F2E-36C4-C88D-BAE7DF9E9DF8}"/>
              </a:ext>
            </a:extLst>
          </p:cNvPr>
          <p:cNvSpPr txBox="1"/>
          <p:nvPr/>
        </p:nvSpPr>
        <p:spPr>
          <a:xfrm>
            <a:off x="-10797298" y="3600326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Získání názoru veřejnosti na variantní využití ploché střechy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0966C652-2E79-25F5-4F25-C1B979253E4A}"/>
              </a:ext>
            </a:extLst>
          </p:cNvPr>
          <p:cNvSpPr txBox="1"/>
          <p:nvPr/>
        </p:nvSpPr>
        <p:spPr>
          <a:xfrm>
            <a:off x="-10797298" y="4329989"/>
            <a:ext cx="9996608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Stavebně konstrukční návrh a posouzení variantního řešení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F6D952AF-D23E-0160-53DB-6FA283CA3408}"/>
              </a:ext>
            </a:extLst>
          </p:cNvPr>
          <p:cNvSpPr txBox="1"/>
          <p:nvPr/>
        </p:nvSpPr>
        <p:spPr>
          <a:xfrm>
            <a:off x="-10273288" y="882195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809CBFBC-5671-66C8-DA34-7C3D8E8267B9}"/>
              </a:ext>
            </a:extLst>
          </p:cNvPr>
          <p:cNvSpPr txBox="1"/>
          <p:nvPr/>
        </p:nvSpPr>
        <p:spPr>
          <a:xfrm>
            <a:off x="-5164988" y="2975576"/>
            <a:ext cx="4328517" cy="176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Návrh stavebně konstrukčního řešení ploché střechy pro variantní řešení.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B3FDD28B-F34A-EFF4-F75C-7DBD1D290F3B}"/>
              </a:ext>
            </a:extLst>
          </p:cNvPr>
          <p:cNvSpPr txBox="1"/>
          <p:nvPr/>
        </p:nvSpPr>
        <p:spPr>
          <a:xfrm>
            <a:off x="-9639526" y="2937693"/>
            <a:ext cx="3561601" cy="17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70" name="Grafický objekt 69" descr="Odznak se souvislou výplní">
            <a:extLst>
              <a:ext uri="{FF2B5EF4-FFF2-40B4-BE49-F238E27FC236}">
                <a16:creationId xmlns:a16="http://schemas.microsoft.com/office/drawing/2014/main" id="{44C5E7CB-109A-881C-EFEF-63A3DDBF6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11398" y="2218814"/>
            <a:ext cx="756000" cy="756000"/>
          </a:xfrm>
          <a:prstGeom prst="rect">
            <a:avLst/>
          </a:prstGeom>
        </p:spPr>
      </p:pic>
      <p:pic>
        <p:nvPicPr>
          <p:cNvPr id="71" name="Grafický objekt 70" descr="Odznak 1 se souvislou výplní">
            <a:extLst>
              <a:ext uri="{FF2B5EF4-FFF2-40B4-BE49-F238E27FC236}">
                <a16:creationId xmlns:a16="http://schemas.microsoft.com/office/drawing/2014/main" id="{520A2457-B273-E817-AFAA-23168F568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8241120" y="2214437"/>
            <a:ext cx="756000" cy="756000"/>
          </a:xfrm>
          <a:prstGeom prst="rect">
            <a:avLst/>
          </a:prstGeom>
        </p:spPr>
      </p:pic>
      <p:grpSp>
        <p:nvGrpSpPr>
          <p:cNvPr id="72" name="Skupina 71">
            <a:extLst>
              <a:ext uri="{FF2B5EF4-FFF2-40B4-BE49-F238E27FC236}">
                <a16:creationId xmlns:a16="http://schemas.microsoft.com/office/drawing/2014/main" id="{8EB9516E-7362-1F21-1AB1-6A3AF3B10618}"/>
              </a:ext>
            </a:extLst>
          </p:cNvPr>
          <p:cNvGrpSpPr/>
          <p:nvPr/>
        </p:nvGrpSpPr>
        <p:grpSpPr>
          <a:xfrm>
            <a:off x="-12438156" y="847530"/>
            <a:ext cx="11734607" cy="4580827"/>
            <a:chOff x="-943896" y="1047781"/>
            <a:chExt cx="11734607" cy="4580827"/>
          </a:xfrm>
        </p:grpSpPr>
        <p:grpSp>
          <p:nvGrpSpPr>
            <p:cNvPr id="73" name="Skupina 72">
              <a:extLst>
                <a:ext uri="{FF2B5EF4-FFF2-40B4-BE49-F238E27FC236}">
                  <a16:creationId xmlns:a16="http://schemas.microsoft.com/office/drawing/2014/main" id="{2D15A726-CDC0-317B-9DDE-EA54FBD47AB1}"/>
                </a:ext>
              </a:extLst>
            </p:cNvPr>
            <p:cNvGrpSpPr/>
            <p:nvPr/>
          </p:nvGrpSpPr>
          <p:grpSpPr>
            <a:xfrm rot="16200000">
              <a:off x="2632994" y="-2529109"/>
              <a:ext cx="4580827" cy="11734607"/>
              <a:chOff x="1354823" y="-7693782"/>
              <a:chExt cx="9482355" cy="14161024"/>
            </a:xfrm>
          </p:grpSpPr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903BD239-6092-D18D-B1E7-B55248E4CFA8}"/>
                  </a:ext>
                </a:extLst>
              </p:cNvPr>
              <p:cNvSpPr/>
              <p:nvPr/>
            </p:nvSpPr>
            <p:spPr>
              <a:xfrm>
                <a:off x="1354823" y="-7693782"/>
                <a:ext cx="9482355" cy="1360548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4200000" scaled="0"/>
              </a:gra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0" name="Ovál 79">
                <a:extLst>
                  <a:ext uri="{FF2B5EF4-FFF2-40B4-BE49-F238E27FC236}">
                    <a16:creationId xmlns:a16="http://schemas.microsoft.com/office/drawing/2014/main" id="{9347D9D3-BA00-7A8B-D00D-547589E37197}"/>
                  </a:ext>
                </a:extLst>
              </p:cNvPr>
              <p:cNvSpPr/>
              <p:nvPr/>
            </p:nvSpPr>
            <p:spPr>
              <a:xfrm>
                <a:off x="4818321" y="5208477"/>
                <a:ext cx="2555359" cy="125876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AE66CF7B-2C49-D984-211D-5B67F4611CAF}"/>
                  </a:ext>
                </a:extLst>
              </p:cNvPr>
              <p:cNvSpPr/>
              <p:nvPr/>
            </p:nvSpPr>
            <p:spPr>
              <a:xfrm>
                <a:off x="3763926" y="5034538"/>
                <a:ext cx="4540102" cy="877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2" name="Vývojový diagram: ukončení 81">
                <a:extLst>
                  <a:ext uri="{FF2B5EF4-FFF2-40B4-BE49-F238E27FC236}">
                    <a16:creationId xmlns:a16="http://schemas.microsoft.com/office/drawing/2014/main" id="{01B36FDD-A4C9-CDBB-4818-C71BA9BBED7C}"/>
                  </a:ext>
                </a:extLst>
              </p:cNvPr>
              <p:cNvSpPr/>
              <p:nvPr/>
            </p:nvSpPr>
            <p:spPr>
              <a:xfrm>
                <a:off x="5564372" y="6107081"/>
                <a:ext cx="1063256" cy="102333"/>
              </a:xfrm>
              <a:prstGeom prst="flowChartTerminator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85008E5D-1A16-67FE-E181-9CEA87F18E0C}"/>
                </a:ext>
              </a:extLst>
            </p:cNvPr>
            <p:cNvSpPr txBox="1"/>
            <p:nvPr/>
          </p:nvSpPr>
          <p:spPr>
            <a:xfrm>
              <a:off x="737898" y="1346522"/>
              <a:ext cx="97500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500" b="1" dirty="0">
                  <a:latin typeface="Abadi" panose="020B0604020104020204" pitchFamily="34" charset="0"/>
                </a:rPr>
                <a:t>Cíl práce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403FB6CC-DD62-E3AA-A066-97BF0C5A81CB}"/>
                </a:ext>
              </a:extLst>
            </p:cNvPr>
            <p:cNvSpPr txBox="1"/>
            <p:nvPr/>
          </p:nvSpPr>
          <p:spPr>
            <a:xfrm>
              <a:off x="498779" y="2823326"/>
              <a:ext cx="9468148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Vytvoření studiového návrhu variantního řešení ve formě bookletu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E37678A6-518D-E8AB-5F08-65798CF4F49F}"/>
                </a:ext>
              </a:extLst>
            </p:cNvPr>
            <p:cNvSpPr txBox="1"/>
            <p:nvPr/>
          </p:nvSpPr>
          <p:spPr>
            <a:xfrm>
              <a:off x="498779" y="2094496"/>
              <a:ext cx="8594743" cy="60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Navržení tří variant využití a řešení ploché střechy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E30EBD4E-89DA-4212-33A8-9C1E7507C7E5}"/>
                </a:ext>
              </a:extLst>
            </p:cNvPr>
            <p:cNvSpPr txBox="1"/>
            <p:nvPr/>
          </p:nvSpPr>
          <p:spPr>
            <a:xfrm>
              <a:off x="498778" y="3549051"/>
              <a:ext cx="8594743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Získání názoru veřejnosti na variantní využití ploché střechy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B9BC019A-9532-08AD-9E85-AA376582BD1D}"/>
                </a:ext>
              </a:extLst>
            </p:cNvPr>
            <p:cNvSpPr txBox="1"/>
            <p:nvPr/>
          </p:nvSpPr>
          <p:spPr>
            <a:xfrm>
              <a:off x="498778" y="4278714"/>
              <a:ext cx="9996608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Stavebně konstrukční návrh a posouzení variantního řešení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345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EA8E5BD2-3909-ED50-C873-D30205B68E3F}"/>
              </a:ext>
            </a:extLst>
          </p:cNvPr>
          <p:cNvSpPr/>
          <p:nvPr/>
        </p:nvSpPr>
        <p:spPr>
          <a:xfrm>
            <a:off x="14064073" y="1265050"/>
            <a:ext cx="9615948" cy="4126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7E37AB9-5A2C-EEA2-23D5-81AC4565D521}"/>
              </a:ext>
            </a:extLst>
          </p:cNvPr>
          <p:cNvSpPr/>
          <p:nvPr/>
        </p:nvSpPr>
        <p:spPr>
          <a:xfrm>
            <a:off x="1198563" y="-5156911"/>
            <a:ext cx="9615948" cy="412697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9C43F7-314C-B63A-D82F-67C8B176144C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D523EB0-9C2E-57E1-EBBD-92E3C646956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3" name="Grafický objekt 12" descr="Záložka se souvislou výplní">
              <a:extLst>
                <a:ext uri="{FF2B5EF4-FFF2-40B4-BE49-F238E27FC236}">
                  <a16:creationId xmlns:a16="http://schemas.microsoft.com/office/drawing/2014/main" id="{2D265A47-6BD6-6C9C-81DE-C6BC5ED1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EC8A2B2B-0444-3358-E8C1-4A926522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ED48F23-9100-DF91-9E32-8EBCD50AEC72}"/>
              </a:ext>
            </a:extLst>
          </p:cNvPr>
          <p:cNvSpPr txBox="1"/>
          <p:nvPr/>
        </p:nvSpPr>
        <p:spPr>
          <a:xfrm>
            <a:off x="1220972" y="1082446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2B68570-9327-EE7E-6A84-993FAC31963C}"/>
              </a:ext>
            </a:extLst>
          </p:cNvPr>
          <p:cNvSpPr txBox="1"/>
          <p:nvPr/>
        </p:nvSpPr>
        <p:spPr>
          <a:xfrm>
            <a:off x="6329272" y="3175827"/>
            <a:ext cx="4328517" cy="176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Návrh stavebně konstrukčního řešení ploché střechy pro variantní řešení.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82639BD-2DBD-85C2-3BFE-48E892B76F15}"/>
              </a:ext>
            </a:extLst>
          </p:cNvPr>
          <p:cNvSpPr txBox="1"/>
          <p:nvPr/>
        </p:nvSpPr>
        <p:spPr>
          <a:xfrm>
            <a:off x="1854734" y="3137944"/>
            <a:ext cx="3561601" cy="17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38" name="Grafický objekt 37" descr="Odznak se souvislou výplní">
            <a:extLst>
              <a:ext uri="{FF2B5EF4-FFF2-40B4-BE49-F238E27FC236}">
                <a16:creationId xmlns:a16="http://schemas.microsoft.com/office/drawing/2014/main" id="{FB42737A-FEB2-BA6D-A588-12826FA5D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2862" y="2419065"/>
            <a:ext cx="756000" cy="756000"/>
          </a:xfrm>
          <a:prstGeom prst="rect">
            <a:avLst/>
          </a:prstGeom>
        </p:spPr>
      </p:pic>
      <p:pic>
        <p:nvPicPr>
          <p:cNvPr id="40" name="Grafický objekt 39" descr="Odznak 1 se souvislou výplní">
            <a:extLst>
              <a:ext uri="{FF2B5EF4-FFF2-40B4-BE49-F238E27FC236}">
                <a16:creationId xmlns:a16="http://schemas.microsoft.com/office/drawing/2014/main" id="{EF7A9CEC-59FC-E62F-35E9-ED77D5FD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3140" y="2414688"/>
            <a:ext cx="756000" cy="756000"/>
          </a:xfrm>
          <a:prstGeom prst="rect">
            <a:avLst/>
          </a:prstGeom>
        </p:spPr>
      </p:pic>
      <p:grpSp>
        <p:nvGrpSpPr>
          <p:cNvPr id="28" name="Skupina 27">
            <a:extLst>
              <a:ext uri="{FF2B5EF4-FFF2-40B4-BE49-F238E27FC236}">
                <a16:creationId xmlns:a16="http://schemas.microsoft.com/office/drawing/2014/main" id="{B6FF87F2-8BE9-3C90-43BB-DD5FE99BDAA6}"/>
              </a:ext>
            </a:extLst>
          </p:cNvPr>
          <p:cNvGrpSpPr/>
          <p:nvPr/>
        </p:nvGrpSpPr>
        <p:grpSpPr>
          <a:xfrm>
            <a:off x="-943896" y="1047781"/>
            <a:ext cx="11734607" cy="4580827"/>
            <a:chOff x="-943896" y="1047781"/>
            <a:chExt cx="11734607" cy="4580827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04DE3E22-721C-6E87-17BE-30545771D900}"/>
                </a:ext>
              </a:extLst>
            </p:cNvPr>
            <p:cNvGrpSpPr/>
            <p:nvPr/>
          </p:nvGrpSpPr>
          <p:grpSpPr>
            <a:xfrm rot="16200000">
              <a:off x="2632994" y="-2529109"/>
              <a:ext cx="4580827" cy="11734607"/>
              <a:chOff x="1354823" y="-7693782"/>
              <a:chExt cx="9482355" cy="14161024"/>
            </a:xfrm>
          </p:grpSpPr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00898E3D-9410-5713-F6FC-C99953A612DD}"/>
                  </a:ext>
                </a:extLst>
              </p:cNvPr>
              <p:cNvSpPr/>
              <p:nvPr/>
            </p:nvSpPr>
            <p:spPr>
              <a:xfrm>
                <a:off x="1354823" y="-7693782"/>
                <a:ext cx="9482355" cy="1360548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4200000" scaled="0"/>
              </a:gra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098F66C0-09E7-1821-EE0A-59DEA71B4489}"/>
                  </a:ext>
                </a:extLst>
              </p:cNvPr>
              <p:cNvSpPr/>
              <p:nvPr/>
            </p:nvSpPr>
            <p:spPr>
              <a:xfrm>
                <a:off x="4818321" y="5208477"/>
                <a:ext cx="2555359" cy="125876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30F5FF03-35EE-1C19-AC40-7A1C1DEB8C85}"/>
                  </a:ext>
                </a:extLst>
              </p:cNvPr>
              <p:cNvSpPr/>
              <p:nvPr/>
            </p:nvSpPr>
            <p:spPr>
              <a:xfrm>
                <a:off x="3763926" y="5034538"/>
                <a:ext cx="4540102" cy="877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4" name="Vývojový diagram: ukončení 13">
                <a:extLst>
                  <a:ext uri="{FF2B5EF4-FFF2-40B4-BE49-F238E27FC236}">
                    <a16:creationId xmlns:a16="http://schemas.microsoft.com/office/drawing/2014/main" id="{3C85BB2D-0599-4355-9F73-9A445A065424}"/>
                  </a:ext>
                </a:extLst>
              </p:cNvPr>
              <p:cNvSpPr/>
              <p:nvPr/>
            </p:nvSpPr>
            <p:spPr>
              <a:xfrm>
                <a:off x="5564372" y="6107081"/>
                <a:ext cx="1063256" cy="102333"/>
              </a:xfrm>
              <a:prstGeom prst="flowChartTerminator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1E765FF1-4D96-CD2E-9308-AA42BA4F9A8D}"/>
                </a:ext>
              </a:extLst>
            </p:cNvPr>
            <p:cNvSpPr txBox="1"/>
            <p:nvPr/>
          </p:nvSpPr>
          <p:spPr>
            <a:xfrm>
              <a:off x="737898" y="1346522"/>
              <a:ext cx="97500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500" b="1" dirty="0">
                  <a:latin typeface="Abadi" panose="020B0604020104020204" pitchFamily="34" charset="0"/>
                </a:rPr>
                <a:t>Cíl práce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CD9C71A1-960E-E3A0-A1BE-995136019BCD}"/>
                </a:ext>
              </a:extLst>
            </p:cNvPr>
            <p:cNvSpPr txBox="1"/>
            <p:nvPr/>
          </p:nvSpPr>
          <p:spPr>
            <a:xfrm>
              <a:off x="498779" y="2823326"/>
              <a:ext cx="9468148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Vytvoření studiového návrhu variantního řešení ve formě bookletu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2BCC4891-D2DE-F7D1-19E5-179586B41BDF}"/>
                </a:ext>
              </a:extLst>
            </p:cNvPr>
            <p:cNvSpPr txBox="1"/>
            <p:nvPr/>
          </p:nvSpPr>
          <p:spPr>
            <a:xfrm>
              <a:off x="498779" y="2094496"/>
              <a:ext cx="8594743" cy="60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Navržení tří variant využití a řešení ploché střechy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FE6D633-4ABA-7604-F5B8-D163CEEE33C8}"/>
                </a:ext>
              </a:extLst>
            </p:cNvPr>
            <p:cNvSpPr txBox="1"/>
            <p:nvPr/>
          </p:nvSpPr>
          <p:spPr>
            <a:xfrm>
              <a:off x="498778" y="3549051"/>
              <a:ext cx="8594743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Získání názoru veřejnosti na variantní využití ploché střechy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CC51D13D-39BA-10B0-6487-782CBC26391D}"/>
                </a:ext>
              </a:extLst>
            </p:cNvPr>
            <p:cNvSpPr txBox="1"/>
            <p:nvPr/>
          </p:nvSpPr>
          <p:spPr>
            <a:xfrm>
              <a:off x="498778" y="4278714"/>
              <a:ext cx="9996608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Stavebně konstrukční návrh a posouzení variantního řešení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994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EF33D7F1-9B92-7577-2A41-2F728100D506}"/>
              </a:ext>
            </a:extLst>
          </p:cNvPr>
          <p:cNvSpPr/>
          <p:nvPr/>
        </p:nvSpPr>
        <p:spPr>
          <a:xfrm>
            <a:off x="-10294374" y="-1386348"/>
            <a:ext cx="5486400" cy="82443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A8E5BD2-3909-ED50-C873-D30205B68E3F}"/>
              </a:ext>
            </a:extLst>
          </p:cNvPr>
          <p:cNvSpPr/>
          <p:nvPr/>
        </p:nvSpPr>
        <p:spPr>
          <a:xfrm>
            <a:off x="14064073" y="1265050"/>
            <a:ext cx="9615948" cy="4126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7E37AB9-5A2C-EEA2-23D5-81AC4565D521}"/>
              </a:ext>
            </a:extLst>
          </p:cNvPr>
          <p:cNvSpPr/>
          <p:nvPr/>
        </p:nvSpPr>
        <p:spPr>
          <a:xfrm>
            <a:off x="1198563" y="-5156911"/>
            <a:ext cx="9615948" cy="412697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9C43F7-314C-B63A-D82F-67C8B176144C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D523EB0-9C2E-57E1-EBBD-92E3C646956A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3" name="Grafický objekt 12" descr="Záložka se souvislou výplní">
              <a:extLst>
                <a:ext uri="{FF2B5EF4-FFF2-40B4-BE49-F238E27FC236}">
                  <a16:creationId xmlns:a16="http://schemas.microsoft.com/office/drawing/2014/main" id="{2D265A47-6BD6-6C9C-81DE-C6BC5ED1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EC8A2B2B-0444-3358-E8C1-4A926522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291A84A-A20F-0B1C-BD1A-37C50E66A518}"/>
              </a:ext>
            </a:extLst>
          </p:cNvPr>
          <p:cNvSpPr txBox="1"/>
          <p:nvPr/>
        </p:nvSpPr>
        <p:spPr>
          <a:xfrm>
            <a:off x="1243381" y="-2609614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Důvod výběru řešeného problému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A10BC0-45E3-C352-29B5-8AF3A15802C4}"/>
              </a:ext>
            </a:extLst>
          </p:cNvPr>
          <p:cNvSpPr txBox="1"/>
          <p:nvPr/>
        </p:nvSpPr>
        <p:spPr>
          <a:xfrm>
            <a:off x="-11385755" y="2719011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Zájem o podporu využití aktuálně nevyužitých ploch střech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84837C-9C24-02A7-4F81-72A10009BFF4}"/>
              </a:ext>
            </a:extLst>
          </p:cNvPr>
          <p:cNvSpPr txBox="1"/>
          <p:nvPr/>
        </p:nvSpPr>
        <p:spPr>
          <a:xfrm>
            <a:off x="-12123174" y="2043950"/>
            <a:ext cx="8594743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Trend moderní architektury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DD2C8C-5407-CEED-A50F-35F8EFD1E6F3}"/>
              </a:ext>
            </a:extLst>
          </p:cNvPr>
          <p:cNvSpPr txBox="1"/>
          <p:nvPr/>
        </p:nvSpPr>
        <p:spPr>
          <a:xfrm>
            <a:off x="-10500852" y="3423915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Získání názoru veřejnosti na řešenou problematiku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4004DF5-1FFF-EC8B-AA1C-BEB4B9928E93}"/>
              </a:ext>
            </a:extLst>
          </p:cNvPr>
          <p:cNvSpPr txBox="1"/>
          <p:nvPr/>
        </p:nvSpPr>
        <p:spPr>
          <a:xfrm>
            <a:off x="-9249075" y="4128819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Rozšíření znalostí o dané problematice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ED48F23-9100-DF91-9E32-8EBCD50AEC72}"/>
              </a:ext>
            </a:extLst>
          </p:cNvPr>
          <p:cNvSpPr txBox="1"/>
          <p:nvPr/>
        </p:nvSpPr>
        <p:spPr>
          <a:xfrm>
            <a:off x="1220972" y="1082446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2B68570-9327-EE7E-6A84-993FAC31963C}"/>
              </a:ext>
            </a:extLst>
          </p:cNvPr>
          <p:cNvSpPr txBox="1"/>
          <p:nvPr/>
        </p:nvSpPr>
        <p:spPr>
          <a:xfrm>
            <a:off x="6329272" y="3175827"/>
            <a:ext cx="4328517" cy="176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Návrh stavebně konstrukčního řešení ploché střechy pro variantní řešení.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82639BD-2DBD-85C2-3BFE-48E892B76F15}"/>
              </a:ext>
            </a:extLst>
          </p:cNvPr>
          <p:cNvSpPr txBox="1"/>
          <p:nvPr/>
        </p:nvSpPr>
        <p:spPr>
          <a:xfrm>
            <a:off x="1854734" y="3137944"/>
            <a:ext cx="3561601" cy="17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38" name="Grafický objekt 37" descr="Odznak se souvislou výplní">
            <a:extLst>
              <a:ext uri="{FF2B5EF4-FFF2-40B4-BE49-F238E27FC236}">
                <a16:creationId xmlns:a16="http://schemas.microsoft.com/office/drawing/2014/main" id="{FB42737A-FEB2-BA6D-A588-12826FA5D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2862" y="2419065"/>
            <a:ext cx="756000" cy="756000"/>
          </a:xfrm>
          <a:prstGeom prst="rect">
            <a:avLst/>
          </a:prstGeom>
        </p:spPr>
      </p:pic>
      <p:pic>
        <p:nvPicPr>
          <p:cNvPr id="40" name="Grafický objekt 39" descr="Odznak 1 se souvislou výplní">
            <a:extLst>
              <a:ext uri="{FF2B5EF4-FFF2-40B4-BE49-F238E27FC236}">
                <a16:creationId xmlns:a16="http://schemas.microsoft.com/office/drawing/2014/main" id="{EF7A9CEC-59FC-E62F-35E9-ED77D5FD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3140" y="2414688"/>
            <a:ext cx="756000" cy="756000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B6ABC9AD-7F8D-EA95-0941-BD2A2831AC45}"/>
              </a:ext>
            </a:extLst>
          </p:cNvPr>
          <p:cNvSpPr txBox="1"/>
          <p:nvPr/>
        </p:nvSpPr>
        <p:spPr>
          <a:xfrm>
            <a:off x="-10273288" y="945140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183E2BBF-6024-EE3B-D37E-F7F8763E561B}"/>
              </a:ext>
            </a:extLst>
          </p:cNvPr>
          <p:cNvSpPr txBox="1"/>
          <p:nvPr/>
        </p:nvSpPr>
        <p:spPr>
          <a:xfrm>
            <a:off x="-5164988" y="3038521"/>
            <a:ext cx="4328517" cy="176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Návrh stavebně konstrukčního řešení ploché střechy pro variantní řešení.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C34B794-264A-771A-2BA9-2671912EB7B9}"/>
              </a:ext>
            </a:extLst>
          </p:cNvPr>
          <p:cNvSpPr txBox="1"/>
          <p:nvPr/>
        </p:nvSpPr>
        <p:spPr>
          <a:xfrm>
            <a:off x="-9639526" y="3000638"/>
            <a:ext cx="3561601" cy="17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44" name="Grafický objekt 43" descr="Odznak se souvislou výplní">
            <a:extLst>
              <a:ext uri="{FF2B5EF4-FFF2-40B4-BE49-F238E27FC236}">
                <a16:creationId xmlns:a16="http://schemas.microsoft.com/office/drawing/2014/main" id="{08093E44-F012-0153-9721-D80C8021C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11398" y="2281759"/>
            <a:ext cx="756000" cy="756000"/>
          </a:xfrm>
          <a:prstGeom prst="rect">
            <a:avLst/>
          </a:prstGeom>
        </p:spPr>
      </p:pic>
      <p:pic>
        <p:nvPicPr>
          <p:cNvPr id="45" name="Grafický objekt 44" descr="Odznak 1 se souvislou výplní">
            <a:extLst>
              <a:ext uri="{FF2B5EF4-FFF2-40B4-BE49-F238E27FC236}">
                <a16:creationId xmlns:a16="http://schemas.microsoft.com/office/drawing/2014/main" id="{D68C45F7-A136-82B1-88F3-EB819A23C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8241120" y="2277382"/>
            <a:ext cx="756000" cy="756000"/>
          </a:xfrm>
          <a:prstGeom prst="rect">
            <a:avLst/>
          </a:prstGeom>
        </p:spPr>
      </p:pic>
      <p:grpSp>
        <p:nvGrpSpPr>
          <p:cNvPr id="46" name="Skupina 45">
            <a:extLst>
              <a:ext uri="{FF2B5EF4-FFF2-40B4-BE49-F238E27FC236}">
                <a16:creationId xmlns:a16="http://schemas.microsoft.com/office/drawing/2014/main" id="{F3C1EB8A-2AE3-B85A-A838-A6AAD69ED623}"/>
              </a:ext>
            </a:extLst>
          </p:cNvPr>
          <p:cNvGrpSpPr/>
          <p:nvPr/>
        </p:nvGrpSpPr>
        <p:grpSpPr>
          <a:xfrm>
            <a:off x="-12438156" y="910475"/>
            <a:ext cx="11734607" cy="4580827"/>
            <a:chOff x="-943896" y="1047781"/>
            <a:chExt cx="11734607" cy="4580827"/>
          </a:xfrm>
        </p:grpSpPr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44BD800C-D4C3-3EFF-4475-D9A1258116B8}"/>
                </a:ext>
              </a:extLst>
            </p:cNvPr>
            <p:cNvGrpSpPr/>
            <p:nvPr/>
          </p:nvGrpSpPr>
          <p:grpSpPr>
            <a:xfrm rot="16200000">
              <a:off x="2632994" y="-2529109"/>
              <a:ext cx="4580827" cy="11734607"/>
              <a:chOff x="1354823" y="-7693782"/>
              <a:chExt cx="9482355" cy="14161024"/>
            </a:xfrm>
          </p:grpSpPr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9285A51D-B466-E1F7-1F6D-9E1AE7986645}"/>
                  </a:ext>
                </a:extLst>
              </p:cNvPr>
              <p:cNvSpPr/>
              <p:nvPr/>
            </p:nvSpPr>
            <p:spPr>
              <a:xfrm>
                <a:off x="1354823" y="-7693782"/>
                <a:ext cx="9482355" cy="1360548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4200000" scaled="0"/>
              </a:gra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4" name="Ovál 53">
                <a:extLst>
                  <a:ext uri="{FF2B5EF4-FFF2-40B4-BE49-F238E27FC236}">
                    <a16:creationId xmlns:a16="http://schemas.microsoft.com/office/drawing/2014/main" id="{F653E61B-0DB7-CF33-5C72-A44FBDB0EF87}"/>
                  </a:ext>
                </a:extLst>
              </p:cNvPr>
              <p:cNvSpPr/>
              <p:nvPr/>
            </p:nvSpPr>
            <p:spPr>
              <a:xfrm>
                <a:off x="4818321" y="5208477"/>
                <a:ext cx="2555359" cy="125876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5A3303A7-36E7-6755-B7AB-99149894FD6C}"/>
                  </a:ext>
                </a:extLst>
              </p:cNvPr>
              <p:cNvSpPr/>
              <p:nvPr/>
            </p:nvSpPr>
            <p:spPr>
              <a:xfrm>
                <a:off x="3763926" y="5034538"/>
                <a:ext cx="4540102" cy="877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6" name="Vývojový diagram: ukončení 55">
                <a:extLst>
                  <a:ext uri="{FF2B5EF4-FFF2-40B4-BE49-F238E27FC236}">
                    <a16:creationId xmlns:a16="http://schemas.microsoft.com/office/drawing/2014/main" id="{FB9B1678-473B-2B09-7E8A-98D1CAD0FED1}"/>
                  </a:ext>
                </a:extLst>
              </p:cNvPr>
              <p:cNvSpPr/>
              <p:nvPr/>
            </p:nvSpPr>
            <p:spPr>
              <a:xfrm>
                <a:off x="5564372" y="6107081"/>
                <a:ext cx="1063256" cy="102333"/>
              </a:xfrm>
              <a:prstGeom prst="flowChartTerminator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79EDF62E-D3C0-0DF0-75ED-DAE43700DCC5}"/>
                </a:ext>
              </a:extLst>
            </p:cNvPr>
            <p:cNvSpPr txBox="1"/>
            <p:nvPr/>
          </p:nvSpPr>
          <p:spPr>
            <a:xfrm>
              <a:off x="1040655" y="1344971"/>
              <a:ext cx="97500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500" b="1" dirty="0">
                  <a:latin typeface="Abadi" panose="020B0604020104020204" pitchFamily="34" charset="0"/>
                </a:rPr>
                <a:t>Metodika práce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1039B24C-EE92-69F5-8EFF-F4AF2C0AE63F}"/>
                </a:ext>
              </a:extLst>
            </p:cNvPr>
            <p:cNvSpPr txBox="1"/>
            <p:nvPr/>
          </p:nvSpPr>
          <p:spPr>
            <a:xfrm>
              <a:off x="1914060" y="2794626"/>
              <a:ext cx="8594743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Studiový návrh variantního řešení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A9154EB6-C7C7-CAE1-E1AD-C856F78D773D}"/>
                </a:ext>
              </a:extLst>
            </p:cNvPr>
            <p:cNvSpPr txBox="1"/>
            <p:nvPr/>
          </p:nvSpPr>
          <p:spPr>
            <a:xfrm>
              <a:off x="1951024" y="2175834"/>
              <a:ext cx="8594743" cy="60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Analýza, komparace a výběr variantního řešení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76913608-092A-5161-7830-43F46AC1BAEC}"/>
                </a:ext>
              </a:extLst>
            </p:cNvPr>
            <p:cNvSpPr txBox="1"/>
            <p:nvPr/>
          </p:nvSpPr>
          <p:spPr>
            <a:xfrm>
              <a:off x="1914059" y="3420939"/>
              <a:ext cx="8594743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Dotazování na základě veřejného dotazníku</a:t>
              </a: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7FB5F607-9DF2-39D1-A581-442AC4D00D1E}"/>
                </a:ext>
              </a:extLst>
            </p:cNvPr>
            <p:cNvSpPr txBox="1"/>
            <p:nvPr/>
          </p:nvSpPr>
          <p:spPr>
            <a:xfrm>
              <a:off x="1914058" y="3945028"/>
              <a:ext cx="8594743" cy="118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Vyhodnocení odpovědí dotazníku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Výpočetní návrh a posouzení variantního řešení</a:t>
              </a:r>
            </a:p>
          </p:txBody>
        </p:sp>
      </p:grpSp>
      <p:pic>
        <p:nvPicPr>
          <p:cNvPr id="2" name="Grafický objekt 1" descr="Odznak 3 obrys">
            <a:extLst>
              <a:ext uri="{FF2B5EF4-FFF2-40B4-BE49-F238E27FC236}">
                <a16:creationId xmlns:a16="http://schemas.microsoft.com/office/drawing/2014/main" id="{13060615-31C0-20F1-63DD-E6DA38E14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5153" y="13898857"/>
            <a:ext cx="432000" cy="432000"/>
          </a:xfrm>
          <a:prstGeom prst="rect">
            <a:avLst/>
          </a:prstGeom>
        </p:spPr>
      </p:pic>
      <p:pic>
        <p:nvPicPr>
          <p:cNvPr id="7" name="Grafický objekt 6" descr="Odznak obrys">
            <a:extLst>
              <a:ext uri="{FF2B5EF4-FFF2-40B4-BE49-F238E27FC236}">
                <a16:creationId xmlns:a16="http://schemas.microsoft.com/office/drawing/2014/main" id="{2BEBFC6B-11A0-10A7-E648-7C707A2F66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39228" y="12466759"/>
            <a:ext cx="432000" cy="432000"/>
          </a:xfrm>
          <a:prstGeom prst="rect">
            <a:avLst/>
          </a:prstGeom>
        </p:spPr>
      </p:pic>
      <p:pic>
        <p:nvPicPr>
          <p:cNvPr id="8" name="Grafický objekt 7" descr="Odznak 1 obrys">
            <a:extLst>
              <a:ext uri="{FF2B5EF4-FFF2-40B4-BE49-F238E27FC236}">
                <a16:creationId xmlns:a16="http://schemas.microsoft.com/office/drawing/2014/main" id="{DC732916-5025-EE08-4A80-F4D60C560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7302" y="11161507"/>
            <a:ext cx="432000" cy="432000"/>
          </a:xfrm>
          <a:prstGeom prst="rect">
            <a:avLst/>
          </a:prstGeom>
        </p:spPr>
      </p:pic>
      <p:pic>
        <p:nvPicPr>
          <p:cNvPr id="9" name="Obrázek 8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BDD07479-0A5F-CD30-3341-5E3CF015713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1244" r="24895" b="-1244"/>
          <a:stretch/>
        </p:blipFill>
        <p:spPr>
          <a:xfrm>
            <a:off x="1061582" y="8281507"/>
            <a:ext cx="3398979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D4819D6C-6221-1175-4182-D374F621651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2040" r="15219" b="-2040"/>
          <a:stretch/>
        </p:blipFill>
        <p:spPr>
          <a:xfrm>
            <a:off x="8215153" y="10948379"/>
            <a:ext cx="3398979" cy="2924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78A0744D-050E-73F1-F1D7-1606FFD9E17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23634"/>
          <a:stretch/>
        </p:blipFill>
        <p:spPr>
          <a:xfrm>
            <a:off x="4620336" y="9530570"/>
            <a:ext cx="341787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B49BEC-C0F0-BAAF-EDC7-C8EA6454D74D}"/>
              </a:ext>
            </a:extLst>
          </p:cNvPr>
          <p:cNvSpPr txBox="1"/>
          <p:nvPr/>
        </p:nvSpPr>
        <p:spPr>
          <a:xfrm>
            <a:off x="1419301" y="11179651"/>
            <a:ext cx="302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209EC61-99BD-B206-C28B-83DAB7DA11B5}"/>
              </a:ext>
            </a:extLst>
          </p:cNvPr>
          <p:cNvSpPr txBox="1"/>
          <p:nvPr/>
        </p:nvSpPr>
        <p:spPr>
          <a:xfrm>
            <a:off x="5071227" y="12460459"/>
            <a:ext cx="26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3710F2B-BA31-53E0-734D-432C917E881C}"/>
              </a:ext>
            </a:extLst>
          </p:cNvPr>
          <p:cNvSpPr txBox="1"/>
          <p:nvPr/>
        </p:nvSpPr>
        <p:spPr>
          <a:xfrm>
            <a:off x="8670443" y="13898857"/>
            <a:ext cx="318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Prostor pro rekreaci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1BFD7DB-8FF4-E414-3361-66F89992FB00}"/>
              </a:ext>
            </a:extLst>
          </p:cNvPr>
          <p:cNvSpPr txBox="1"/>
          <p:nvPr/>
        </p:nvSpPr>
        <p:spPr>
          <a:xfrm>
            <a:off x="-10594714" y="1200961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Cíl práce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F9171B7-D00E-2B68-1DA6-613305596A40}"/>
              </a:ext>
            </a:extLst>
          </p:cNvPr>
          <p:cNvSpPr txBox="1"/>
          <p:nvPr/>
        </p:nvSpPr>
        <p:spPr>
          <a:xfrm>
            <a:off x="-10833833" y="2677765"/>
            <a:ext cx="9468148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Vytvoření studiového návrhu variantního řešení ve formě bookletu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5661344-FB84-42E3-8EB0-4A9A3C5EA89D}"/>
              </a:ext>
            </a:extLst>
          </p:cNvPr>
          <p:cNvSpPr txBox="1"/>
          <p:nvPr/>
        </p:nvSpPr>
        <p:spPr>
          <a:xfrm>
            <a:off x="-10833833" y="1948935"/>
            <a:ext cx="8594743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Navržení tří variant využití a řešení ploché střechy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DE51FEC-3DC8-A520-CCA0-9B1EE47BC580}"/>
              </a:ext>
            </a:extLst>
          </p:cNvPr>
          <p:cNvSpPr txBox="1"/>
          <p:nvPr/>
        </p:nvSpPr>
        <p:spPr>
          <a:xfrm>
            <a:off x="-10833834" y="3403490"/>
            <a:ext cx="8594743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Získání názoru veřejnosti na variantní využití ploché střechy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508DCF5-6FAF-F83A-DB53-5C2684C60213}"/>
              </a:ext>
            </a:extLst>
          </p:cNvPr>
          <p:cNvSpPr txBox="1"/>
          <p:nvPr/>
        </p:nvSpPr>
        <p:spPr>
          <a:xfrm>
            <a:off x="-10833834" y="4133153"/>
            <a:ext cx="9996608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500" dirty="0">
                <a:latin typeface="Abadi" panose="020B0604020104020204" pitchFamily="34" charset="0"/>
              </a:rPr>
              <a:t>Stavebně konstrukční návrh a posouzení variantního řešení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82F4B26-DA59-B08A-5028-F87036898BFD}"/>
              </a:ext>
            </a:extLst>
          </p:cNvPr>
          <p:cNvSpPr txBox="1"/>
          <p:nvPr/>
        </p:nvSpPr>
        <p:spPr>
          <a:xfrm>
            <a:off x="-10252735" y="954508"/>
            <a:ext cx="975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>
                <a:latin typeface="Abadi" panose="020B0604020104020204" pitchFamily="34" charset="0"/>
              </a:rPr>
              <a:t>Výzkumné otázky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743D506-524B-CB70-9D56-5D32958FF826}"/>
              </a:ext>
            </a:extLst>
          </p:cNvPr>
          <p:cNvSpPr txBox="1"/>
          <p:nvPr/>
        </p:nvSpPr>
        <p:spPr>
          <a:xfrm>
            <a:off x="-5144435" y="3047889"/>
            <a:ext cx="4328517" cy="176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Návrh stavebně konstrukčního řešení ploché střechy pro variantní řešení.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C762FDD-6F0E-FAC8-B148-F53BD4A61C5E}"/>
              </a:ext>
            </a:extLst>
          </p:cNvPr>
          <p:cNvSpPr txBox="1"/>
          <p:nvPr/>
        </p:nvSpPr>
        <p:spPr>
          <a:xfrm>
            <a:off x="-9618973" y="3010006"/>
            <a:ext cx="3561601" cy="17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31" name="Grafický objekt 30" descr="Odznak se souvislou výplní">
            <a:extLst>
              <a:ext uri="{FF2B5EF4-FFF2-40B4-BE49-F238E27FC236}">
                <a16:creationId xmlns:a16="http://schemas.microsoft.com/office/drawing/2014/main" id="{57A234A0-6670-4309-0AF3-393F3BBDF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90845" y="2291127"/>
            <a:ext cx="756000" cy="756000"/>
          </a:xfrm>
          <a:prstGeom prst="rect">
            <a:avLst/>
          </a:prstGeom>
        </p:spPr>
      </p:pic>
      <p:pic>
        <p:nvPicPr>
          <p:cNvPr id="34" name="Grafický objekt 33" descr="Odznak 1 se souvislou výplní">
            <a:extLst>
              <a:ext uri="{FF2B5EF4-FFF2-40B4-BE49-F238E27FC236}">
                <a16:creationId xmlns:a16="http://schemas.microsoft.com/office/drawing/2014/main" id="{C7D6EC86-96E5-0A71-BA63-EBB35D36E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8220567" y="2286750"/>
            <a:ext cx="756000" cy="756000"/>
          </a:xfrm>
          <a:prstGeom prst="rect">
            <a:avLst/>
          </a:prstGeom>
        </p:spPr>
      </p:pic>
      <p:grpSp>
        <p:nvGrpSpPr>
          <p:cNvPr id="35" name="Skupina 34">
            <a:extLst>
              <a:ext uri="{FF2B5EF4-FFF2-40B4-BE49-F238E27FC236}">
                <a16:creationId xmlns:a16="http://schemas.microsoft.com/office/drawing/2014/main" id="{A9432DE6-59D4-0BD0-17D3-350AEDBA6104}"/>
              </a:ext>
            </a:extLst>
          </p:cNvPr>
          <p:cNvGrpSpPr/>
          <p:nvPr/>
        </p:nvGrpSpPr>
        <p:grpSpPr>
          <a:xfrm>
            <a:off x="-12417603" y="919843"/>
            <a:ext cx="11734607" cy="4580827"/>
            <a:chOff x="-943896" y="1047781"/>
            <a:chExt cx="11734607" cy="4580827"/>
          </a:xfrm>
        </p:grpSpPr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3408A85E-68DA-1E5D-2575-169C23BCD102}"/>
                </a:ext>
              </a:extLst>
            </p:cNvPr>
            <p:cNvGrpSpPr/>
            <p:nvPr/>
          </p:nvGrpSpPr>
          <p:grpSpPr>
            <a:xfrm rot="16200000">
              <a:off x="2632994" y="-2529109"/>
              <a:ext cx="4580827" cy="11734607"/>
              <a:chOff x="1354823" y="-7693782"/>
              <a:chExt cx="9482355" cy="14161024"/>
            </a:xfrm>
          </p:grpSpPr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2FF00695-3EEF-3BD7-4846-7D76F5C40E4A}"/>
                  </a:ext>
                </a:extLst>
              </p:cNvPr>
              <p:cNvSpPr/>
              <p:nvPr/>
            </p:nvSpPr>
            <p:spPr>
              <a:xfrm>
                <a:off x="1354823" y="-7693782"/>
                <a:ext cx="9482355" cy="1360548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4200000" scaled="0"/>
              </a:gra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6A9B4A94-9A54-7F56-3E36-1A01C621B7EE}"/>
                  </a:ext>
                </a:extLst>
              </p:cNvPr>
              <p:cNvSpPr/>
              <p:nvPr/>
            </p:nvSpPr>
            <p:spPr>
              <a:xfrm>
                <a:off x="4818321" y="5208477"/>
                <a:ext cx="2555359" cy="125876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E86C2B0C-B5DE-0A03-6BFD-3A8331E7FD44}"/>
                  </a:ext>
                </a:extLst>
              </p:cNvPr>
              <p:cNvSpPr/>
              <p:nvPr/>
            </p:nvSpPr>
            <p:spPr>
              <a:xfrm>
                <a:off x="3763926" y="5034538"/>
                <a:ext cx="4540102" cy="877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4" name="Vývojový diagram: ukončení 63">
                <a:extLst>
                  <a:ext uri="{FF2B5EF4-FFF2-40B4-BE49-F238E27FC236}">
                    <a16:creationId xmlns:a16="http://schemas.microsoft.com/office/drawing/2014/main" id="{074C99DB-6260-8EB8-0342-B32461A4DD69}"/>
                  </a:ext>
                </a:extLst>
              </p:cNvPr>
              <p:cNvSpPr/>
              <p:nvPr/>
            </p:nvSpPr>
            <p:spPr>
              <a:xfrm>
                <a:off x="5564372" y="6107081"/>
                <a:ext cx="1063256" cy="102333"/>
              </a:xfrm>
              <a:prstGeom prst="flowChartTerminator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A4E7560B-8777-38CA-A0D7-0CC3B9CFD23A}"/>
                </a:ext>
              </a:extLst>
            </p:cNvPr>
            <p:cNvSpPr txBox="1"/>
            <p:nvPr/>
          </p:nvSpPr>
          <p:spPr>
            <a:xfrm>
              <a:off x="737898" y="1346522"/>
              <a:ext cx="97500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500" b="1" dirty="0">
                  <a:latin typeface="Abadi" panose="020B0604020104020204" pitchFamily="34" charset="0"/>
                </a:rPr>
                <a:t>Cíl práce</a:t>
              </a:r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845D9DD-F7C9-5797-673D-D67CB5B693A6}"/>
                </a:ext>
              </a:extLst>
            </p:cNvPr>
            <p:cNvSpPr txBox="1"/>
            <p:nvPr/>
          </p:nvSpPr>
          <p:spPr>
            <a:xfrm>
              <a:off x="498779" y="2823326"/>
              <a:ext cx="9468148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Vytvoření studiového návrhu variantního řešení ve formě bookletu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87A95744-39D6-1FFE-5B31-9ED7D7E22E17}"/>
                </a:ext>
              </a:extLst>
            </p:cNvPr>
            <p:cNvSpPr txBox="1"/>
            <p:nvPr/>
          </p:nvSpPr>
          <p:spPr>
            <a:xfrm>
              <a:off x="498779" y="2094496"/>
              <a:ext cx="8594743" cy="60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Navržení tří variant využití a řešení ploché střechy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609EF442-8D2E-E04A-5E94-19E0387A93A1}"/>
                </a:ext>
              </a:extLst>
            </p:cNvPr>
            <p:cNvSpPr txBox="1"/>
            <p:nvPr/>
          </p:nvSpPr>
          <p:spPr>
            <a:xfrm>
              <a:off x="498778" y="3549051"/>
              <a:ext cx="8594743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Získání názoru veřejnosti na variantní využití ploché střechy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01038BEE-B0CC-CFA2-2FEF-B55F04C48593}"/>
                </a:ext>
              </a:extLst>
            </p:cNvPr>
            <p:cNvSpPr txBox="1"/>
            <p:nvPr/>
          </p:nvSpPr>
          <p:spPr>
            <a:xfrm>
              <a:off x="498778" y="4278714"/>
              <a:ext cx="9996608" cy="6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cs-CZ" sz="2500" dirty="0">
                  <a:latin typeface="Abadi" panose="020B0604020104020204" pitchFamily="34" charset="0"/>
                </a:rPr>
                <a:t>Stavebně konstrukční návrh a posouzení variantního řešení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906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pic>
        <p:nvPicPr>
          <p:cNvPr id="18" name="Grafický objekt 17" descr="Odznak 3 obrys">
            <a:extLst>
              <a:ext uri="{FF2B5EF4-FFF2-40B4-BE49-F238E27FC236}">
                <a16:creationId xmlns:a16="http://schemas.microsoft.com/office/drawing/2014/main" id="{78CB0B65-E90E-41C8-13D0-DAF15F41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0529" y="4684288"/>
            <a:ext cx="432000" cy="432000"/>
          </a:xfrm>
          <a:prstGeom prst="rect">
            <a:avLst/>
          </a:prstGeom>
        </p:spPr>
      </p:pic>
      <p:pic>
        <p:nvPicPr>
          <p:cNvPr id="20" name="Grafický objekt 19" descr="Odznak obrys">
            <a:extLst>
              <a:ext uri="{FF2B5EF4-FFF2-40B4-BE49-F238E27FC236}">
                <a16:creationId xmlns:a16="http://schemas.microsoft.com/office/drawing/2014/main" id="{24CAB4AD-C012-4E2A-C00B-6CE994F47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0849" y="4692190"/>
            <a:ext cx="432000" cy="432000"/>
          </a:xfrm>
          <a:prstGeom prst="rect">
            <a:avLst/>
          </a:prstGeom>
        </p:spPr>
      </p:pic>
      <p:pic>
        <p:nvPicPr>
          <p:cNvPr id="22" name="Grafický objekt 21" descr="Odznak 1 obrys">
            <a:extLst>
              <a:ext uri="{FF2B5EF4-FFF2-40B4-BE49-F238E27FC236}">
                <a16:creationId xmlns:a16="http://schemas.microsoft.com/office/drawing/2014/main" id="{64D59F40-28B9-F51B-31F9-150B9260A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967" y="4695005"/>
            <a:ext cx="432000" cy="432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440033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26" name="Obrázek 25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A8A0F4B6-9E63-29AB-B165-0BCE8CA325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28" r="24550" b="-128"/>
          <a:stretch/>
        </p:blipFill>
        <p:spPr>
          <a:xfrm>
            <a:off x="899249" y="1756001"/>
            <a:ext cx="3398979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Obrázek 29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18D99B2E-EFBB-376F-4265-A0897A2B4C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t="414" r="14991" b="-414"/>
          <a:stretch/>
        </p:blipFill>
        <p:spPr>
          <a:xfrm>
            <a:off x="8020529" y="1733810"/>
            <a:ext cx="3398979" cy="2924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Obrázek 31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3304E39E-2014-B5E5-4E0D-F3978E4717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23634"/>
          <a:stretch/>
        </p:blipFill>
        <p:spPr>
          <a:xfrm>
            <a:off x="4441957" y="1756001"/>
            <a:ext cx="341787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8C9D8347-438D-BDE8-C31A-2811AE9B96B8}"/>
              </a:ext>
            </a:extLst>
          </p:cNvPr>
          <p:cNvSpPr txBox="1"/>
          <p:nvPr/>
        </p:nvSpPr>
        <p:spPr>
          <a:xfrm>
            <a:off x="1256968" y="4654145"/>
            <a:ext cx="302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9613341-2E0B-B9A5-8611-4870733AAB39}"/>
              </a:ext>
            </a:extLst>
          </p:cNvPr>
          <p:cNvSpPr txBox="1"/>
          <p:nvPr/>
        </p:nvSpPr>
        <p:spPr>
          <a:xfrm>
            <a:off x="4892848" y="4685890"/>
            <a:ext cx="26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9E244A4-45D0-718A-7E4C-49D4E6802C28}"/>
              </a:ext>
            </a:extLst>
          </p:cNvPr>
          <p:cNvSpPr txBox="1"/>
          <p:nvPr/>
        </p:nvSpPr>
        <p:spPr>
          <a:xfrm>
            <a:off x="8475819" y="4684288"/>
            <a:ext cx="318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Prostor pro rekreaci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2BCD98C-091C-6B21-1D28-1BB90511A599}"/>
              </a:ext>
            </a:extLst>
          </p:cNvPr>
          <p:cNvGrpSpPr/>
          <p:nvPr/>
        </p:nvGrpSpPr>
        <p:grpSpPr>
          <a:xfrm>
            <a:off x="126570" y="819411"/>
            <a:ext cx="400112" cy="6446102"/>
            <a:chOff x="126570" y="819411"/>
            <a:chExt cx="400112" cy="6446102"/>
          </a:xfrm>
        </p:grpSpPr>
        <p:pic>
          <p:nvPicPr>
            <p:cNvPr id="39" name="Grafický objekt 38" descr="Informace obrys">
              <a:extLst>
                <a:ext uri="{FF2B5EF4-FFF2-40B4-BE49-F238E27FC236}">
                  <a16:creationId xmlns:a16="http://schemas.microsoft.com/office/drawing/2014/main" id="{B77490F6-2C43-A650-0434-2BBB4A52E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EB6AA435-3D96-91DF-9F38-663DF6A4912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F3A51BC-5A2D-818F-5C4C-3A52D946361E}"/>
              </a:ext>
            </a:extLst>
          </p:cNvPr>
          <p:cNvSpPr txBox="1"/>
          <p:nvPr/>
        </p:nvSpPr>
        <p:spPr>
          <a:xfrm>
            <a:off x="12759925" y="1433446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č.1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2F817A9-BE13-62DA-B944-3931E24269FB}"/>
              </a:ext>
            </a:extLst>
          </p:cNvPr>
          <p:cNvSpPr txBox="1"/>
          <p:nvPr/>
        </p:nvSpPr>
        <p:spPr>
          <a:xfrm>
            <a:off x="16842978" y="244542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Zlepšení kvality ovzduší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Retence dešťové vody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Biodiverzita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Estetika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Tepelně izolační vlastnosti</a:t>
            </a:r>
          </a:p>
        </p:txBody>
      </p:sp>
    </p:spTree>
    <p:extLst>
      <p:ext uri="{BB962C8B-B14F-4D97-AF65-F5344CB8AC3E}">
        <p14:creationId xmlns:p14="http://schemas.microsoft.com/office/powerpoint/2010/main" val="285925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295583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26" name="Obrázek 25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A8A0F4B6-9E63-29AB-B165-0BCE8CA325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r="18836"/>
          <a:stretch/>
        </p:blipFill>
        <p:spPr>
          <a:xfrm>
            <a:off x="415526" y="1592719"/>
            <a:ext cx="5575300" cy="3857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447ACD3-24A1-AA9D-DA94-95C4651C5205}"/>
              </a:ext>
            </a:extLst>
          </p:cNvPr>
          <p:cNvSpPr txBox="1"/>
          <p:nvPr/>
        </p:nvSpPr>
        <p:spPr>
          <a:xfrm>
            <a:off x="6206725" y="1465064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č.1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3E8849-92C9-EE12-B4B6-77C896E67D6B}"/>
              </a:ext>
            </a:extLst>
          </p:cNvPr>
          <p:cNvSpPr txBox="1"/>
          <p:nvPr/>
        </p:nvSpPr>
        <p:spPr>
          <a:xfrm>
            <a:off x="6422628" y="2517266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Zlepšení kvality ovzduší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Retence dešťové vody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Biodiverzita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Estetika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Tepelně izolační vlastnosti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E600B8A-F99A-96C1-3ACE-5CF8372A3E73}"/>
              </a:ext>
            </a:extLst>
          </p:cNvPr>
          <p:cNvGrpSpPr/>
          <p:nvPr/>
        </p:nvGrpSpPr>
        <p:grpSpPr>
          <a:xfrm>
            <a:off x="145620" y="6181986"/>
            <a:ext cx="400112" cy="6446102"/>
            <a:chOff x="126570" y="819411"/>
            <a:chExt cx="400112" cy="6446102"/>
          </a:xfrm>
        </p:grpSpPr>
        <p:pic>
          <p:nvPicPr>
            <p:cNvPr id="7" name="Grafický objekt 6" descr="Informace obrys">
              <a:extLst>
                <a:ext uri="{FF2B5EF4-FFF2-40B4-BE49-F238E27FC236}">
                  <a16:creationId xmlns:a16="http://schemas.microsoft.com/office/drawing/2014/main" id="{46697A7E-A64E-F556-E733-7744D8F8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FA8D190-336B-ACA8-CBA0-95D21D299E1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57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pic>
        <p:nvPicPr>
          <p:cNvPr id="18" name="Grafický objekt 17" descr="Odznak 3 obrys">
            <a:extLst>
              <a:ext uri="{FF2B5EF4-FFF2-40B4-BE49-F238E27FC236}">
                <a16:creationId xmlns:a16="http://schemas.microsoft.com/office/drawing/2014/main" id="{78CB0B65-E90E-41C8-13D0-DAF15F41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0529" y="4684288"/>
            <a:ext cx="432000" cy="432000"/>
          </a:xfrm>
          <a:prstGeom prst="rect">
            <a:avLst/>
          </a:prstGeom>
        </p:spPr>
      </p:pic>
      <p:pic>
        <p:nvPicPr>
          <p:cNvPr id="20" name="Grafický objekt 19" descr="Odznak obrys">
            <a:extLst>
              <a:ext uri="{FF2B5EF4-FFF2-40B4-BE49-F238E27FC236}">
                <a16:creationId xmlns:a16="http://schemas.microsoft.com/office/drawing/2014/main" id="{24CAB4AD-C012-4E2A-C00B-6CE994F47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0849" y="4692190"/>
            <a:ext cx="432000" cy="432000"/>
          </a:xfrm>
          <a:prstGeom prst="rect">
            <a:avLst/>
          </a:prstGeom>
        </p:spPr>
      </p:pic>
      <p:pic>
        <p:nvPicPr>
          <p:cNvPr id="22" name="Grafický objekt 21" descr="Odznak 1 obrys">
            <a:extLst>
              <a:ext uri="{FF2B5EF4-FFF2-40B4-BE49-F238E27FC236}">
                <a16:creationId xmlns:a16="http://schemas.microsoft.com/office/drawing/2014/main" id="{64D59F40-28B9-F51B-31F9-150B9260A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967" y="4695005"/>
            <a:ext cx="432000" cy="432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440033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pic>
        <p:nvPicPr>
          <p:cNvPr id="26" name="Obrázek 25" descr="Obsah obrázku venku, obloha, mrak, pole&#10;&#10;Popis byl vytvořen automaticky">
            <a:extLst>
              <a:ext uri="{FF2B5EF4-FFF2-40B4-BE49-F238E27FC236}">
                <a16:creationId xmlns:a16="http://schemas.microsoft.com/office/drawing/2014/main" id="{A8A0F4B6-9E63-29AB-B165-0BCE8CA325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28" r="24550" b="-128"/>
          <a:stretch/>
        </p:blipFill>
        <p:spPr>
          <a:xfrm>
            <a:off x="899249" y="1756001"/>
            <a:ext cx="3398979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Obrázek 29" descr="Obsah obrázku obloha, strom, venku, rostlina&#10;&#10;Popis byl vytvořen automaticky">
            <a:extLst>
              <a:ext uri="{FF2B5EF4-FFF2-40B4-BE49-F238E27FC236}">
                <a16:creationId xmlns:a16="http://schemas.microsoft.com/office/drawing/2014/main" id="{18D99B2E-EFBB-376F-4265-A0897A2B4C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t="414" r="14991" b="-414"/>
          <a:stretch/>
        </p:blipFill>
        <p:spPr>
          <a:xfrm>
            <a:off x="8020529" y="1733810"/>
            <a:ext cx="3398979" cy="2924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Obrázek 31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3304E39E-2014-B5E5-4E0D-F3978E4717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23634"/>
          <a:stretch/>
        </p:blipFill>
        <p:spPr>
          <a:xfrm>
            <a:off x="4441957" y="1756001"/>
            <a:ext cx="341787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8C9D8347-438D-BDE8-C31A-2811AE9B96B8}"/>
              </a:ext>
            </a:extLst>
          </p:cNvPr>
          <p:cNvSpPr txBox="1"/>
          <p:nvPr/>
        </p:nvSpPr>
        <p:spPr>
          <a:xfrm>
            <a:off x="1256968" y="4654145"/>
            <a:ext cx="302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9613341-2E0B-B9A5-8611-4870733AAB39}"/>
              </a:ext>
            </a:extLst>
          </p:cNvPr>
          <p:cNvSpPr txBox="1"/>
          <p:nvPr/>
        </p:nvSpPr>
        <p:spPr>
          <a:xfrm>
            <a:off x="4892848" y="4685890"/>
            <a:ext cx="26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9E244A4-45D0-718A-7E4C-49D4E6802C28}"/>
              </a:ext>
            </a:extLst>
          </p:cNvPr>
          <p:cNvSpPr txBox="1"/>
          <p:nvPr/>
        </p:nvSpPr>
        <p:spPr>
          <a:xfrm>
            <a:off x="8475819" y="4684288"/>
            <a:ext cx="318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badi" panose="020B0604020104020204" pitchFamily="34" charset="0"/>
              </a:rPr>
              <a:t>Prostor pro rekreaci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2BCD98C-091C-6B21-1D28-1BB90511A599}"/>
              </a:ext>
            </a:extLst>
          </p:cNvPr>
          <p:cNvGrpSpPr/>
          <p:nvPr/>
        </p:nvGrpSpPr>
        <p:grpSpPr>
          <a:xfrm>
            <a:off x="126570" y="819411"/>
            <a:ext cx="400112" cy="6446102"/>
            <a:chOff x="126570" y="819411"/>
            <a:chExt cx="400112" cy="6446102"/>
          </a:xfrm>
        </p:grpSpPr>
        <p:pic>
          <p:nvPicPr>
            <p:cNvPr id="39" name="Grafický objekt 38" descr="Informace obrys">
              <a:extLst>
                <a:ext uri="{FF2B5EF4-FFF2-40B4-BE49-F238E27FC236}">
                  <a16:creationId xmlns:a16="http://schemas.microsoft.com/office/drawing/2014/main" id="{B77490F6-2C43-A650-0434-2BBB4A52E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EB6AA435-3D96-91DF-9F38-663DF6A4912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F3A51BC-5A2D-818F-5C4C-3A52D946361E}"/>
              </a:ext>
            </a:extLst>
          </p:cNvPr>
          <p:cNvSpPr txBox="1"/>
          <p:nvPr/>
        </p:nvSpPr>
        <p:spPr>
          <a:xfrm>
            <a:off x="12759925" y="1433446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č.1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Extenzivní vegetační střecha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2F817A9-BE13-62DA-B944-3931E24269FB}"/>
              </a:ext>
            </a:extLst>
          </p:cNvPr>
          <p:cNvSpPr txBox="1"/>
          <p:nvPr/>
        </p:nvSpPr>
        <p:spPr>
          <a:xfrm>
            <a:off x="16842978" y="244542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Zlepšení kvality ovzduší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Retence dešťové vody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Biodiverzita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Estetika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Tepelně izolační vlastnosti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EB7B40-1EA3-1791-E994-9083C19DEA31}"/>
              </a:ext>
            </a:extLst>
          </p:cNvPr>
          <p:cNvSpPr txBox="1"/>
          <p:nvPr/>
        </p:nvSpPr>
        <p:spPr>
          <a:xfrm>
            <a:off x="13793397" y="1355051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č.2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15507D-FC48-2847-B6C8-1529A5A6DBBD}"/>
              </a:ext>
            </a:extLst>
          </p:cNvPr>
          <p:cNvSpPr txBox="1"/>
          <p:nvPr/>
        </p:nvSpPr>
        <p:spPr>
          <a:xfrm>
            <a:off x="17197419" y="2407854"/>
            <a:ext cx="5791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Obnovitelná energie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Energetická soběstačnost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Finanční úspory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Snížení emisí skleníkových plynů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Image školy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5B2FECAC-1AC8-9714-1BA5-BF9A1F8D1B5D}"/>
              </a:ext>
            </a:extLst>
          </p:cNvPr>
          <p:cNvSpPr/>
          <p:nvPr/>
        </p:nvSpPr>
        <p:spPr>
          <a:xfrm rot="10800000">
            <a:off x="0" y="5039833"/>
            <a:ext cx="12192000" cy="1818167"/>
          </a:xfrm>
          <a:prstGeom prst="rect">
            <a:avLst/>
          </a:prstGeom>
          <a:gradFill>
            <a:gsLst>
              <a:gs pos="0">
                <a:srgbClr val="C19E0B"/>
              </a:gs>
              <a:gs pos="37000">
                <a:srgbClr val="F6D960"/>
              </a:gs>
              <a:gs pos="67000">
                <a:srgbClr val="FBEFB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FCD78DA-CB92-BA43-06EF-C4DBCA00184F}"/>
              </a:ext>
            </a:extLst>
          </p:cNvPr>
          <p:cNvGrpSpPr/>
          <p:nvPr/>
        </p:nvGrpSpPr>
        <p:grpSpPr>
          <a:xfrm>
            <a:off x="10004879" y="-181613"/>
            <a:ext cx="2510971" cy="1818168"/>
            <a:chOff x="10004879" y="-181613"/>
            <a:chExt cx="2510971" cy="1818168"/>
          </a:xfrm>
        </p:grpSpPr>
        <p:pic>
          <p:nvPicPr>
            <p:cNvPr id="15" name="Grafický objekt 14" descr="Záložka se souvislou výplní">
              <a:extLst>
                <a:ext uri="{FF2B5EF4-FFF2-40B4-BE49-F238E27FC236}">
                  <a16:creationId xmlns:a16="http://schemas.microsoft.com/office/drawing/2014/main" id="{64FBFFF7-4935-76B6-FE32-328A1631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04879" y="-181613"/>
              <a:ext cx="2510971" cy="1818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Obrázek 15" descr="Obsah obrázku symbol, Písmo, Grafika, logo&#10;&#10;Popis byl vytvořen automaticky">
              <a:extLst>
                <a:ext uri="{FF2B5EF4-FFF2-40B4-BE49-F238E27FC236}">
                  <a16:creationId xmlns:a16="http://schemas.microsoft.com/office/drawing/2014/main" id="{14665009-1FE8-8F71-FCF7-E39CD744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587" y="178918"/>
              <a:ext cx="805732" cy="805732"/>
            </a:xfrm>
            <a:prstGeom prst="rect">
              <a:avLst/>
            </a:prstGeom>
            <a:noFill/>
          </p:spPr>
        </p:pic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B8A6847-C9A5-01EA-5980-62C53DF15A14}"/>
              </a:ext>
            </a:extLst>
          </p:cNvPr>
          <p:cNvSpPr txBox="1"/>
          <p:nvPr/>
        </p:nvSpPr>
        <p:spPr>
          <a:xfrm>
            <a:off x="4315199" y="295583"/>
            <a:ext cx="3561601" cy="13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>
                <a:latin typeface="Abadi" panose="020B0604020104020204" pitchFamily="34" charset="0"/>
              </a:rPr>
              <a:t>Variantní studie využití ploché střechy </a:t>
            </a:r>
          </a:p>
          <a:p>
            <a:pPr algn="ctr">
              <a:lnSpc>
                <a:spcPct val="150000"/>
              </a:lnSpc>
            </a:pPr>
            <a:r>
              <a:rPr lang="cs-CZ" sz="2500" dirty="0">
                <a:solidFill>
                  <a:schemeClr val="bg1"/>
                </a:solidFill>
                <a:latin typeface="Abadi" panose="020B0604020104020204" pitchFamily="34" charset="0"/>
              </a:rPr>
              <a:t>(3 varianty).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47ACD3-24A1-AA9D-DA94-95C4651C5205}"/>
              </a:ext>
            </a:extLst>
          </p:cNvPr>
          <p:cNvSpPr txBox="1"/>
          <p:nvPr/>
        </p:nvSpPr>
        <p:spPr>
          <a:xfrm>
            <a:off x="6422628" y="1426896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badi" panose="020B0604020104020204" pitchFamily="34" charset="0"/>
              </a:rPr>
              <a:t>Varianta č.2</a:t>
            </a:r>
          </a:p>
          <a:p>
            <a:r>
              <a:rPr lang="cs-CZ" sz="2200" b="1" dirty="0">
                <a:latin typeface="Abadi" panose="020B0604020104020204" pitchFamily="34" charset="0"/>
              </a:rPr>
              <a:t>Fotovoltaické panely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3E8849-92C9-EE12-B4B6-77C896E67D6B}"/>
              </a:ext>
            </a:extLst>
          </p:cNvPr>
          <p:cNvSpPr txBox="1"/>
          <p:nvPr/>
        </p:nvSpPr>
        <p:spPr>
          <a:xfrm>
            <a:off x="6422628" y="2517266"/>
            <a:ext cx="5791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Obnovitelná energie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Energetická soběstačnost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Finanční úspory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Snížení emisí skleníkových plynů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badi" panose="020B0604020104020204" pitchFamily="34" charset="0"/>
              </a:rPr>
              <a:t>Image školy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Abadi" panose="020B0604020104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E600B8A-F99A-96C1-3ACE-5CF8372A3E73}"/>
              </a:ext>
            </a:extLst>
          </p:cNvPr>
          <p:cNvGrpSpPr/>
          <p:nvPr/>
        </p:nvGrpSpPr>
        <p:grpSpPr>
          <a:xfrm>
            <a:off x="145620" y="6181986"/>
            <a:ext cx="400112" cy="6446102"/>
            <a:chOff x="126570" y="819411"/>
            <a:chExt cx="400112" cy="6446102"/>
          </a:xfrm>
        </p:grpSpPr>
        <p:pic>
          <p:nvPicPr>
            <p:cNvPr id="7" name="Grafický objekt 6" descr="Informace obrys">
              <a:extLst>
                <a:ext uri="{FF2B5EF4-FFF2-40B4-BE49-F238E27FC236}">
                  <a16:creationId xmlns:a16="http://schemas.microsoft.com/office/drawing/2014/main" id="{46697A7E-A64E-F556-E733-7744D8F8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570" y="819411"/>
              <a:ext cx="400112" cy="400112"/>
            </a:xfrm>
            <a:prstGeom prst="rect">
              <a:avLst/>
            </a:prstGeom>
          </p:spPr>
        </p:pic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FA8D190-336B-ACA8-CBA0-95D21D299E1C}"/>
                </a:ext>
              </a:extLst>
            </p:cNvPr>
            <p:cNvCxnSpPr>
              <a:cxnSpLocks/>
            </p:cNvCxnSpPr>
            <p:nvPr/>
          </p:nvCxnSpPr>
          <p:spPr>
            <a:xfrm>
              <a:off x="319877" y="1265086"/>
              <a:ext cx="6749" cy="6000427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Obrázek 3" descr="Obsah obrázku obloha, solární, Solární energie, solární energie&#10;&#10;Popis byl vytvořen automaticky">
            <a:extLst>
              <a:ext uri="{FF2B5EF4-FFF2-40B4-BE49-F238E27FC236}">
                <a16:creationId xmlns:a16="http://schemas.microsoft.com/office/drawing/2014/main" id="{906F5017-0F98-ABF8-97A9-23FDF70F4E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r="18517"/>
          <a:stretch/>
        </p:blipFill>
        <p:spPr>
          <a:xfrm>
            <a:off x="383560" y="1487583"/>
            <a:ext cx="5823165" cy="4028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881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1841</Words>
  <Application>Microsoft Office PowerPoint</Application>
  <PresentationFormat>Širokoúhlá obrazovka</PresentationFormat>
  <Paragraphs>424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Abadi</vt:lpstr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F. Lorenc</dc:creator>
  <cp:lastModifiedBy>420720464110</cp:lastModifiedBy>
  <cp:revision>4</cp:revision>
  <dcterms:created xsi:type="dcterms:W3CDTF">2024-06-15T16:02:20Z</dcterms:created>
  <dcterms:modified xsi:type="dcterms:W3CDTF">2024-06-19T11:15:43Z</dcterms:modified>
</cp:coreProperties>
</file>