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A1238A9-5D66-424B-BD03-B31A6421597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Oddíl bez názvu" id="{495B3203-9250-486E-9662-E50332E4EA0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7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BASICS\Desktop\airliner-hijackings-and-fatalities-from-them.csv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Počet</a:t>
            </a:r>
            <a:r>
              <a:rPr lang="en-US" baseline="0"/>
              <a:t> únosů na milion cestujících v jednotlivých letech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'airliner-hijackings-and-fatalit'!$S$9:$S$82</c:f>
              <c:numCache>
                <c:formatCode>General</c:formatCode>
                <c:ptCount val="74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  <c:pt idx="70">
                  <c:v>2018</c:v>
                </c:pt>
                <c:pt idx="71">
                  <c:v>2019</c:v>
                </c:pt>
                <c:pt idx="72">
                  <c:v>2020</c:v>
                </c:pt>
                <c:pt idx="73">
                  <c:v>2021</c:v>
                </c:pt>
              </c:numCache>
            </c:numRef>
          </c:cat>
          <c:val>
            <c:numRef>
              <c:f>'airliner-hijackings-and-fatalit'!$T$9:$T$82</c:f>
              <c:numCache>
                <c:formatCode>General</c:formatCode>
                <c:ptCount val="74"/>
                <c:pt idx="0">
                  <c:v>0.29166666666666669</c:v>
                </c:pt>
                <c:pt idx="1">
                  <c:v>0.25925925925925924</c:v>
                </c:pt>
                <c:pt idx="2">
                  <c:v>0.12903225806451613</c:v>
                </c:pt>
                <c:pt idx="3">
                  <c:v>2.3809523809523808E-2</c:v>
                </c:pt>
                <c:pt idx="4">
                  <c:v>6.5217391304347824E-2</c:v>
                </c:pt>
                <c:pt idx="5">
                  <c:v>1.8867924528301886E-2</c:v>
                </c:pt>
                <c:pt idx="6">
                  <c:v>5.0847457627118647E-2</c:v>
                </c:pt>
                <c:pt idx="7">
                  <c:v>0</c:v>
                </c:pt>
                <c:pt idx="8">
                  <c:v>2.5974025974025976E-2</c:v>
                </c:pt>
                <c:pt idx="9">
                  <c:v>0</c:v>
                </c:pt>
                <c:pt idx="10">
                  <c:v>0.10227272727272728</c:v>
                </c:pt>
                <c:pt idx="11">
                  <c:v>6.1224489795918366E-2</c:v>
                </c:pt>
                <c:pt idx="12">
                  <c:v>7.5471698113207544E-2</c:v>
                </c:pt>
                <c:pt idx="13">
                  <c:v>0.10810810810810811</c:v>
                </c:pt>
                <c:pt idx="14">
                  <c:v>1.6528925619834711E-2</c:v>
                </c:pt>
                <c:pt idx="15">
                  <c:v>7.4074074074074077E-3</c:v>
                </c:pt>
                <c:pt idx="16">
                  <c:v>6.4516129032258064E-3</c:v>
                </c:pt>
                <c:pt idx="17">
                  <c:v>2.8248587570621469E-2</c:v>
                </c:pt>
                <c:pt idx="18">
                  <c:v>0.02</c:v>
                </c:pt>
                <c:pt idx="19">
                  <c:v>2.1459227467811159E-2</c:v>
                </c:pt>
                <c:pt idx="20">
                  <c:v>0.11141975664388325</c:v>
                </c:pt>
                <c:pt idx="21">
                  <c:v>0.29328513453602972</c:v>
                </c:pt>
                <c:pt idx="22">
                  <c:v>0.20367981533030077</c:v>
                </c:pt>
                <c:pt idx="23">
                  <c:v>0.13141276017901338</c:v>
                </c:pt>
                <c:pt idx="24">
                  <c:v>0.13107149839159721</c:v>
                </c:pt>
                <c:pt idx="25">
                  <c:v>4.5034533298943323E-2</c:v>
                </c:pt>
                <c:pt idx="26">
                  <c:v>3.8872994153501678E-2</c:v>
                </c:pt>
                <c:pt idx="27">
                  <c:v>3.7451500307102301E-2</c:v>
                </c:pt>
                <c:pt idx="28">
                  <c:v>2.775748975141433E-2</c:v>
                </c:pt>
                <c:pt idx="29">
                  <c:v>5.2431339522416034E-2</c:v>
                </c:pt>
                <c:pt idx="30">
                  <c:v>3.8311635685815117E-2</c:v>
                </c:pt>
                <c:pt idx="31">
                  <c:v>3.3151354498042081E-2</c:v>
                </c:pt>
                <c:pt idx="32">
                  <c:v>5.211897023605884E-2</c:v>
                </c:pt>
                <c:pt idx="33">
                  <c:v>3.9879245644189397E-2</c:v>
                </c:pt>
                <c:pt idx="34">
                  <c:v>4.1786039806426166E-2</c:v>
                </c:pt>
                <c:pt idx="35">
                  <c:v>4.2616663115278078E-2</c:v>
                </c:pt>
                <c:pt idx="36">
                  <c:v>3.1842213576340525E-2</c:v>
                </c:pt>
                <c:pt idx="37">
                  <c:v>2.7801934569815109E-2</c:v>
                </c:pt>
                <c:pt idx="38">
                  <c:v>1.6666458335937467E-2</c:v>
                </c:pt>
                <c:pt idx="39">
                  <c:v>1.2647686057190891E-2</c:v>
                </c:pt>
                <c:pt idx="40">
                  <c:v>1.3857145760544826E-2</c:v>
                </c:pt>
                <c:pt idx="41">
                  <c:v>1.3519871507141195E-2</c:v>
                </c:pt>
                <c:pt idx="42">
                  <c:v>3.2613658600221772E-2</c:v>
                </c:pt>
                <c:pt idx="43">
                  <c:v>1.7618273673454109E-2</c:v>
                </c:pt>
                <c:pt idx="44">
                  <c:v>9.6023492583931069E-3</c:v>
                </c:pt>
                <c:pt idx="45">
                  <c:v>3.151310157197855E-2</c:v>
                </c:pt>
                <c:pt idx="46">
                  <c:v>2.189175580800444E-2</c:v>
                </c:pt>
                <c:pt idx="47">
                  <c:v>9.2049599392472637E-3</c:v>
                </c:pt>
                <c:pt idx="48">
                  <c:v>1.2220676666055632E-2</c:v>
                </c:pt>
                <c:pt idx="49">
                  <c:v>8.2378543135464641E-3</c:v>
                </c:pt>
                <c:pt idx="50">
                  <c:v>9.5142952285809431E-3</c:v>
                </c:pt>
                <c:pt idx="51">
                  <c:v>8.320937270374135E-3</c:v>
                </c:pt>
                <c:pt idx="52">
                  <c:v>1.5216510503620747E-2</c:v>
                </c:pt>
                <c:pt idx="53">
                  <c:v>6.3193874559370799E-3</c:v>
                </c:pt>
                <c:pt idx="54">
                  <c:v>5.750648335425412E-3</c:v>
                </c:pt>
                <c:pt idx="55">
                  <c:v>5.0151002914490426E-3</c:v>
                </c:pt>
                <c:pt idx="56">
                  <c:v>1.9972522073759967E-3</c:v>
                </c:pt>
                <c:pt idx="57">
                  <c:v>4.6621199978543994E-4</c:v>
                </c:pt>
                <c:pt idx="58">
                  <c:v>1.325527387382789E-3</c:v>
                </c:pt>
                <c:pt idx="59">
                  <c:v>2.437056595830313E-3</c:v>
                </c:pt>
                <c:pt idx="60">
                  <c:v>1.1999787210173359E-3</c:v>
                </c:pt>
                <c:pt idx="61">
                  <c:v>2.0094189003197699E-3</c:v>
                </c:pt>
                <c:pt idx="62">
                  <c:v>3.6929442054438452E-4</c:v>
                </c:pt>
                <c:pt idx="63">
                  <c:v>3.4686090877558099E-4</c:v>
                </c:pt>
                <c:pt idx="64">
                  <c:v>9.9568536342515765E-4</c:v>
                </c:pt>
                <c:pt idx="65">
                  <c:v>3.176620076238882E-4</c:v>
                </c:pt>
                <c:pt idx="66">
                  <c:v>9.0171325518485117E-4</c:v>
                </c:pt>
                <c:pt idx="67">
                  <c:v>0</c:v>
                </c:pt>
                <c:pt idx="68">
                  <c:v>5.2548607461902258E-4</c:v>
                </c:pt>
                <c:pt idx="69">
                  <c:v>0</c:v>
                </c:pt>
                <c:pt idx="70">
                  <c:v>2.30361667818475E-4</c:v>
                </c:pt>
                <c:pt idx="71">
                  <c:v>8.9086859688195994E-4</c:v>
                </c:pt>
                <c:pt idx="72">
                  <c:v>0</c:v>
                </c:pt>
                <c:pt idx="73">
                  <c:v>1.3134851138353765E-3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36-46EA-9B17-EA49B8FED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9817679"/>
        <c:axId val="1099812879"/>
      </c:lineChart>
      <c:catAx>
        <c:axId val="10998176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Rok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51801694451562696"/>
              <c:y val="0.932263083653794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9812879"/>
        <c:crosses val="autoZero"/>
        <c:auto val="1"/>
        <c:lblAlgn val="ctr"/>
        <c:lblOffset val="100"/>
        <c:noMultiLvlLbl val="0"/>
      </c:catAx>
      <c:valAx>
        <c:axId val="1099812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Počet únosů</a:t>
                </a:r>
                <a:r>
                  <a:rPr lang="en-US" baseline="0"/>
                  <a:t> na milion pasažérů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9817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1.54651E-7</cdr:x>
      <cdr:y>0.92058</cdr:y>
    </cdr:from>
    <cdr:to>
      <cdr:x>0.39389</cdr:x>
      <cdr:y>1</cdr:y>
    </cdr:to>
    <cdr:sp macro="" textlink="">
      <cdr:nvSpPr>
        <cdr:cNvPr id="2" name="Textové pole 1"/>
        <cdr:cNvSpPr txBox="1"/>
      </cdr:nvSpPr>
      <cdr:spPr>
        <a:xfrm xmlns:a="http://schemas.openxmlformats.org/drawingml/2006/main">
          <a:off x="1" y="3470666"/>
          <a:ext cx="2546944" cy="299420"/>
        </a:xfrm>
        <a:prstGeom xmlns:a="http://schemas.openxmlformats.org/drawingml/2006/main" prst="rect">
          <a:avLst/>
        </a:prstGeom>
        <a:solidFill xmlns:a="http://schemas.openxmlformats.org/drawingml/2006/main">
          <a:prstClr val="white"/>
        </a:solidFill>
        <a:ln xmlns:a="http://schemas.openxmlformats.org/drawingml/2006/main">
          <a:noFill/>
        </a:ln>
      </cdr:spPr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>
            <a:spcAft>
              <a:spcPts val="1000"/>
            </a:spcAft>
          </a:pPr>
          <a:r>
            <a:rPr lang="cs-CZ" sz="1000" b="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Zdroj:</a:t>
          </a:r>
          <a:r>
            <a:rPr lang="en-US" sz="1000" b="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en-US" sz="1000" b="0" dirty="0" err="1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autor</a:t>
          </a:r>
          <a:r>
            <a:rPr lang="en-US" sz="1000" b="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, </a:t>
          </a:r>
          <a:r>
            <a:rPr lang="cs-CZ" sz="1000" b="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https://aviation-safety.net/statistics/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6C11E-B3C4-C16F-CD2B-0705A9A56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D3E3FD-8344-465C-DB41-3E62DF9FE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A49C71-0A96-A7B6-C825-8FD320FB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C361C1-D1C2-3212-B543-A28E816D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F5643D-094D-41CD-522A-ED4FF320A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9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D1D61-700D-D130-DA3A-364662B1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5111E5-B3BE-699B-8EF4-9141F80D6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260C1-D78A-4287-82CA-3587C329E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65DDB2-0C73-B834-0E20-5132B8F8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EE19B3-C7AA-041C-57BF-BDD6BF6F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26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3D2216E-709F-8B05-97F6-8BFF1389F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107B21-98CB-8A11-9140-51E4C60AD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7C402-BD5C-96E2-89C5-1F74EC90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FFC759-0407-E73C-EBF9-02B56705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C5AC40-258B-18CA-DFE4-3E1F01BD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90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A68D2-1761-1499-27D4-08718C6A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B5365-270C-E3C6-6B96-6B39A84FB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559FB3-5B74-20D4-C294-307F01BF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30D247-A315-817C-84EE-4BCCA302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6AC3C-12BB-FF30-4062-21E7AF10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94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E1F07-937E-8439-120D-2D25588C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5A705B-BA99-2190-A695-F64AF8AA6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1E94DF-7AC4-6EFC-C68A-88693CA6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112631-9366-4E64-2A1B-96B00B5F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0DD412-4492-3FC1-9A92-7EF7D87D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3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01B29-6BF2-1B8A-7AF9-A58DA6EB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CC2E0-AF80-3271-AF31-FDC503BF0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55FA81-037D-9DF9-5894-FA09E9B21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679714-BA3A-D407-F8B3-968BEA22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880455-D860-84E7-E695-A9734974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1657B2-E7A1-BBAB-31DC-BDBB75DB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74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D1F49-1C11-FF41-54B4-94484E49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0FD0CB-83EF-92EF-AC7E-49CD6FC00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66CF8B-9EF9-542D-0D1B-3A1F2216A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33D30A-2C8D-9277-6705-D8DAE2515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376045-8256-EA2A-B292-D52F79C19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B12A58-B025-8062-3E6E-D9D7718C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61252A-9A4F-BE65-960A-DDF8476B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78CDDB-07ED-8E6D-8EF4-1F93EE1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01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B1FB0-5613-5FE2-8840-E59B4323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A74110-6ED6-7580-90D2-46F9B96D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637371-FBF9-E09A-35BB-BA750CD3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A94043-B39B-1E73-8BE1-AA722A4A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38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E4519E-67DF-B52D-1918-4AEBC543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AF9D6E-7523-46AC-F17E-9CD4144B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A2D096-B596-5B2E-350C-D5F374B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15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A34EF-9906-76EA-E822-8FD08609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0BFD3-353E-3690-D139-7DA7D1B9F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4489FF-BB36-72BF-57B1-979F6AE2D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62731-543F-F4E3-B7DD-81991CCB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D6BF38-00BB-3AF3-25B2-631207CF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79F767-E39E-1750-91CB-40ED3AB0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0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AE98F-83B8-BCC3-DE99-77E565DDA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7F9093-53BB-2ED7-018F-749868593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D51A10-3262-9D15-C44F-B236986EE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754301-CFD3-18D2-A38B-7AFC00FE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3AEDC1-9416-4EB3-4AF4-5E405166E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94CDDC-D48E-7C2C-E0BB-9010150C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B146D0-7A60-0AD6-CC5B-1066C56E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3BC103-9E12-9A4C-4319-95057638B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AF8628-B831-FAEE-0874-59CECD8F5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AB041A-A36E-4ADE-B8B6-3569DA78FB64}" type="datetimeFigureOut">
              <a:rPr lang="cs-CZ" smtClean="0"/>
              <a:t>23.06.2024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BC713F-B15A-66AB-1305-4BA8D53C6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15418-CDA8-F388-32F4-ECB9E8470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3F8370-0125-4C98-9ABE-2914CF7D5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4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3BBF62-DBDC-9FD4-27A1-730674656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0" y="1050595"/>
            <a:ext cx="8211457" cy="237840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Vliv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bezpečnostních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letištích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bezpečnost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cestujících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její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percepci</a:t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733ECF-AA39-AC1B-4332-6A3AD83DF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0" y="3256852"/>
            <a:ext cx="8074815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Autor </a:t>
            </a:r>
            <a:r>
              <a:rPr lang="en-US" dirty="0" err="1"/>
              <a:t>bakářské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: Filip </a:t>
            </a:r>
            <a:r>
              <a:rPr lang="en-US" dirty="0" err="1"/>
              <a:t>Kvěch</a:t>
            </a:r>
            <a:r>
              <a:rPr lang="en-US" dirty="0"/>
              <a:t> 28662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Vedoucí</a:t>
            </a:r>
            <a:r>
              <a:rPr lang="en-US" dirty="0"/>
              <a:t> </a:t>
            </a:r>
            <a:r>
              <a:rPr lang="en-US" dirty="0" err="1"/>
              <a:t>bakalářské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: Mgr. Petr </a:t>
            </a:r>
            <a:r>
              <a:rPr lang="en-US" dirty="0" err="1"/>
              <a:t>Kolařík</a:t>
            </a:r>
            <a:r>
              <a:rPr lang="en-US" dirty="0"/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Oponent</a:t>
            </a:r>
            <a:r>
              <a:rPr lang="en-US" dirty="0"/>
              <a:t> </a:t>
            </a:r>
            <a:r>
              <a:rPr lang="en-US" dirty="0" err="1"/>
              <a:t>bakalářské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: Ing. </a:t>
            </a:r>
            <a:r>
              <a:rPr lang="en-US" dirty="0" err="1"/>
              <a:t>Ondřej</a:t>
            </a:r>
            <a:r>
              <a:rPr lang="en-US" dirty="0"/>
              <a:t> </a:t>
            </a:r>
            <a:r>
              <a:rPr lang="en-US" dirty="0" err="1"/>
              <a:t>Skála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5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778225-B099-C0EE-95EE-5CF67F5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400" b="1" dirty="0" err="1"/>
              <a:t>Otázky</a:t>
            </a:r>
            <a:r>
              <a:rPr lang="en-US" sz="5400" b="1" dirty="0"/>
              <a:t> </a:t>
            </a:r>
            <a:r>
              <a:rPr lang="en-US" sz="5400" b="1" dirty="0" err="1"/>
              <a:t>vedoucího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6214B-7D43-035D-CEC0-7F3410A56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/>
              <a:t> Liší se výraznějším způsobem bezpečnostní opatření na letištích v různých oblastech světa?</a:t>
            </a:r>
            <a:r>
              <a:rPr lang="en-US" sz="2400" dirty="0"/>
              <a:t> </a:t>
            </a:r>
            <a:r>
              <a:rPr lang="cs-CZ" sz="2400" dirty="0"/>
              <a:t>Případně jak konkrétně?</a:t>
            </a:r>
          </a:p>
          <a:p>
            <a:r>
              <a:rPr lang="cs-CZ" sz="2400" dirty="0"/>
              <a:t>Jakým způsobem by bylo možné získat lepší strukturu respondentů pro</a:t>
            </a:r>
            <a:r>
              <a:rPr lang="en-US" sz="2400" dirty="0"/>
              <a:t> </a:t>
            </a:r>
            <a:r>
              <a:rPr lang="cs-CZ" sz="2400" dirty="0"/>
              <a:t>dotazníkové šetření?</a:t>
            </a:r>
          </a:p>
        </p:txBody>
      </p:sp>
    </p:spTree>
    <p:extLst>
      <p:ext uri="{BB962C8B-B14F-4D97-AF65-F5344CB8AC3E}">
        <p14:creationId xmlns:p14="http://schemas.microsoft.com/office/powerpoint/2010/main" val="27279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325465-AC17-E84D-EF5A-2F40DC3B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400" b="1" dirty="0" err="1"/>
              <a:t>Otázky</a:t>
            </a:r>
            <a:r>
              <a:rPr lang="en-US" sz="5400" b="1" dirty="0"/>
              <a:t> </a:t>
            </a:r>
            <a:r>
              <a:rPr lang="en-US" sz="5400" b="1" dirty="0" err="1"/>
              <a:t>oponenta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E2B88-08C3-60C0-83C1-22D0D8B53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/>
              <a:t>Jak se vy osobně cítíte na letišti Václava Havla (popřípadě jiném letišti)? </a:t>
            </a:r>
            <a:endParaRPr lang="en-US" sz="2400" dirty="0"/>
          </a:p>
          <a:p>
            <a:r>
              <a:rPr lang="cs-CZ" sz="2400" dirty="0"/>
              <a:t>Přijdou vám některá</a:t>
            </a:r>
            <a:r>
              <a:rPr lang="en-US" sz="2400" dirty="0"/>
              <a:t> </a:t>
            </a:r>
            <a:r>
              <a:rPr lang="cs-CZ" sz="2400" dirty="0"/>
              <a:t>bezpečnostní opatření přehnaná či příliš omezující pro vás jako cestujícího? Pokud ano, dokázal</a:t>
            </a:r>
            <a:r>
              <a:rPr lang="en-US" sz="2400" dirty="0"/>
              <a:t> </a:t>
            </a:r>
            <a:r>
              <a:rPr lang="cs-CZ" sz="2400" dirty="0"/>
              <a:t>byste navrhnout některé lepší řešení?</a:t>
            </a:r>
          </a:p>
        </p:txBody>
      </p:sp>
    </p:spTree>
    <p:extLst>
      <p:ext uri="{BB962C8B-B14F-4D97-AF65-F5344CB8AC3E}">
        <p14:creationId xmlns:p14="http://schemas.microsoft.com/office/powerpoint/2010/main" val="145215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084555-93C0-9B6A-7A9C-310D1ADA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1008993"/>
            <a:ext cx="9874877" cy="52221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5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130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FA605B-D90E-6835-975A-187D36C8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b="1"/>
              <a:t>Cíl práce </a:t>
            </a:r>
            <a:endParaRPr lang="cs-CZ" sz="7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F32B0-4E19-9167-0BCC-FEC13F497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/>
              <a:t>Zhodnotit vliv bezpečnostních opatření na bezpečnost cestujících na základě analýzy podoby opatření a dat o incidentech</a:t>
            </a:r>
            <a:endParaRPr lang="en-US" sz="2400" dirty="0"/>
          </a:p>
          <a:p>
            <a:r>
              <a:rPr lang="cs-CZ" sz="2400" dirty="0"/>
              <a:t> Zhodnotit percepci současných bezpečnostních opatření mezi cestujícími prostřednictvím dotazníkového šetření. </a:t>
            </a:r>
            <a:endParaRPr lang="en-US" sz="2400" dirty="0"/>
          </a:p>
          <a:p>
            <a:r>
              <a:rPr lang="cs-CZ" sz="2400" dirty="0"/>
              <a:t>Formulovat doporučení pro změny v opatřeních či procesech s ohledem na vnímání cestujícími.</a:t>
            </a:r>
          </a:p>
        </p:txBody>
      </p:sp>
    </p:spTree>
    <p:extLst>
      <p:ext uri="{BB962C8B-B14F-4D97-AF65-F5344CB8AC3E}">
        <p14:creationId xmlns:p14="http://schemas.microsoft.com/office/powerpoint/2010/main" val="345229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83CC42-319F-05FF-E706-ADE0F3B4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b="1"/>
              <a:t>Výzkumné otázky </a:t>
            </a:r>
            <a:endParaRPr lang="cs-CZ" sz="7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A20C71-1C64-8BC2-3D98-4AE526BE8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/>
              <a:t>Jak bezpečnostní opatření zavedená na pražském letišti působí na cestující z hlediska pocitu bezpečí? </a:t>
            </a:r>
            <a:endParaRPr lang="en-US" sz="2400" dirty="0"/>
          </a:p>
          <a:p>
            <a:r>
              <a:rPr lang="cs-CZ" sz="2400" dirty="0"/>
              <a:t>Jak zavedení jednotlivých bezpečnostních opatření ovlivnilo počet únosů letadel?</a:t>
            </a:r>
          </a:p>
        </p:txBody>
      </p:sp>
    </p:spTree>
    <p:extLst>
      <p:ext uri="{BB962C8B-B14F-4D97-AF65-F5344CB8AC3E}">
        <p14:creationId xmlns:p14="http://schemas.microsoft.com/office/powerpoint/2010/main" val="88038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282D70-9D8C-62FB-3923-5E152CFFB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b="1"/>
              <a:t>Metodika práce</a:t>
            </a:r>
            <a:endParaRPr lang="cs-CZ" sz="72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9AF5F-E6DD-617E-1122-146CC98C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/>
              <a:t>Analýza dokumentů</a:t>
            </a:r>
            <a:endParaRPr lang="en-US" sz="2400" dirty="0"/>
          </a:p>
          <a:p>
            <a:r>
              <a:rPr lang="cs-CZ" sz="2400" dirty="0"/>
              <a:t>Dotazníkové šetření</a:t>
            </a:r>
            <a:endParaRPr lang="en-US" sz="2400" dirty="0"/>
          </a:p>
          <a:p>
            <a:r>
              <a:rPr lang="cs-CZ" sz="2400" dirty="0"/>
              <a:t>Komparace</a:t>
            </a:r>
            <a:endParaRPr lang="en-US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162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6398F9-4659-C8F0-DCC1-E553EF1D4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7" y="843368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 b="1" dirty="0" err="1"/>
              <a:t>Analýza</a:t>
            </a:r>
            <a:r>
              <a:rPr lang="en-US" sz="6000" b="1" dirty="0"/>
              <a:t> </a:t>
            </a:r>
            <a:r>
              <a:rPr lang="en-US" sz="6000" b="1" dirty="0" err="1"/>
              <a:t>dokumentů</a:t>
            </a:r>
            <a:r>
              <a:rPr lang="en-US" sz="6000" b="1" dirty="0"/>
              <a:t> </a:t>
            </a:r>
            <a:endParaRPr lang="cs-CZ" sz="6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BE50D-9DAE-75DA-66EA-8057F159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000">
              <a:effectLst/>
            </a:endParaRPr>
          </a:p>
          <a:p>
            <a:endParaRPr lang="en-US" sz="2000">
              <a:effectLst/>
            </a:endParaRPr>
          </a:p>
          <a:p>
            <a:endParaRPr lang="cs-CZ" sz="2000"/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93F234D-DF0B-7B74-0C86-33FBEE03F6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755085"/>
              </p:ext>
            </p:extLst>
          </p:nvPr>
        </p:nvGraphicFramePr>
        <p:xfrm>
          <a:off x="1123356" y="2108200"/>
          <a:ext cx="6466163" cy="377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455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9A2B52-4E93-4515-9DA3-4E88F60F5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40929E-77B9-85F7-C330-5E5F9557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9" y="1188637"/>
            <a:ext cx="4462629" cy="1597228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Dotazníkové</a:t>
            </a:r>
            <a:r>
              <a:rPr lang="en-US" sz="5400" b="1" dirty="0"/>
              <a:t> </a:t>
            </a:r>
            <a:r>
              <a:rPr lang="en-US" sz="5400" b="1" dirty="0" err="1"/>
              <a:t>šetření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C996F-2BA7-D67D-FE77-39AE4C276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358" y="2998278"/>
            <a:ext cx="4546393" cy="2728198"/>
          </a:xfrm>
        </p:spPr>
        <p:txBody>
          <a:bodyPr anchor="t">
            <a:norm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</a:rPr>
              <a:t>Cítíte se bezpečně ve veřejné části pražského letiště? (před bezpečnostní kontrolou)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cs-CZ" sz="2400" dirty="0">
                <a:effectLst/>
                <a:ea typeface="Calibri" panose="020F0502020204030204" pitchFamily="34" charset="0"/>
              </a:rPr>
              <a:t>Cítíte se bezpečně v neveřejné části pražského letiště? (po bezpečnostní kontrole)</a:t>
            </a:r>
            <a:endParaRPr lang="en-US" sz="2400" dirty="0">
              <a:effectLst/>
              <a:ea typeface="Calibri" panose="020F0502020204030204" pitchFamily="34" charset="0"/>
            </a:endParaRPr>
          </a:p>
          <a:p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000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FEC772F0-F856-893C-3A95-640547A5C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425" y="920931"/>
            <a:ext cx="4625779" cy="230529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CE3422D3-F7CA-CD27-B3D0-32CAF50FE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725" y="3474388"/>
            <a:ext cx="4696480" cy="24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5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246F56-6498-53FC-FE3B-E1C8DFA5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352" y="783044"/>
            <a:ext cx="3873498" cy="20299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Dotazníkové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šetření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CF780D-F1C0-2839-C679-C15AED17D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352" y="3115867"/>
            <a:ext cx="4165598" cy="1820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Jsou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podle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Vás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opatření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letištích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jasná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srozumitelná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07293A1-4B7F-C65C-7C37-BD3E43B14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344" y="1468617"/>
            <a:ext cx="4811872" cy="293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9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9A2B52-4E93-4515-9DA3-4E88F60F5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DEA229-8F28-138A-57A0-D075EAFE3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9" y="982925"/>
            <a:ext cx="4462629" cy="1597228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Komparace</a:t>
            </a:r>
            <a:endParaRPr lang="cs-CZ" sz="5400" b="1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1B3F72FC-1E6A-0051-9E0F-E6A7D233B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609" y="2454894"/>
            <a:ext cx="4165779" cy="2916045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59198001-77EE-A6CB-D355-6646B92E1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828" y="2483225"/>
            <a:ext cx="4204411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6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F2E0EC-409D-63B0-1D2F-235684C26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400" b="1" dirty="0" err="1"/>
              <a:t>Návrhy</a:t>
            </a:r>
            <a:r>
              <a:rPr lang="en-US" sz="5400" b="1" dirty="0"/>
              <a:t> </a:t>
            </a:r>
            <a:r>
              <a:rPr lang="en-US" sz="5400" b="1" dirty="0" err="1"/>
              <a:t>opatření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6843B-83D0-C0E0-8D77-FEC6053C4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2400" dirty="0" err="1"/>
              <a:t>Dle</a:t>
            </a:r>
            <a:r>
              <a:rPr lang="en-US" sz="2400" dirty="0"/>
              <a:t> IATA – </a:t>
            </a:r>
            <a:r>
              <a:rPr lang="en-US" sz="2400" dirty="0" err="1"/>
              <a:t>pomalé</a:t>
            </a:r>
            <a:r>
              <a:rPr lang="en-US" sz="2400" dirty="0"/>
              <a:t> </a:t>
            </a:r>
            <a:r>
              <a:rPr lang="en-US" sz="2400" dirty="0" err="1"/>
              <a:t>zavádění</a:t>
            </a:r>
            <a:r>
              <a:rPr lang="en-US" sz="2400" dirty="0"/>
              <a:t> </a:t>
            </a:r>
            <a:r>
              <a:rPr lang="en-US" sz="2400" dirty="0" err="1"/>
              <a:t>bezpečnostních</a:t>
            </a:r>
            <a:r>
              <a:rPr lang="en-US" sz="2400" dirty="0"/>
              <a:t> </a:t>
            </a:r>
            <a:r>
              <a:rPr lang="en-US" sz="2400" dirty="0" err="1"/>
              <a:t>opatření</a:t>
            </a:r>
            <a:r>
              <a:rPr lang="en-US" sz="2400" dirty="0"/>
              <a:t>, </a:t>
            </a:r>
            <a:r>
              <a:rPr lang="en-US" sz="2400" dirty="0" err="1"/>
              <a:t>větší</a:t>
            </a:r>
            <a:r>
              <a:rPr lang="en-US" sz="2400" dirty="0"/>
              <a:t> </a:t>
            </a:r>
            <a:r>
              <a:rPr lang="en-US" sz="2400" dirty="0" err="1"/>
              <a:t>spolupráce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zeměmi</a:t>
            </a:r>
            <a:r>
              <a:rPr lang="en-US" sz="2400" dirty="0"/>
              <a:t>, </a:t>
            </a:r>
            <a:r>
              <a:rPr lang="en-US" sz="2400" dirty="0" err="1"/>
              <a:t>rychlejší</a:t>
            </a:r>
            <a:r>
              <a:rPr lang="en-US" sz="2400" dirty="0"/>
              <a:t> </a:t>
            </a:r>
            <a:r>
              <a:rPr lang="en-US" sz="2400" dirty="0" err="1"/>
              <a:t>inovace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Využití</a:t>
            </a:r>
            <a:r>
              <a:rPr lang="en-US" sz="2400" dirty="0"/>
              <a:t> </a:t>
            </a:r>
            <a:r>
              <a:rPr lang="en-US" sz="2400" dirty="0" err="1"/>
              <a:t>umělé</a:t>
            </a:r>
            <a:r>
              <a:rPr lang="en-US" sz="2400" dirty="0"/>
              <a:t> </a:t>
            </a:r>
            <a:r>
              <a:rPr lang="en-US" sz="2400" dirty="0" err="1"/>
              <a:t>inteligence</a:t>
            </a:r>
            <a:r>
              <a:rPr lang="en-US" sz="2400" dirty="0"/>
              <a:t> pro </a:t>
            </a:r>
            <a:r>
              <a:rPr lang="en-US" sz="2400" dirty="0" err="1"/>
              <a:t>dotazy</a:t>
            </a:r>
            <a:r>
              <a:rPr lang="en-US" sz="2400" dirty="0"/>
              <a:t> </a:t>
            </a:r>
            <a:r>
              <a:rPr lang="en-US" sz="2400" dirty="0" err="1"/>
              <a:t>cestujících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Biometrická</a:t>
            </a:r>
            <a:r>
              <a:rPr lang="en-US" sz="2400" dirty="0"/>
              <a:t> </a:t>
            </a:r>
            <a:r>
              <a:rPr lang="en-US" sz="2400" dirty="0" err="1"/>
              <a:t>detekce</a:t>
            </a:r>
            <a:r>
              <a:rPr lang="en-US" sz="2400" dirty="0"/>
              <a:t> </a:t>
            </a:r>
            <a:r>
              <a:rPr lang="en-US" sz="2400" dirty="0" err="1"/>
              <a:t>obličejů</a:t>
            </a:r>
            <a:r>
              <a:rPr lang="en-US" sz="2400" dirty="0"/>
              <a:t>, </a:t>
            </a:r>
            <a:r>
              <a:rPr lang="en-US" sz="2400" dirty="0" err="1"/>
              <a:t>rentgeny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detekci</a:t>
            </a:r>
            <a:r>
              <a:rPr lang="en-US" sz="2400" dirty="0"/>
              <a:t> </a:t>
            </a:r>
            <a:r>
              <a:rPr lang="en-US" sz="2400" dirty="0" err="1"/>
              <a:t>tekutin</a:t>
            </a:r>
            <a:r>
              <a:rPr lang="en-US" sz="2400" dirty="0"/>
              <a:t>, </a:t>
            </a:r>
            <a:r>
              <a:rPr lang="en-US" sz="2400" dirty="0" err="1"/>
              <a:t>obuvi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0538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294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Times New Roman</vt:lpstr>
      <vt:lpstr>Motiv Office</vt:lpstr>
      <vt:lpstr>Vliv bezpečnostních opatření na letištích na bezpečnost cestujících a její percepci </vt:lpstr>
      <vt:lpstr>Cíl práce </vt:lpstr>
      <vt:lpstr>Výzkumné otázky </vt:lpstr>
      <vt:lpstr>Metodika práce</vt:lpstr>
      <vt:lpstr>Analýza dokumentů </vt:lpstr>
      <vt:lpstr>Dotazníkové šetření</vt:lpstr>
      <vt:lpstr>Dotazníkové šetření</vt:lpstr>
      <vt:lpstr>Komparace</vt:lpstr>
      <vt:lpstr>Návrhy opatření</vt:lpstr>
      <vt:lpstr>Otázky vedoucího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/AUNPHILVERSUM /</dc:creator>
  <cp:lastModifiedBy>/AUNPHILVERSUM /</cp:lastModifiedBy>
  <cp:revision>6</cp:revision>
  <dcterms:created xsi:type="dcterms:W3CDTF">2024-06-23T17:47:35Z</dcterms:created>
  <dcterms:modified xsi:type="dcterms:W3CDTF">2024-06-23T19:35:55Z</dcterms:modified>
</cp:coreProperties>
</file>