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8A1238A9-5D66-424B-BD03-B31A6421597E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</p14:sldIdLst>
        </p14:section>
        <p14:section name="Oddíl bez názvu" id="{495B3203-9250-486E-9662-E50332E4EA01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70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BASICS\Desktop\airliner-hijackings-and-fatalities-from-them.csv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Počet</a:t>
            </a:r>
            <a:r>
              <a:rPr lang="en-US" baseline="0"/>
              <a:t> únosů na milion cestujících v jednotlivých letech</a:t>
            </a:r>
            <a:endParaRPr lang="cs-CZ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'airliner-hijackings-and-fatalit'!$S$9:$S$82</c:f>
              <c:numCache>
                <c:formatCode>General</c:formatCode>
                <c:ptCount val="74"/>
                <c:pt idx="0">
                  <c:v>1948</c:v>
                </c:pt>
                <c:pt idx="1">
                  <c:v>1949</c:v>
                </c:pt>
                <c:pt idx="2">
                  <c:v>1950</c:v>
                </c:pt>
                <c:pt idx="3">
                  <c:v>1951</c:v>
                </c:pt>
                <c:pt idx="4">
                  <c:v>1952</c:v>
                </c:pt>
                <c:pt idx="5">
                  <c:v>1953</c:v>
                </c:pt>
                <c:pt idx="6">
                  <c:v>1954</c:v>
                </c:pt>
                <c:pt idx="7">
                  <c:v>1955</c:v>
                </c:pt>
                <c:pt idx="8">
                  <c:v>1956</c:v>
                </c:pt>
                <c:pt idx="9">
                  <c:v>1957</c:v>
                </c:pt>
                <c:pt idx="10">
                  <c:v>1958</c:v>
                </c:pt>
                <c:pt idx="11">
                  <c:v>1959</c:v>
                </c:pt>
                <c:pt idx="12">
                  <c:v>1960</c:v>
                </c:pt>
                <c:pt idx="13">
                  <c:v>1961</c:v>
                </c:pt>
                <c:pt idx="14">
                  <c:v>1962</c:v>
                </c:pt>
                <c:pt idx="15">
                  <c:v>1963</c:v>
                </c:pt>
                <c:pt idx="16">
                  <c:v>1964</c:v>
                </c:pt>
                <c:pt idx="17">
                  <c:v>1965</c:v>
                </c:pt>
                <c:pt idx="18">
                  <c:v>1966</c:v>
                </c:pt>
                <c:pt idx="19">
                  <c:v>1967</c:v>
                </c:pt>
                <c:pt idx="20">
                  <c:v>1968</c:v>
                </c:pt>
                <c:pt idx="21">
                  <c:v>1969</c:v>
                </c:pt>
                <c:pt idx="22">
                  <c:v>1970</c:v>
                </c:pt>
                <c:pt idx="23">
                  <c:v>1971</c:v>
                </c:pt>
                <c:pt idx="24">
                  <c:v>1972</c:v>
                </c:pt>
                <c:pt idx="25">
                  <c:v>1973</c:v>
                </c:pt>
                <c:pt idx="26">
                  <c:v>1974</c:v>
                </c:pt>
                <c:pt idx="27">
                  <c:v>1975</c:v>
                </c:pt>
                <c:pt idx="28">
                  <c:v>1976</c:v>
                </c:pt>
                <c:pt idx="29">
                  <c:v>1977</c:v>
                </c:pt>
                <c:pt idx="30">
                  <c:v>1978</c:v>
                </c:pt>
                <c:pt idx="31">
                  <c:v>1979</c:v>
                </c:pt>
                <c:pt idx="32">
                  <c:v>1980</c:v>
                </c:pt>
                <c:pt idx="33">
                  <c:v>1981</c:v>
                </c:pt>
                <c:pt idx="34">
                  <c:v>1982</c:v>
                </c:pt>
                <c:pt idx="35">
                  <c:v>1983</c:v>
                </c:pt>
                <c:pt idx="36">
                  <c:v>1984</c:v>
                </c:pt>
                <c:pt idx="37">
                  <c:v>1985</c:v>
                </c:pt>
                <c:pt idx="38">
                  <c:v>1986</c:v>
                </c:pt>
                <c:pt idx="39">
                  <c:v>1987</c:v>
                </c:pt>
                <c:pt idx="40">
                  <c:v>1988</c:v>
                </c:pt>
                <c:pt idx="41">
                  <c:v>1989</c:v>
                </c:pt>
                <c:pt idx="42">
                  <c:v>1990</c:v>
                </c:pt>
                <c:pt idx="43">
                  <c:v>1991</c:v>
                </c:pt>
                <c:pt idx="44">
                  <c:v>1992</c:v>
                </c:pt>
                <c:pt idx="45">
                  <c:v>1993</c:v>
                </c:pt>
                <c:pt idx="46">
                  <c:v>1994</c:v>
                </c:pt>
                <c:pt idx="47">
                  <c:v>1995</c:v>
                </c:pt>
                <c:pt idx="48">
                  <c:v>1996</c:v>
                </c:pt>
                <c:pt idx="49">
                  <c:v>1997</c:v>
                </c:pt>
                <c:pt idx="50">
                  <c:v>1998</c:v>
                </c:pt>
                <c:pt idx="51">
                  <c:v>1999</c:v>
                </c:pt>
                <c:pt idx="52">
                  <c:v>2000</c:v>
                </c:pt>
                <c:pt idx="53">
                  <c:v>2001</c:v>
                </c:pt>
                <c:pt idx="54">
                  <c:v>2002</c:v>
                </c:pt>
                <c:pt idx="55">
                  <c:v>2003</c:v>
                </c:pt>
                <c:pt idx="56">
                  <c:v>2004</c:v>
                </c:pt>
                <c:pt idx="57">
                  <c:v>2005</c:v>
                </c:pt>
                <c:pt idx="58">
                  <c:v>2006</c:v>
                </c:pt>
                <c:pt idx="59">
                  <c:v>2007</c:v>
                </c:pt>
                <c:pt idx="60">
                  <c:v>2008</c:v>
                </c:pt>
                <c:pt idx="61">
                  <c:v>2009</c:v>
                </c:pt>
                <c:pt idx="62">
                  <c:v>2010</c:v>
                </c:pt>
                <c:pt idx="63">
                  <c:v>2011</c:v>
                </c:pt>
                <c:pt idx="64">
                  <c:v>2012</c:v>
                </c:pt>
                <c:pt idx="65">
                  <c:v>2013</c:v>
                </c:pt>
                <c:pt idx="66">
                  <c:v>2014</c:v>
                </c:pt>
                <c:pt idx="67">
                  <c:v>2015</c:v>
                </c:pt>
                <c:pt idx="68">
                  <c:v>2016</c:v>
                </c:pt>
                <c:pt idx="69">
                  <c:v>2017</c:v>
                </c:pt>
                <c:pt idx="70">
                  <c:v>2018</c:v>
                </c:pt>
                <c:pt idx="71">
                  <c:v>2019</c:v>
                </c:pt>
                <c:pt idx="72">
                  <c:v>2020</c:v>
                </c:pt>
                <c:pt idx="73">
                  <c:v>2021</c:v>
                </c:pt>
              </c:numCache>
            </c:numRef>
          </c:cat>
          <c:val>
            <c:numRef>
              <c:f>'airliner-hijackings-and-fatalit'!$T$9:$T$82</c:f>
              <c:numCache>
                <c:formatCode>General</c:formatCode>
                <c:ptCount val="74"/>
                <c:pt idx="0">
                  <c:v>0.29166666666666669</c:v>
                </c:pt>
                <c:pt idx="1">
                  <c:v>0.25925925925925924</c:v>
                </c:pt>
                <c:pt idx="2">
                  <c:v>0.12903225806451613</c:v>
                </c:pt>
                <c:pt idx="3">
                  <c:v>2.3809523809523808E-2</c:v>
                </c:pt>
                <c:pt idx="4">
                  <c:v>6.5217391304347824E-2</c:v>
                </c:pt>
                <c:pt idx="5">
                  <c:v>1.8867924528301886E-2</c:v>
                </c:pt>
                <c:pt idx="6">
                  <c:v>5.0847457627118647E-2</c:v>
                </c:pt>
                <c:pt idx="7">
                  <c:v>0</c:v>
                </c:pt>
                <c:pt idx="8">
                  <c:v>2.5974025974025976E-2</c:v>
                </c:pt>
                <c:pt idx="9">
                  <c:v>0</c:v>
                </c:pt>
                <c:pt idx="10">
                  <c:v>0.10227272727272728</c:v>
                </c:pt>
                <c:pt idx="11">
                  <c:v>6.1224489795918366E-2</c:v>
                </c:pt>
                <c:pt idx="12">
                  <c:v>7.5471698113207544E-2</c:v>
                </c:pt>
                <c:pt idx="13">
                  <c:v>0.10810810810810811</c:v>
                </c:pt>
                <c:pt idx="14">
                  <c:v>1.6528925619834711E-2</c:v>
                </c:pt>
                <c:pt idx="15">
                  <c:v>7.4074074074074077E-3</c:v>
                </c:pt>
                <c:pt idx="16">
                  <c:v>6.4516129032258064E-3</c:v>
                </c:pt>
                <c:pt idx="17">
                  <c:v>2.8248587570621469E-2</c:v>
                </c:pt>
                <c:pt idx="18">
                  <c:v>0.02</c:v>
                </c:pt>
                <c:pt idx="19">
                  <c:v>2.1459227467811159E-2</c:v>
                </c:pt>
                <c:pt idx="20">
                  <c:v>0.11141975664388325</c:v>
                </c:pt>
                <c:pt idx="21">
                  <c:v>0.29328513453602972</c:v>
                </c:pt>
                <c:pt idx="22">
                  <c:v>0.20367981533030077</c:v>
                </c:pt>
                <c:pt idx="23">
                  <c:v>0.13141276017901338</c:v>
                </c:pt>
                <c:pt idx="24">
                  <c:v>0.13107149839159721</c:v>
                </c:pt>
                <c:pt idx="25">
                  <c:v>4.5034533298943323E-2</c:v>
                </c:pt>
                <c:pt idx="26">
                  <c:v>3.8872994153501678E-2</c:v>
                </c:pt>
                <c:pt idx="27">
                  <c:v>3.7451500307102301E-2</c:v>
                </c:pt>
                <c:pt idx="28">
                  <c:v>2.775748975141433E-2</c:v>
                </c:pt>
                <c:pt idx="29">
                  <c:v>5.2431339522416034E-2</c:v>
                </c:pt>
                <c:pt idx="30">
                  <c:v>3.8311635685815117E-2</c:v>
                </c:pt>
                <c:pt idx="31">
                  <c:v>3.3151354498042081E-2</c:v>
                </c:pt>
                <c:pt idx="32">
                  <c:v>5.211897023605884E-2</c:v>
                </c:pt>
                <c:pt idx="33">
                  <c:v>3.9879245644189397E-2</c:v>
                </c:pt>
                <c:pt idx="34">
                  <c:v>4.1786039806426166E-2</c:v>
                </c:pt>
                <c:pt idx="35">
                  <c:v>4.2616663115278078E-2</c:v>
                </c:pt>
                <c:pt idx="36">
                  <c:v>3.1842213576340525E-2</c:v>
                </c:pt>
                <c:pt idx="37">
                  <c:v>2.7801934569815109E-2</c:v>
                </c:pt>
                <c:pt idx="38">
                  <c:v>1.6666458335937467E-2</c:v>
                </c:pt>
                <c:pt idx="39">
                  <c:v>1.2647686057190891E-2</c:v>
                </c:pt>
                <c:pt idx="40">
                  <c:v>1.3857145760544826E-2</c:v>
                </c:pt>
                <c:pt idx="41">
                  <c:v>1.3519871507141195E-2</c:v>
                </c:pt>
                <c:pt idx="42">
                  <c:v>3.2613658600221772E-2</c:v>
                </c:pt>
                <c:pt idx="43">
                  <c:v>1.7618273673454109E-2</c:v>
                </c:pt>
                <c:pt idx="44">
                  <c:v>9.6023492583931069E-3</c:v>
                </c:pt>
                <c:pt idx="45">
                  <c:v>3.151310157197855E-2</c:v>
                </c:pt>
                <c:pt idx="46">
                  <c:v>2.189175580800444E-2</c:v>
                </c:pt>
                <c:pt idx="47">
                  <c:v>9.2049599392472637E-3</c:v>
                </c:pt>
                <c:pt idx="48">
                  <c:v>1.2220676666055632E-2</c:v>
                </c:pt>
                <c:pt idx="49">
                  <c:v>8.2378543135464641E-3</c:v>
                </c:pt>
                <c:pt idx="50">
                  <c:v>9.5142952285809431E-3</c:v>
                </c:pt>
                <c:pt idx="51">
                  <c:v>8.320937270374135E-3</c:v>
                </c:pt>
                <c:pt idx="52">
                  <c:v>1.5216510503620747E-2</c:v>
                </c:pt>
                <c:pt idx="53">
                  <c:v>6.3193874559370799E-3</c:v>
                </c:pt>
                <c:pt idx="54">
                  <c:v>5.750648335425412E-3</c:v>
                </c:pt>
                <c:pt idx="55">
                  <c:v>5.0151002914490426E-3</c:v>
                </c:pt>
                <c:pt idx="56">
                  <c:v>1.9972522073759967E-3</c:v>
                </c:pt>
                <c:pt idx="57">
                  <c:v>4.6621199978543994E-4</c:v>
                </c:pt>
                <c:pt idx="58">
                  <c:v>1.325527387382789E-3</c:v>
                </c:pt>
                <c:pt idx="59">
                  <c:v>2.437056595830313E-3</c:v>
                </c:pt>
                <c:pt idx="60">
                  <c:v>1.1999787210173359E-3</c:v>
                </c:pt>
                <c:pt idx="61">
                  <c:v>2.0094189003197699E-3</c:v>
                </c:pt>
                <c:pt idx="62">
                  <c:v>3.6929442054438452E-4</c:v>
                </c:pt>
                <c:pt idx="63">
                  <c:v>3.4686090877558099E-4</c:v>
                </c:pt>
                <c:pt idx="64">
                  <c:v>9.9568536342515765E-4</c:v>
                </c:pt>
                <c:pt idx="65">
                  <c:v>3.176620076238882E-4</c:v>
                </c:pt>
                <c:pt idx="66">
                  <c:v>9.0171325518485117E-4</c:v>
                </c:pt>
                <c:pt idx="67">
                  <c:v>0</c:v>
                </c:pt>
                <c:pt idx="68">
                  <c:v>5.2548607461902258E-4</c:v>
                </c:pt>
                <c:pt idx="69">
                  <c:v>0</c:v>
                </c:pt>
                <c:pt idx="70">
                  <c:v>2.30361667818475E-4</c:v>
                </c:pt>
                <c:pt idx="71">
                  <c:v>8.9086859688195994E-4</c:v>
                </c:pt>
                <c:pt idx="72">
                  <c:v>0</c:v>
                </c:pt>
                <c:pt idx="73">
                  <c:v>1.3134851138353765E-3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36-46EA-9B17-EA49B8FED7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99817679"/>
        <c:axId val="1099812879"/>
      </c:lineChart>
      <c:catAx>
        <c:axId val="109981767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err="1"/>
                  <a:t>Rok</a:t>
                </a:r>
                <a:endParaRPr lang="cs-CZ" dirty="0"/>
              </a:p>
            </c:rich>
          </c:tx>
          <c:layout>
            <c:manualLayout>
              <c:xMode val="edge"/>
              <c:yMode val="edge"/>
              <c:x val="0.51801694451562696"/>
              <c:y val="0.9322630836537947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99812879"/>
        <c:crosses val="autoZero"/>
        <c:auto val="1"/>
        <c:lblAlgn val="ctr"/>
        <c:lblOffset val="100"/>
        <c:noMultiLvlLbl val="0"/>
      </c:catAx>
      <c:valAx>
        <c:axId val="1099812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Počet únosů</a:t>
                </a:r>
                <a:r>
                  <a:rPr lang="en-US" baseline="0"/>
                  <a:t> na milion pasažérů</a:t>
                </a:r>
                <a:endParaRPr lang="cs-CZ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998176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1.54651E-7</cdr:x>
      <cdr:y>0.92058</cdr:y>
    </cdr:from>
    <cdr:to>
      <cdr:x>0.39389</cdr:x>
      <cdr:y>1</cdr:y>
    </cdr:to>
    <cdr:sp macro="" textlink="">
      <cdr:nvSpPr>
        <cdr:cNvPr id="2" name="Textové pole 1"/>
        <cdr:cNvSpPr txBox="1"/>
      </cdr:nvSpPr>
      <cdr:spPr>
        <a:xfrm xmlns:a="http://schemas.openxmlformats.org/drawingml/2006/main">
          <a:off x="1" y="3470666"/>
          <a:ext cx="2546944" cy="299420"/>
        </a:xfrm>
        <a:prstGeom xmlns:a="http://schemas.openxmlformats.org/drawingml/2006/main" prst="rect">
          <a:avLst/>
        </a:prstGeom>
        <a:solidFill xmlns:a="http://schemas.openxmlformats.org/drawingml/2006/main">
          <a:prstClr val="white"/>
        </a:solidFill>
        <a:ln xmlns:a="http://schemas.openxmlformats.org/drawingml/2006/main">
          <a:noFill/>
        </a:ln>
      </cdr:spPr>
      <cdr:txBody>
        <a:bodyPr xmlns:a="http://schemas.openxmlformats.org/drawingml/2006/main" rot="0" spcFirstLastPara="0" vert="horz" wrap="square" lIns="0" tIns="0" rIns="0" bIns="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/>
        <a:p xmlns:a="http://schemas.openxmlformats.org/drawingml/2006/main">
          <a:pPr>
            <a:spcAft>
              <a:spcPts val="1000"/>
            </a:spcAft>
          </a:pPr>
          <a:r>
            <a:rPr lang="cs-CZ" sz="1000" b="0" dirty="0"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Zdroj:</a:t>
          </a:r>
          <a:r>
            <a:rPr lang="en-US" sz="1000" b="0" dirty="0"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 </a:t>
          </a:r>
          <a:r>
            <a:rPr lang="en-US" sz="1000" b="0" dirty="0" err="1"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autor</a:t>
          </a:r>
          <a:r>
            <a:rPr lang="en-US" sz="1000" b="0" dirty="0"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, </a:t>
          </a:r>
          <a:r>
            <a:rPr lang="cs-CZ" sz="1000" b="0" dirty="0"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https://aviation-safety.net/statistics/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E6C11E-B3C4-C16F-CD2B-0705A9A567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7D3E3FD-8344-465C-DB41-3E62DF9FE9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A49C71-0A96-A7B6-C825-8FD320FB9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B041A-A36E-4ADE-B8B6-3569DA78FB64}" type="datetimeFigureOut">
              <a:rPr lang="cs-CZ" smtClean="0"/>
              <a:t>23.06.2024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C361C1-D1C2-3212-B543-A28E816D1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BF5643D-094D-41CD-522A-ED4FF320A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8370-0125-4C98-9ABE-2914CF7D5D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2924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3D1D61-700D-D130-DA3A-364662B1D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A5111E5-B3BE-699B-8EF4-9141F80D6A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3260C1-D78A-4287-82CA-3587C329E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B041A-A36E-4ADE-B8B6-3569DA78FB64}" type="datetimeFigureOut">
              <a:rPr lang="cs-CZ" smtClean="0"/>
              <a:t>23.06.2024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65DDB2-0C73-B834-0E20-5132B8F83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EE19B3-C7AA-041C-57BF-BDD6BF6F5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8370-0125-4C98-9ABE-2914CF7D5D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4262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3D2216E-709F-8B05-97F6-8BFF1389FD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F107B21-98CB-8A11-9140-51E4C60AD5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D7C402-BD5C-96E2-89C5-1F74EC902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B041A-A36E-4ADE-B8B6-3569DA78FB64}" type="datetimeFigureOut">
              <a:rPr lang="cs-CZ" smtClean="0"/>
              <a:t>23.06.2024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FFC759-0407-E73C-EBF9-02B567054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3C5AC40-258B-18CA-DFE4-3E1F01BDF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8370-0125-4C98-9ABE-2914CF7D5D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8908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8A68D2-1761-1499-27D4-08718C6A9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4B5365-270C-E3C6-6B96-6B39A84FB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4559FB3-5B74-20D4-C294-307F01BF5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B041A-A36E-4ADE-B8B6-3569DA78FB64}" type="datetimeFigureOut">
              <a:rPr lang="cs-CZ" smtClean="0"/>
              <a:t>23.06.2024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30D247-A315-817C-84EE-4BCCA302C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B6AC3C-12BB-FF30-4062-21E7AF106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8370-0125-4C98-9ABE-2914CF7D5D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4944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BE1F07-937E-8439-120D-2D25588C4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45A705B-BA99-2190-A695-F64AF8AA6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1E94DF-7AC4-6EFC-C68A-88693CA6A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B041A-A36E-4ADE-B8B6-3569DA78FB64}" type="datetimeFigureOut">
              <a:rPr lang="cs-CZ" smtClean="0"/>
              <a:t>23.06.2024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112631-9366-4E64-2A1B-96B00B5FA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0DD412-4492-3FC1-9A92-7EF7D87DD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8370-0125-4C98-9ABE-2914CF7D5D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133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001B29-6BF2-1B8A-7AF9-A58DA6EBC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ECC2E0-AF80-3271-AF31-FDC503BF0B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F55FA81-037D-9DF9-5894-FA09E9B219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8679714-BA3A-D407-F8B3-968BEA222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B041A-A36E-4ADE-B8B6-3569DA78FB64}" type="datetimeFigureOut">
              <a:rPr lang="cs-CZ" smtClean="0"/>
              <a:t>23.06.2024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F880455-D860-84E7-E695-A97349742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21657B2-E7A1-BBAB-31DC-BDBB75DB6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8370-0125-4C98-9ABE-2914CF7D5D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0742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CD1F49-1C11-FF41-54B4-94484E49C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70FD0CB-83EF-92EF-AC7E-49CD6FC00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E66CF8B-9EF9-542D-0D1B-3A1F2216A1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33D30A-2C8D-9277-6705-D8DAE2515A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376045-8256-EA2A-B292-D52F79C19E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6B12A58-B025-8062-3E6E-D9D7718C8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B041A-A36E-4ADE-B8B6-3569DA78FB64}" type="datetimeFigureOut">
              <a:rPr lang="cs-CZ" smtClean="0"/>
              <a:t>23.06.2024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61252A-9A4F-BE65-960A-DDF8476B8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B78CDDB-07ED-8E6D-8EF4-1F93EE1A4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8370-0125-4C98-9ABE-2914CF7D5D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1017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8B1FB0-5613-5FE2-8840-E59B43234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EA74110-6ED6-7580-90D2-46F9B96D4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B041A-A36E-4ADE-B8B6-3569DA78FB64}" type="datetimeFigureOut">
              <a:rPr lang="cs-CZ" smtClean="0"/>
              <a:t>23.06.2024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E637371-FBF9-E09A-35BB-BA750CD3C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3A94043-B39B-1E73-8BE1-AA722A4AC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8370-0125-4C98-9ABE-2914CF7D5D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4384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BE4519E-67DF-B52D-1918-4AEBC543A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B041A-A36E-4ADE-B8B6-3569DA78FB64}" type="datetimeFigureOut">
              <a:rPr lang="cs-CZ" smtClean="0"/>
              <a:t>23.06.2024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2AF9D6E-7523-46AC-F17E-9CD4144B4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0A2D096-B596-5B2E-350C-D5F374BC3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8370-0125-4C98-9ABE-2914CF7D5D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7153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CA34EF-9906-76EA-E822-8FD086095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B0BFD3-353E-3690-D139-7DA7D1B9FF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74489FF-BB36-72BF-57B1-979F6AE2DF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A462731-543F-F4E3-B7DD-81991CCBF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B041A-A36E-4ADE-B8B6-3569DA78FB64}" type="datetimeFigureOut">
              <a:rPr lang="cs-CZ" smtClean="0"/>
              <a:t>23.06.2024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2D6BF38-00BB-3AF3-25B2-631207CF7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A79F767-E39E-1750-91CB-40ED3AB0B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8370-0125-4C98-9ABE-2914CF7D5D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20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DAE98F-83B8-BCC3-DE99-77E565DD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27F9093-53BB-2ED7-018F-7498685932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BD51A10-3262-9D15-C44F-B236986EEF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A754301-CFD3-18D2-A38B-7AFC00FEC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B041A-A36E-4ADE-B8B6-3569DA78FB64}" type="datetimeFigureOut">
              <a:rPr lang="cs-CZ" smtClean="0"/>
              <a:t>23.06.2024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C3AEDC1-9416-4EB3-4AF4-5E405166E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D94CDDC-D48E-7C2C-E0BB-9010150C7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8370-0125-4C98-9ABE-2914CF7D5D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730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EB146D0-7A60-0AD6-CC5B-1066C56EB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B3BC103-9E12-9A4C-4319-95057638B1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AF8628-B831-FAEE-0874-59CECD8F52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BAB041A-A36E-4ADE-B8B6-3569DA78FB64}" type="datetimeFigureOut">
              <a:rPr lang="cs-CZ" smtClean="0"/>
              <a:t>23.06.2024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BBC713F-B15A-66AB-1305-4BA8D53C6D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415418-CDA8-F388-32F4-ECB9E8470C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D3F8370-0125-4C98-9ABE-2914CF7D5D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5341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D3BBF62-DBDC-9FD4-27A1-7306746569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0" y="1050595"/>
            <a:ext cx="8211457" cy="237840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r>
              <a:rPr lang="en-US" sz="54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Vliv</a:t>
            </a:r>
            <a:r>
              <a:rPr lang="en-US" sz="5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4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bezpečnostních</a:t>
            </a:r>
            <a:r>
              <a:rPr lang="en-US" sz="5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4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opatření</a:t>
            </a:r>
            <a:r>
              <a:rPr lang="en-US" sz="5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4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US" sz="5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4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letištích</a:t>
            </a:r>
            <a:r>
              <a:rPr lang="en-US" sz="5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4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US" sz="5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4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bezpečnost</a:t>
            </a:r>
            <a:r>
              <a:rPr lang="en-US" sz="5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4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cestujících</a:t>
            </a:r>
            <a:r>
              <a:rPr lang="en-US" sz="5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a </a:t>
            </a:r>
            <a:r>
              <a:rPr lang="en-US" sz="54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její</a:t>
            </a:r>
            <a:r>
              <a:rPr lang="en-US" sz="5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4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percepci</a:t>
            </a:r>
            <a:br>
              <a:rPr lang="en-US" sz="3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3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733ECF-AA39-AC1B-4332-6A3AD83DF9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0" y="3256852"/>
            <a:ext cx="8074815" cy="2800395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/>
              <a:t>Autor </a:t>
            </a:r>
            <a:r>
              <a:rPr lang="en-US" dirty="0" err="1"/>
              <a:t>bakářské</a:t>
            </a:r>
            <a:r>
              <a:rPr lang="en-US" dirty="0"/>
              <a:t> </a:t>
            </a:r>
            <a:r>
              <a:rPr lang="en-US" dirty="0" err="1"/>
              <a:t>práce</a:t>
            </a:r>
            <a:r>
              <a:rPr lang="en-US" dirty="0"/>
              <a:t>: Filip </a:t>
            </a:r>
            <a:r>
              <a:rPr lang="en-US" dirty="0" err="1"/>
              <a:t>Kvěch</a:t>
            </a:r>
            <a:r>
              <a:rPr lang="en-US" dirty="0"/>
              <a:t> 28662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 err="1"/>
              <a:t>Vedoucí</a:t>
            </a:r>
            <a:r>
              <a:rPr lang="en-US" dirty="0"/>
              <a:t> </a:t>
            </a:r>
            <a:r>
              <a:rPr lang="en-US" dirty="0" err="1"/>
              <a:t>bakalářské</a:t>
            </a:r>
            <a:r>
              <a:rPr lang="en-US" dirty="0"/>
              <a:t> </a:t>
            </a:r>
            <a:r>
              <a:rPr lang="en-US" dirty="0" err="1"/>
              <a:t>práce</a:t>
            </a:r>
            <a:r>
              <a:rPr lang="en-US" dirty="0"/>
              <a:t>: Mgr. Petr </a:t>
            </a:r>
            <a:r>
              <a:rPr lang="en-US" dirty="0" err="1"/>
              <a:t>Kolařík</a:t>
            </a:r>
            <a:r>
              <a:rPr lang="en-US" dirty="0"/>
              <a:t>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 err="1"/>
              <a:t>Oponent</a:t>
            </a:r>
            <a:r>
              <a:rPr lang="en-US" dirty="0"/>
              <a:t> </a:t>
            </a:r>
            <a:r>
              <a:rPr lang="en-US" dirty="0" err="1"/>
              <a:t>bakalářské</a:t>
            </a:r>
            <a:r>
              <a:rPr lang="en-US" dirty="0"/>
              <a:t> </a:t>
            </a:r>
            <a:r>
              <a:rPr lang="en-US" dirty="0" err="1"/>
              <a:t>práce</a:t>
            </a:r>
            <a:r>
              <a:rPr lang="en-US" dirty="0"/>
              <a:t>: Ing. </a:t>
            </a:r>
            <a:r>
              <a:rPr lang="en-US" dirty="0" err="1"/>
              <a:t>Ondřej</a:t>
            </a:r>
            <a:r>
              <a:rPr lang="en-US" dirty="0"/>
              <a:t> </a:t>
            </a:r>
            <a:r>
              <a:rPr lang="en-US" dirty="0" err="1"/>
              <a:t>Skála</a:t>
            </a:r>
            <a:endParaRPr lang="en-US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752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A778225-B099-C0EE-95EE-5CF67F5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US" sz="5400" b="1" dirty="0" err="1"/>
              <a:t>Otázky</a:t>
            </a:r>
            <a:r>
              <a:rPr lang="en-US" sz="5400" b="1" dirty="0"/>
              <a:t> </a:t>
            </a:r>
            <a:r>
              <a:rPr lang="en-US" sz="5400" b="1" dirty="0" err="1"/>
              <a:t>vedoucího</a:t>
            </a:r>
            <a:endParaRPr lang="cs-CZ" sz="54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A6214B-7D43-035D-CEC0-7F3410A56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cs-CZ" sz="2400" dirty="0"/>
              <a:t> Liší se výraznějším způsobem bezpečnostní opatření na letištích v různých oblastech světa?</a:t>
            </a:r>
            <a:r>
              <a:rPr lang="en-US" sz="2400" dirty="0"/>
              <a:t> </a:t>
            </a:r>
            <a:r>
              <a:rPr lang="cs-CZ" sz="2400" dirty="0"/>
              <a:t>Případně jak konkrétně?</a:t>
            </a:r>
          </a:p>
          <a:p>
            <a:r>
              <a:rPr lang="cs-CZ" sz="2400" dirty="0"/>
              <a:t>Jakým způsobem by bylo možné získat lepší strukturu respondentů pro</a:t>
            </a:r>
            <a:r>
              <a:rPr lang="en-US" sz="2400" dirty="0"/>
              <a:t> </a:t>
            </a:r>
            <a:r>
              <a:rPr lang="cs-CZ" sz="2400" dirty="0"/>
              <a:t>dotazníkové šetření?</a:t>
            </a:r>
          </a:p>
        </p:txBody>
      </p:sp>
    </p:spTree>
    <p:extLst>
      <p:ext uri="{BB962C8B-B14F-4D97-AF65-F5344CB8AC3E}">
        <p14:creationId xmlns:p14="http://schemas.microsoft.com/office/powerpoint/2010/main" val="272790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5325465-AC17-E84D-EF5A-2F40DC3BA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US" sz="5400" b="1" dirty="0" err="1"/>
              <a:t>Otázky</a:t>
            </a:r>
            <a:r>
              <a:rPr lang="en-US" sz="5400" b="1" dirty="0"/>
              <a:t> </a:t>
            </a:r>
            <a:r>
              <a:rPr lang="en-US" sz="5400" b="1" dirty="0" err="1"/>
              <a:t>oponenta</a:t>
            </a:r>
            <a:endParaRPr lang="cs-CZ" sz="54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9E2B88-08C3-60C0-83C1-22D0D8B53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cs-CZ" sz="2400" dirty="0"/>
              <a:t>Jak se vy osobně cítíte na letišti Václava Havla (popřípadě jiném letišti)? </a:t>
            </a:r>
            <a:endParaRPr lang="en-US" sz="2400" dirty="0"/>
          </a:p>
          <a:p>
            <a:r>
              <a:rPr lang="cs-CZ" sz="2400" dirty="0"/>
              <a:t>Přijdou vám některá</a:t>
            </a:r>
            <a:r>
              <a:rPr lang="en-US" sz="2400" dirty="0"/>
              <a:t> </a:t>
            </a:r>
            <a:r>
              <a:rPr lang="cs-CZ" sz="2400" dirty="0"/>
              <a:t>bezpečnostní opatření přehnaná či příliš omezující pro vás jako cestujícího? Pokud ano, dokázal</a:t>
            </a:r>
            <a:r>
              <a:rPr lang="en-US" sz="2400" dirty="0"/>
              <a:t> </a:t>
            </a:r>
            <a:r>
              <a:rPr lang="cs-CZ" sz="2400" dirty="0"/>
              <a:t>byste navrhnout některé lepší řešení?</a:t>
            </a:r>
          </a:p>
        </p:txBody>
      </p:sp>
    </p:spTree>
    <p:extLst>
      <p:ext uri="{BB962C8B-B14F-4D97-AF65-F5344CB8AC3E}">
        <p14:creationId xmlns:p14="http://schemas.microsoft.com/office/powerpoint/2010/main" val="1452151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4084555-93C0-9B6A-7A9C-310D1ADAB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774" y="1008993"/>
            <a:ext cx="9874877" cy="52221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4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Děkuji</a:t>
            </a:r>
            <a:r>
              <a:rPr lang="en-US" sz="5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za </a:t>
            </a:r>
            <a:r>
              <a:rPr lang="en-US" sz="54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pozornost</a:t>
            </a:r>
            <a:endParaRPr lang="en-US" sz="54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6130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6FA605B-D90E-6835-975A-187D36C87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US" sz="7200" b="1"/>
              <a:t>Cíl práce </a:t>
            </a:r>
            <a:endParaRPr lang="cs-CZ" sz="7200" b="1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3F32B0-4E19-9167-0BCC-FEC13F497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cs-CZ" sz="2400" dirty="0"/>
              <a:t>Zhodnotit vliv bezpečnostních opatření na bezpečnost cestujících na základě analýzy podoby opatření a dat o incidentech</a:t>
            </a:r>
            <a:endParaRPr lang="en-US" sz="2400" dirty="0"/>
          </a:p>
          <a:p>
            <a:r>
              <a:rPr lang="cs-CZ" sz="2400" dirty="0"/>
              <a:t> Zhodnotit percepci současných bezpečnostních opatření mezi cestujícími prostřednictvím dotazníkového šetření. </a:t>
            </a:r>
            <a:endParaRPr lang="en-US" sz="2400" dirty="0"/>
          </a:p>
          <a:p>
            <a:r>
              <a:rPr lang="cs-CZ" sz="2400" dirty="0"/>
              <a:t>Formulovat doporučení pro změny v opatřeních či procesech s ohledem na vnímání cestujícími.</a:t>
            </a:r>
          </a:p>
        </p:txBody>
      </p:sp>
    </p:spTree>
    <p:extLst>
      <p:ext uri="{BB962C8B-B14F-4D97-AF65-F5344CB8AC3E}">
        <p14:creationId xmlns:p14="http://schemas.microsoft.com/office/powerpoint/2010/main" val="3452296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283CC42-319F-05FF-E706-ADE0F3B4D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US" sz="7200" b="1"/>
              <a:t>Výzkumné otázky </a:t>
            </a:r>
            <a:endParaRPr lang="cs-CZ" sz="7200" b="1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A20C71-1C64-8BC2-3D98-4AE526BE8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cs-CZ" sz="2400" dirty="0"/>
              <a:t>Jak bezpečnostní opatření zavedená na pražském letišti působí na cestující z hlediska pocitu bezpečí? </a:t>
            </a:r>
            <a:endParaRPr lang="en-US" sz="2400" dirty="0"/>
          </a:p>
          <a:p>
            <a:r>
              <a:rPr lang="cs-CZ" sz="2400" dirty="0"/>
              <a:t>Jak zavedení jednotlivých bezpečnostních opatření ovlivnilo počet únosů letadel?</a:t>
            </a:r>
          </a:p>
        </p:txBody>
      </p:sp>
    </p:spTree>
    <p:extLst>
      <p:ext uri="{BB962C8B-B14F-4D97-AF65-F5344CB8AC3E}">
        <p14:creationId xmlns:p14="http://schemas.microsoft.com/office/powerpoint/2010/main" val="880387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3282D70-9D8C-62FB-3923-5E152CFFB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US" sz="7200" b="1"/>
              <a:t>Metodika práce</a:t>
            </a:r>
            <a:endParaRPr lang="cs-CZ" sz="7200" b="1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A9AF5F-E6DD-617E-1122-146CC98C7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cs-CZ" sz="2400" dirty="0"/>
              <a:t>Analýza dokumentů</a:t>
            </a:r>
            <a:endParaRPr lang="en-US" sz="2400" dirty="0"/>
          </a:p>
          <a:p>
            <a:r>
              <a:rPr lang="cs-CZ" sz="2400" dirty="0"/>
              <a:t>Dotazníkové šetření</a:t>
            </a:r>
            <a:endParaRPr lang="en-US" sz="2400" dirty="0"/>
          </a:p>
          <a:p>
            <a:r>
              <a:rPr lang="cs-CZ" sz="2400" dirty="0"/>
              <a:t>Komparace</a:t>
            </a:r>
            <a:endParaRPr lang="en-US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31624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F451A30-466B-4996-9BA5-CD6ABCC6D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26398F9-4659-C8F0-DCC1-E553EF1D4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357" y="843368"/>
            <a:ext cx="9984615" cy="1597228"/>
          </a:xfrm>
        </p:spPr>
        <p:txBody>
          <a:bodyPr>
            <a:normAutofit/>
          </a:bodyPr>
          <a:lstStyle/>
          <a:p>
            <a:r>
              <a:rPr lang="en-US" sz="6000" b="1" dirty="0" err="1"/>
              <a:t>Analýza</a:t>
            </a:r>
            <a:r>
              <a:rPr lang="en-US" sz="6000" b="1" dirty="0"/>
              <a:t> </a:t>
            </a:r>
            <a:r>
              <a:rPr lang="en-US" sz="6000" b="1" dirty="0" err="1"/>
              <a:t>dokumentů</a:t>
            </a:r>
            <a:r>
              <a:rPr lang="en-US" sz="6000" b="1" dirty="0"/>
              <a:t> </a:t>
            </a:r>
            <a:endParaRPr lang="cs-CZ" sz="60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0BE50D-9DAE-75DA-66EA-8057F159E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2998278"/>
            <a:ext cx="4238257" cy="272819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US" sz="2000">
              <a:effectLst/>
            </a:endParaRPr>
          </a:p>
          <a:p>
            <a:endParaRPr lang="en-US" sz="2000">
              <a:effectLst/>
            </a:endParaRPr>
          </a:p>
          <a:p>
            <a:endParaRPr lang="cs-CZ" sz="2000"/>
          </a:p>
        </p:txBody>
      </p:sp>
      <p:graphicFrame>
        <p:nvGraphicFramePr>
          <p:cNvPr id="9" name="Graf 8">
            <a:extLst>
              <a:ext uri="{FF2B5EF4-FFF2-40B4-BE49-F238E27FC236}">
                <a16:creationId xmlns:a16="http://schemas.microsoft.com/office/drawing/2014/main" id="{093F234D-DF0B-7B74-0C86-33FBEE03F6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0755085"/>
              </p:ext>
            </p:extLst>
          </p:nvPr>
        </p:nvGraphicFramePr>
        <p:xfrm>
          <a:off x="1123356" y="2108200"/>
          <a:ext cx="6466163" cy="3770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4555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Triangle 24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59A2B52-4E93-4515-9DA3-4E88F60F5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74" y="625059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340929E-77B9-85F7-C330-5E5F9557A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359" y="1188637"/>
            <a:ext cx="4462629" cy="1597228"/>
          </a:xfrm>
        </p:spPr>
        <p:txBody>
          <a:bodyPr>
            <a:normAutofit/>
          </a:bodyPr>
          <a:lstStyle/>
          <a:p>
            <a:r>
              <a:rPr lang="en-US" sz="5400" b="1" dirty="0" err="1"/>
              <a:t>Dotazníkové</a:t>
            </a:r>
            <a:r>
              <a:rPr lang="en-US" sz="5400" b="1" dirty="0"/>
              <a:t> </a:t>
            </a:r>
            <a:r>
              <a:rPr lang="en-US" sz="5400" b="1" dirty="0" err="1"/>
              <a:t>šetření</a:t>
            </a:r>
            <a:endParaRPr lang="cs-CZ" sz="54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9C996F-2BA7-D67D-FE77-39AE4C276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3358" y="2998278"/>
            <a:ext cx="4546393" cy="2728198"/>
          </a:xfrm>
        </p:spPr>
        <p:txBody>
          <a:bodyPr anchor="t">
            <a:normAutofit/>
          </a:bodyPr>
          <a:lstStyle/>
          <a:p>
            <a:r>
              <a:rPr lang="cs-CZ" sz="2400" dirty="0">
                <a:effectLst/>
                <a:ea typeface="Calibri" panose="020F0502020204030204" pitchFamily="34" charset="0"/>
              </a:rPr>
              <a:t>Cítíte se bezpečně ve veřejné části pražského letiště? (před bezpečnostní kontrolou)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cs-CZ" sz="2400" dirty="0">
                <a:effectLst/>
                <a:ea typeface="Calibri" panose="020F0502020204030204" pitchFamily="34" charset="0"/>
              </a:rPr>
              <a:t>Cítíte se bezpečně v neveřejné části pražského letiště? (po bezpečnostní kontrole)</a:t>
            </a:r>
            <a:endParaRPr lang="en-US" sz="2400" dirty="0">
              <a:effectLst/>
              <a:ea typeface="Calibri" panose="020F0502020204030204" pitchFamily="34" charset="0"/>
            </a:endParaRPr>
          </a:p>
          <a:p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cs-CZ" sz="2000" dirty="0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FEC772F0-F856-893C-3A95-640547A5C7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0425" y="920931"/>
            <a:ext cx="4625779" cy="2305294"/>
          </a:xfrm>
          <a:prstGeom prst="rect">
            <a:avLst/>
          </a:prstGeom>
        </p:spPr>
      </p:pic>
      <p:pic>
        <p:nvPicPr>
          <p:cNvPr id="17" name="Obrázek 16">
            <a:extLst>
              <a:ext uri="{FF2B5EF4-FFF2-40B4-BE49-F238E27FC236}">
                <a16:creationId xmlns:a16="http://schemas.microsoft.com/office/drawing/2014/main" id="{CE3422D3-F7CA-CD27-B3D0-32CAF50FE9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9725" y="3474388"/>
            <a:ext cx="4696480" cy="2400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855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3246F56-6498-53FC-FE3B-E1C8DFA56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9352" y="783044"/>
            <a:ext cx="3873498" cy="202990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Dotazníkové</a:t>
            </a:r>
            <a:r>
              <a:rPr lang="en-US" sz="5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4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šetření</a:t>
            </a:r>
            <a:endParaRPr lang="en-US" sz="5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CF780D-F1C0-2839-C679-C15AED17D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9352" y="3115867"/>
            <a:ext cx="4165598" cy="18202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Jsou</a:t>
            </a: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podle</a:t>
            </a: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Vás</a:t>
            </a: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bezpečnostní</a:t>
            </a: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opatření</a:t>
            </a: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letištích</a:t>
            </a: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jasná</a:t>
            </a: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2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srozumitelná</a:t>
            </a: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07293A1-4B7F-C65C-7C37-BD3E43B149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7344" y="1468617"/>
            <a:ext cx="4811872" cy="2935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290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Triangle 24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59A2B52-4E93-4515-9DA3-4E88F60F5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74" y="625059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7DEA229-8F28-138A-57A0-D075EAFE3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359" y="982925"/>
            <a:ext cx="4462629" cy="1597228"/>
          </a:xfrm>
        </p:spPr>
        <p:txBody>
          <a:bodyPr>
            <a:normAutofit/>
          </a:bodyPr>
          <a:lstStyle/>
          <a:p>
            <a:r>
              <a:rPr lang="en-US" sz="5400" b="1" dirty="0" err="1"/>
              <a:t>Komparace</a:t>
            </a:r>
            <a:endParaRPr lang="cs-CZ" sz="5400" b="1" dirty="0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1B3F72FC-1E6A-0051-9E0F-E6A7D233B0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7609" y="2454894"/>
            <a:ext cx="4165779" cy="2916045"/>
          </a:xfrm>
          <a:prstGeom prst="rect">
            <a:avLst/>
          </a:prstGeom>
        </p:spPr>
      </p:pic>
      <p:pic>
        <p:nvPicPr>
          <p:cNvPr id="20" name="Obrázek 19">
            <a:extLst>
              <a:ext uri="{FF2B5EF4-FFF2-40B4-BE49-F238E27FC236}">
                <a16:creationId xmlns:a16="http://schemas.microsoft.com/office/drawing/2014/main" id="{59198001-77EE-A6CB-D355-6646B92E16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6828" y="2483225"/>
            <a:ext cx="4204411" cy="2934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164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9F2E0EC-409D-63B0-1D2F-235684C26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US" sz="5400" b="1" dirty="0" err="1"/>
              <a:t>Návrhy</a:t>
            </a:r>
            <a:r>
              <a:rPr lang="en-US" sz="5400" b="1" dirty="0"/>
              <a:t> </a:t>
            </a:r>
            <a:r>
              <a:rPr lang="en-US" sz="5400" b="1" dirty="0" err="1"/>
              <a:t>opatření</a:t>
            </a:r>
            <a:endParaRPr lang="cs-CZ" sz="54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C6843B-83D0-C0E0-8D77-FEC6053C4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en-US" sz="2400" dirty="0" err="1"/>
              <a:t>Dle</a:t>
            </a:r>
            <a:r>
              <a:rPr lang="en-US" sz="2400" dirty="0"/>
              <a:t> IATA – </a:t>
            </a:r>
            <a:r>
              <a:rPr lang="en-US" sz="2400" dirty="0" err="1"/>
              <a:t>pomalé</a:t>
            </a:r>
            <a:r>
              <a:rPr lang="en-US" sz="2400" dirty="0"/>
              <a:t> </a:t>
            </a:r>
            <a:r>
              <a:rPr lang="en-US" sz="2400" dirty="0" err="1"/>
              <a:t>zavádění</a:t>
            </a:r>
            <a:r>
              <a:rPr lang="en-US" sz="2400" dirty="0"/>
              <a:t> </a:t>
            </a:r>
            <a:r>
              <a:rPr lang="en-US" sz="2400" dirty="0" err="1"/>
              <a:t>bezpečnostních</a:t>
            </a:r>
            <a:r>
              <a:rPr lang="en-US" sz="2400" dirty="0"/>
              <a:t> </a:t>
            </a:r>
            <a:r>
              <a:rPr lang="en-US" sz="2400" dirty="0" err="1"/>
              <a:t>opatření</a:t>
            </a:r>
            <a:r>
              <a:rPr lang="en-US" sz="2400" dirty="0"/>
              <a:t>, </a:t>
            </a:r>
            <a:r>
              <a:rPr lang="en-US" sz="2400" dirty="0" err="1"/>
              <a:t>větší</a:t>
            </a:r>
            <a:r>
              <a:rPr lang="en-US" sz="2400" dirty="0"/>
              <a:t> </a:t>
            </a:r>
            <a:r>
              <a:rPr lang="en-US" sz="2400" dirty="0" err="1"/>
              <a:t>spolupráce</a:t>
            </a:r>
            <a:r>
              <a:rPr lang="en-US" sz="2400" dirty="0"/>
              <a:t> </a:t>
            </a:r>
            <a:r>
              <a:rPr lang="en-US" sz="2400" dirty="0" err="1"/>
              <a:t>mezi</a:t>
            </a:r>
            <a:r>
              <a:rPr lang="en-US" sz="2400" dirty="0"/>
              <a:t> </a:t>
            </a:r>
            <a:r>
              <a:rPr lang="en-US" sz="2400" dirty="0" err="1"/>
              <a:t>zeměmi</a:t>
            </a:r>
            <a:r>
              <a:rPr lang="en-US" sz="2400" dirty="0"/>
              <a:t>, </a:t>
            </a:r>
            <a:r>
              <a:rPr lang="en-US" sz="2400" dirty="0" err="1"/>
              <a:t>rychlejší</a:t>
            </a:r>
            <a:r>
              <a:rPr lang="en-US" sz="2400" dirty="0"/>
              <a:t> </a:t>
            </a:r>
            <a:r>
              <a:rPr lang="en-US" sz="2400" dirty="0" err="1"/>
              <a:t>inovace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Využití</a:t>
            </a:r>
            <a:r>
              <a:rPr lang="en-US" sz="2400" dirty="0"/>
              <a:t> </a:t>
            </a:r>
            <a:r>
              <a:rPr lang="en-US" sz="2400" dirty="0" err="1"/>
              <a:t>umělé</a:t>
            </a:r>
            <a:r>
              <a:rPr lang="en-US" sz="2400" dirty="0"/>
              <a:t> </a:t>
            </a:r>
            <a:r>
              <a:rPr lang="en-US" sz="2400" dirty="0" err="1"/>
              <a:t>inteligence</a:t>
            </a:r>
            <a:r>
              <a:rPr lang="en-US" sz="2400" dirty="0"/>
              <a:t> pro </a:t>
            </a:r>
            <a:r>
              <a:rPr lang="en-US" sz="2400" dirty="0" err="1"/>
              <a:t>dotazy</a:t>
            </a:r>
            <a:r>
              <a:rPr lang="en-US" sz="2400" dirty="0"/>
              <a:t> </a:t>
            </a:r>
            <a:r>
              <a:rPr lang="en-US" sz="2400" dirty="0" err="1"/>
              <a:t>cestujících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Biometrická</a:t>
            </a:r>
            <a:r>
              <a:rPr lang="en-US" sz="2400" dirty="0"/>
              <a:t> </a:t>
            </a:r>
            <a:r>
              <a:rPr lang="en-US" sz="2400" dirty="0" err="1"/>
              <a:t>detekce</a:t>
            </a:r>
            <a:r>
              <a:rPr lang="en-US" sz="2400" dirty="0"/>
              <a:t> </a:t>
            </a:r>
            <a:r>
              <a:rPr lang="en-US" sz="2400" dirty="0" err="1"/>
              <a:t>obličejů</a:t>
            </a:r>
            <a:r>
              <a:rPr lang="en-US" sz="2400" dirty="0"/>
              <a:t>, </a:t>
            </a:r>
            <a:r>
              <a:rPr lang="en-US" sz="2400" dirty="0" err="1"/>
              <a:t>rentgeny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detekci</a:t>
            </a:r>
            <a:r>
              <a:rPr lang="en-US" sz="2400" dirty="0"/>
              <a:t> </a:t>
            </a:r>
            <a:r>
              <a:rPr lang="en-US" sz="2400" dirty="0" err="1"/>
              <a:t>tekutin</a:t>
            </a:r>
            <a:r>
              <a:rPr lang="en-US" sz="2400" dirty="0"/>
              <a:t>, </a:t>
            </a:r>
            <a:r>
              <a:rPr lang="en-US" sz="2400" dirty="0" err="1"/>
              <a:t>obuvi</a:t>
            </a: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005385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294</Words>
  <Application>Microsoft Office PowerPoint</Application>
  <PresentationFormat>Širokoúhlá obrazovka</PresentationFormat>
  <Paragraphs>39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Aptos</vt:lpstr>
      <vt:lpstr>Aptos Display</vt:lpstr>
      <vt:lpstr>Arial</vt:lpstr>
      <vt:lpstr>Calibri</vt:lpstr>
      <vt:lpstr>Times New Roman</vt:lpstr>
      <vt:lpstr>Motiv Office</vt:lpstr>
      <vt:lpstr>Vliv bezpečnostních opatření na letištích na bezpečnost cestujících a její percepci </vt:lpstr>
      <vt:lpstr>Cíl práce </vt:lpstr>
      <vt:lpstr>Výzkumné otázky </vt:lpstr>
      <vt:lpstr>Metodika práce</vt:lpstr>
      <vt:lpstr>Analýza dokumentů </vt:lpstr>
      <vt:lpstr>Dotazníkové šetření</vt:lpstr>
      <vt:lpstr>Dotazníkové šetření</vt:lpstr>
      <vt:lpstr>Komparace</vt:lpstr>
      <vt:lpstr>Návrhy opatření</vt:lpstr>
      <vt:lpstr>Otázky vedoucího</vt:lpstr>
      <vt:lpstr>Otázky oponenta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/AUNPHILVERSUM /</dc:creator>
  <cp:lastModifiedBy>/AUNPHILVERSUM /</cp:lastModifiedBy>
  <cp:revision>6</cp:revision>
  <dcterms:created xsi:type="dcterms:W3CDTF">2024-06-23T17:47:35Z</dcterms:created>
  <dcterms:modified xsi:type="dcterms:W3CDTF">2024-06-23T19:35:55Z</dcterms:modified>
</cp:coreProperties>
</file>