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 snapToObject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85663-66AE-424A-820D-7651FE974E6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838E2-63D4-49AB-8C07-907437E6F5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/>
            <a:t>Spolupráce s firmou Dorsima s.r.o.</a:t>
          </a:r>
          <a:endParaRPr lang="en-US" sz="2000" dirty="0"/>
        </a:p>
      </dgm:t>
    </dgm:pt>
    <dgm:pt modelId="{267DCD29-565F-401F-B301-B586CED05832}" type="parTrans" cxnId="{CC6254B1-2F9E-4E70-B21D-FF2CDB8BAA17}">
      <dgm:prSet/>
      <dgm:spPr/>
      <dgm:t>
        <a:bodyPr/>
        <a:lstStyle/>
        <a:p>
          <a:endParaRPr lang="en-US"/>
        </a:p>
      </dgm:t>
    </dgm:pt>
    <dgm:pt modelId="{E162B1CA-8D30-4648-A7E0-40231317150B}" type="sibTrans" cxnId="{CC6254B1-2F9E-4E70-B21D-FF2CDB8BAA17}">
      <dgm:prSet/>
      <dgm:spPr/>
      <dgm:t>
        <a:bodyPr/>
        <a:lstStyle/>
        <a:p>
          <a:endParaRPr lang="en-US"/>
        </a:p>
      </dgm:t>
    </dgm:pt>
    <dgm:pt modelId="{7B730B85-BE91-4867-B890-E6874BF38B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/>
            <a:t>Využití solární energie</a:t>
          </a:r>
          <a:endParaRPr lang="en-US" sz="2000" dirty="0"/>
        </a:p>
      </dgm:t>
    </dgm:pt>
    <dgm:pt modelId="{F4258912-0C99-4C12-BF4E-74740E73237B}" type="parTrans" cxnId="{77781E83-3A63-4637-96B7-F33C02A7AB79}">
      <dgm:prSet/>
      <dgm:spPr/>
      <dgm:t>
        <a:bodyPr/>
        <a:lstStyle/>
        <a:p>
          <a:endParaRPr lang="en-US"/>
        </a:p>
      </dgm:t>
    </dgm:pt>
    <dgm:pt modelId="{0B7AACDB-6A38-4D4B-B1A4-E4A770B87F89}" type="sibTrans" cxnId="{77781E83-3A63-4637-96B7-F33C02A7AB79}">
      <dgm:prSet/>
      <dgm:spPr/>
      <dgm:t>
        <a:bodyPr/>
        <a:lstStyle/>
        <a:p>
          <a:endParaRPr lang="en-US"/>
        </a:p>
      </dgm:t>
    </dgm:pt>
    <dgm:pt modelId="{B58239AA-6B6C-427E-9C94-6AA3128AFC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/>
            <a:t>Životní prostředí</a:t>
          </a:r>
          <a:endParaRPr lang="en-US" sz="2000" dirty="0"/>
        </a:p>
      </dgm:t>
    </dgm:pt>
    <dgm:pt modelId="{095FAD9A-67FB-46A0-A647-A19FAF0145A0}" type="parTrans" cxnId="{B7F94022-B822-47FF-89D6-905FDA5D4BFF}">
      <dgm:prSet/>
      <dgm:spPr/>
      <dgm:t>
        <a:bodyPr/>
        <a:lstStyle/>
        <a:p>
          <a:endParaRPr lang="en-US"/>
        </a:p>
      </dgm:t>
    </dgm:pt>
    <dgm:pt modelId="{1CD841C7-E9F3-4CBB-B46D-689C45ADB27C}" type="sibTrans" cxnId="{B7F94022-B822-47FF-89D6-905FDA5D4BFF}">
      <dgm:prSet/>
      <dgm:spPr/>
      <dgm:t>
        <a:bodyPr/>
        <a:lstStyle/>
        <a:p>
          <a:endParaRPr lang="en-US"/>
        </a:p>
      </dgm:t>
    </dgm:pt>
    <dgm:pt modelId="{813C526F-86D1-404E-BE03-BE981E6A963F}" type="pres">
      <dgm:prSet presAssocID="{62285663-66AE-424A-820D-7651FE974E60}" presName="root" presStyleCnt="0">
        <dgm:presLayoutVars>
          <dgm:dir/>
          <dgm:resizeHandles val="exact"/>
        </dgm:presLayoutVars>
      </dgm:prSet>
      <dgm:spPr/>
    </dgm:pt>
    <dgm:pt modelId="{7FC88AB3-41C9-45F8-91C4-26DD7C852E40}" type="pres">
      <dgm:prSet presAssocID="{7A8838E2-63D4-49AB-8C07-907437E6F513}" presName="compNode" presStyleCnt="0"/>
      <dgm:spPr/>
    </dgm:pt>
    <dgm:pt modelId="{9C4A27EA-7422-443E-8FB3-8509F36F99E7}" type="pres">
      <dgm:prSet presAssocID="{7A8838E2-63D4-49AB-8C07-907437E6F5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A004D59D-AE6E-49E9-A0B8-4DF5B094978E}" type="pres">
      <dgm:prSet presAssocID="{7A8838E2-63D4-49AB-8C07-907437E6F513}" presName="spaceRect" presStyleCnt="0"/>
      <dgm:spPr/>
    </dgm:pt>
    <dgm:pt modelId="{57C54F4B-62C7-411D-8232-31691DCC30BF}" type="pres">
      <dgm:prSet presAssocID="{7A8838E2-63D4-49AB-8C07-907437E6F513}" presName="textRect" presStyleLbl="revTx" presStyleIdx="0" presStyleCnt="3">
        <dgm:presLayoutVars>
          <dgm:chMax val="1"/>
          <dgm:chPref val="1"/>
        </dgm:presLayoutVars>
      </dgm:prSet>
      <dgm:spPr/>
    </dgm:pt>
    <dgm:pt modelId="{D0C8323D-951A-4239-9ABC-3AEA16CBDC26}" type="pres">
      <dgm:prSet presAssocID="{E162B1CA-8D30-4648-A7E0-40231317150B}" presName="sibTrans" presStyleCnt="0"/>
      <dgm:spPr/>
    </dgm:pt>
    <dgm:pt modelId="{AE04C0E2-7AD5-4C75-A5C9-333ABB8A9B5D}" type="pres">
      <dgm:prSet presAssocID="{7B730B85-BE91-4867-B890-E6874BF38B20}" presName="compNode" presStyleCnt="0"/>
      <dgm:spPr/>
    </dgm:pt>
    <dgm:pt modelId="{3238A4B8-EA60-4CBE-AACD-0C22394A9D61}" type="pres">
      <dgm:prSet presAssocID="{7B730B85-BE91-4867-B890-E6874BF38B2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unce"/>
        </a:ext>
      </dgm:extLst>
    </dgm:pt>
    <dgm:pt modelId="{482D1BC2-7E05-4EDF-96E3-79B4A1606666}" type="pres">
      <dgm:prSet presAssocID="{7B730B85-BE91-4867-B890-E6874BF38B20}" presName="spaceRect" presStyleCnt="0"/>
      <dgm:spPr/>
    </dgm:pt>
    <dgm:pt modelId="{EBA128B2-46CF-4553-979D-A74823A44A4E}" type="pres">
      <dgm:prSet presAssocID="{7B730B85-BE91-4867-B890-E6874BF38B20}" presName="textRect" presStyleLbl="revTx" presStyleIdx="1" presStyleCnt="3">
        <dgm:presLayoutVars>
          <dgm:chMax val="1"/>
          <dgm:chPref val="1"/>
        </dgm:presLayoutVars>
      </dgm:prSet>
      <dgm:spPr/>
    </dgm:pt>
    <dgm:pt modelId="{CCC61640-0738-4B33-83D0-1175E70ED694}" type="pres">
      <dgm:prSet presAssocID="{0B7AACDB-6A38-4D4B-B1A4-E4A770B87F89}" presName="sibTrans" presStyleCnt="0"/>
      <dgm:spPr/>
    </dgm:pt>
    <dgm:pt modelId="{B288A482-9AF7-4125-9762-B167EB7FC8F9}" type="pres">
      <dgm:prSet presAssocID="{B58239AA-6B6C-427E-9C94-6AA3128AFC73}" presName="compNode" presStyleCnt="0"/>
      <dgm:spPr/>
    </dgm:pt>
    <dgm:pt modelId="{5BCA2DFE-1067-4D6B-BDEF-CCE0E89EFDAE}" type="pres">
      <dgm:prSet presAssocID="{B58239AA-6B6C-427E-9C94-6AA3128AFC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9220F0D8-A662-4089-B212-A3E27605BA82}" type="pres">
      <dgm:prSet presAssocID="{B58239AA-6B6C-427E-9C94-6AA3128AFC73}" presName="spaceRect" presStyleCnt="0"/>
      <dgm:spPr/>
    </dgm:pt>
    <dgm:pt modelId="{93FFBDC2-5E64-4489-92FE-A79CDEF77D07}" type="pres">
      <dgm:prSet presAssocID="{B58239AA-6B6C-427E-9C94-6AA3128AFC7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D0F0A19-E99A-42DF-8002-3A90228FDFFC}" type="presOf" srcId="{7A8838E2-63D4-49AB-8C07-907437E6F513}" destId="{57C54F4B-62C7-411D-8232-31691DCC30BF}" srcOrd="0" destOrd="0" presId="urn:microsoft.com/office/officeart/2018/2/layout/IconLabelList"/>
    <dgm:cxn modelId="{B7F94022-B822-47FF-89D6-905FDA5D4BFF}" srcId="{62285663-66AE-424A-820D-7651FE974E60}" destId="{B58239AA-6B6C-427E-9C94-6AA3128AFC73}" srcOrd="2" destOrd="0" parTransId="{095FAD9A-67FB-46A0-A647-A19FAF0145A0}" sibTransId="{1CD841C7-E9F3-4CBB-B46D-689C45ADB27C}"/>
    <dgm:cxn modelId="{77781E83-3A63-4637-96B7-F33C02A7AB79}" srcId="{62285663-66AE-424A-820D-7651FE974E60}" destId="{7B730B85-BE91-4867-B890-E6874BF38B20}" srcOrd="1" destOrd="0" parTransId="{F4258912-0C99-4C12-BF4E-74740E73237B}" sibTransId="{0B7AACDB-6A38-4D4B-B1A4-E4A770B87F89}"/>
    <dgm:cxn modelId="{983C3587-CCF6-47B5-9A33-E0A65022A6D6}" type="presOf" srcId="{B58239AA-6B6C-427E-9C94-6AA3128AFC73}" destId="{93FFBDC2-5E64-4489-92FE-A79CDEF77D07}" srcOrd="0" destOrd="0" presId="urn:microsoft.com/office/officeart/2018/2/layout/IconLabelList"/>
    <dgm:cxn modelId="{D60592A2-5CE3-4398-8687-636B3F3F3498}" type="presOf" srcId="{7B730B85-BE91-4867-B890-E6874BF38B20}" destId="{EBA128B2-46CF-4553-979D-A74823A44A4E}" srcOrd="0" destOrd="0" presId="urn:microsoft.com/office/officeart/2018/2/layout/IconLabelList"/>
    <dgm:cxn modelId="{CC6254B1-2F9E-4E70-B21D-FF2CDB8BAA17}" srcId="{62285663-66AE-424A-820D-7651FE974E60}" destId="{7A8838E2-63D4-49AB-8C07-907437E6F513}" srcOrd="0" destOrd="0" parTransId="{267DCD29-565F-401F-B301-B586CED05832}" sibTransId="{E162B1CA-8D30-4648-A7E0-40231317150B}"/>
    <dgm:cxn modelId="{F7CF80E3-3C0A-42B8-B1ED-E3E739BCA774}" type="presOf" srcId="{62285663-66AE-424A-820D-7651FE974E60}" destId="{813C526F-86D1-404E-BE03-BE981E6A963F}" srcOrd="0" destOrd="0" presId="urn:microsoft.com/office/officeart/2018/2/layout/IconLabelList"/>
    <dgm:cxn modelId="{C61EEA7E-09CC-4A9B-9157-F18F049C9A1F}" type="presParOf" srcId="{813C526F-86D1-404E-BE03-BE981E6A963F}" destId="{7FC88AB3-41C9-45F8-91C4-26DD7C852E40}" srcOrd="0" destOrd="0" presId="urn:microsoft.com/office/officeart/2018/2/layout/IconLabelList"/>
    <dgm:cxn modelId="{6B7A26D4-CCB8-401C-848A-F03396229C6E}" type="presParOf" srcId="{7FC88AB3-41C9-45F8-91C4-26DD7C852E40}" destId="{9C4A27EA-7422-443E-8FB3-8509F36F99E7}" srcOrd="0" destOrd="0" presId="urn:microsoft.com/office/officeart/2018/2/layout/IconLabelList"/>
    <dgm:cxn modelId="{7386B30D-5048-4DD0-B2CB-8B52D2E26003}" type="presParOf" srcId="{7FC88AB3-41C9-45F8-91C4-26DD7C852E40}" destId="{A004D59D-AE6E-49E9-A0B8-4DF5B094978E}" srcOrd="1" destOrd="0" presId="urn:microsoft.com/office/officeart/2018/2/layout/IconLabelList"/>
    <dgm:cxn modelId="{C7B63D2E-F115-4978-9239-547296486C34}" type="presParOf" srcId="{7FC88AB3-41C9-45F8-91C4-26DD7C852E40}" destId="{57C54F4B-62C7-411D-8232-31691DCC30BF}" srcOrd="2" destOrd="0" presId="urn:microsoft.com/office/officeart/2018/2/layout/IconLabelList"/>
    <dgm:cxn modelId="{A728D612-1568-4852-8E1E-89870B5EC400}" type="presParOf" srcId="{813C526F-86D1-404E-BE03-BE981E6A963F}" destId="{D0C8323D-951A-4239-9ABC-3AEA16CBDC26}" srcOrd="1" destOrd="0" presId="urn:microsoft.com/office/officeart/2018/2/layout/IconLabelList"/>
    <dgm:cxn modelId="{923F9708-CB25-441A-BCDC-0E8A75DA3EA1}" type="presParOf" srcId="{813C526F-86D1-404E-BE03-BE981E6A963F}" destId="{AE04C0E2-7AD5-4C75-A5C9-333ABB8A9B5D}" srcOrd="2" destOrd="0" presId="urn:microsoft.com/office/officeart/2018/2/layout/IconLabelList"/>
    <dgm:cxn modelId="{44B3C845-87FD-4B36-A2E9-07D0F98A54E6}" type="presParOf" srcId="{AE04C0E2-7AD5-4C75-A5C9-333ABB8A9B5D}" destId="{3238A4B8-EA60-4CBE-AACD-0C22394A9D61}" srcOrd="0" destOrd="0" presId="urn:microsoft.com/office/officeart/2018/2/layout/IconLabelList"/>
    <dgm:cxn modelId="{7F0D80EA-A919-469D-A925-7925CE3AE301}" type="presParOf" srcId="{AE04C0E2-7AD5-4C75-A5C9-333ABB8A9B5D}" destId="{482D1BC2-7E05-4EDF-96E3-79B4A1606666}" srcOrd="1" destOrd="0" presId="urn:microsoft.com/office/officeart/2018/2/layout/IconLabelList"/>
    <dgm:cxn modelId="{CA42D393-BD69-43A5-A798-D01EFC2297F2}" type="presParOf" srcId="{AE04C0E2-7AD5-4C75-A5C9-333ABB8A9B5D}" destId="{EBA128B2-46CF-4553-979D-A74823A44A4E}" srcOrd="2" destOrd="0" presId="urn:microsoft.com/office/officeart/2018/2/layout/IconLabelList"/>
    <dgm:cxn modelId="{02E7256D-1C88-46FF-8C04-D7FCB3071CB3}" type="presParOf" srcId="{813C526F-86D1-404E-BE03-BE981E6A963F}" destId="{CCC61640-0738-4B33-83D0-1175E70ED694}" srcOrd="3" destOrd="0" presId="urn:microsoft.com/office/officeart/2018/2/layout/IconLabelList"/>
    <dgm:cxn modelId="{FFE2659B-274B-45A4-B26D-D637ED2A26EA}" type="presParOf" srcId="{813C526F-86D1-404E-BE03-BE981E6A963F}" destId="{B288A482-9AF7-4125-9762-B167EB7FC8F9}" srcOrd="4" destOrd="0" presId="urn:microsoft.com/office/officeart/2018/2/layout/IconLabelList"/>
    <dgm:cxn modelId="{E8EA1D0A-A240-45D7-9736-CF46B040034A}" type="presParOf" srcId="{B288A482-9AF7-4125-9762-B167EB7FC8F9}" destId="{5BCA2DFE-1067-4D6B-BDEF-CCE0E89EFDAE}" srcOrd="0" destOrd="0" presId="urn:microsoft.com/office/officeart/2018/2/layout/IconLabelList"/>
    <dgm:cxn modelId="{755B6495-9CAB-4029-A194-1BD8331ED246}" type="presParOf" srcId="{B288A482-9AF7-4125-9762-B167EB7FC8F9}" destId="{9220F0D8-A662-4089-B212-A3E27605BA82}" srcOrd="1" destOrd="0" presId="urn:microsoft.com/office/officeart/2018/2/layout/IconLabelList"/>
    <dgm:cxn modelId="{FC45B1F6-9CAD-4864-A220-8F2FF9C48DFD}" type="presParOf" srcId="{B288A482-9AF7-4125-9762-B167EB7FC8F9}" destId="{93FFBDC2-5E64-4489-92FE-A79CDEF77D0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custT="1"/>
      <dgm:spPr/>
      <dgm:t>
        <a:bodyPr rtlCol="0"/>
        <a:lstStyle/>
        <a:p>
          <a:pPr rtl="0"/>
          <a:r>
            <a:rPr lang="cs-CZ" sz="2000" b="1" noProof="0" dirty="0"/>
            <a:t>Které</a:t>
          </a:r>
          <a:r>
            <a:rPr lang="cs-CZ" sz="2000" b="1" baseline="0" noProof="0" dirty="0"/>
            <a:t> solární panely jsou nejideálnější pro nahrazení spalovacích agregátů</a:t>
          </a:r>
          <a:endParaRPr lang="cs-CZ" sz="2000" b="1" noProof="0" dirty="0"/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27C8F191-CB8B-4A89-9EDF-D94B6E4ADC92}">
      <dgm:prSet phldrT="[Text]" custT="1"/>
      <dgm:spPr/>
      <dgm:t>
        <a:bodyPr rtlCol="0"/>
        <a:lstStyle/>
        <a:p>
          <a:pPr rtl="0"/>
          <a:r>
            <a:rPr lang="cs-CZ" sz="2000" b="1" noProof="0" dirty="0"/>
            <a:t>Je</a:t>
          </a:r>
          <a:r>
            <a:rPr lang="cs-CZ" sz="2000" b="1" baseline="0" noProof="0" dirty="0"/>
            <a:t> možné nahradit spalovací agregáty</a:t>
          </a:r>
          <a:endParaRPr lang="cs-CZ" sz="2000" b="1" noProof="0" dirty="0"/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AEFF5EA2-6931-4098-96C8-31AE53CB425B}">
      <dgm:prSet phldrT="[Text]" custT="1"/>
      <dgm:spPr/>
      <dgm:t>
        <a:bodyPr rtlCol="0"/>
        <a:lstStyle/>
        <a:p>
          <a:pPr rtl="0"/>
          <a:r>
            <a:rPr lang="cs-CZ" sz="2000" b="1" noProof="0" dirty="0"/>
            <a:t>Jaký dopad mají solární panely na životní prostředí</a:t>
          </a:r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/>
      <dgm:spPr/>
    </dgm:pt>
    <dgm:pt modelId="{2682D7C4-37F7-4CA1-B102-AED7627E9C93}" type="pres">
      <dgm:prSet presAssocID="{B388C4F7-DD86-40E4-BA83-6838C8E845B2}" presName="Accent6" presStyleLbl="node1" presStyleIdx="5" presStyleCnt="13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13611" custLinFactNeighborY="-209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55423" custScaleY="155423" custLinFactNeighborX="22013" custLinFactNeighborY="-5070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A27EA-7422-443E-8FB3-8509F36F99E7}">
      <dsp:nvSpPr>
        <dsp:cNvPr id="0" name=""/>
        <dsp:cNvSpPr/>
      </dsp:nvSpPr>
      <dsp:spPr>
        <a:xfrm>
          <a:off x="678991" y="785150"/>
          <a:ext cx="880859" cy="880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4F4B-62C7-411D-8232-31691DCC30BF}">
      <dsp:nvSpPr>
        <dsp:cNvPr id="0" name=""/>
        <dsp:cNvSpPr/>
      </dsp:nvSpPr>
      <dsp:spPr>
        <a:xfrm>
          <a:off x="140688" y="1988247"/>
          <a:ext cx="195746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Spolupráce s firmou Dorsima s.r.o.</a:t>
          </a:r>
          <a:endParaRPr lang="en-US" sz="2000" kern="1200" dirty="0"/>
        </a:p>
      </dsp:txBody>
      <dsp:txXfrm>
        <a:off x="140688" y="1988247"/>
        <a:ext cx="1957465" cy="945000"/>
      </dsp:txXfrm>
    </dsp:sp>
    <dsp:sp modelId="{3238A4B8-EA60-4CBE-AACD-0C22394A9D61}">
      <dsp:nvSpPr>
        <dsp:cNvPr id="0" name=""/>
        <dsp:cNvSpPr/>
      </dsp:nvSpPr>
      <dsp:spPr>
        <a:xfrm>
          <a:off x="2979012" y="785150"/>
          <a:ext cx="880859" cy="880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128B2-46CF-4553-979D-A74823A44A4E}">
      <dsp:nvSpPr>
        <dsp:cNvPr id="0" name=""/>
        <dsp:cNvSpPr/>
      </dsp:nvSpPr>
      <dsp:spPr>
        <a:xfrm>
          <a:off x="2440709" y="1988247"/>
          <a:ext cx="195746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Využití solární energie</a:t>
          </a:r>
          <a:endParaRPr lang="en-US" sz="2000" kern="1200" dirty="0"/>
        </a:p>
      </dsp:txBody>
      <dsp:txXfrm>
        <a:off x="2440709" y="1988247"/>
        <a:ext cx="1957465" cy="945000"/>
      </dsp:txXfrm>
    </dsp:sp>
    <dsp:sp modelId="{5BCA2DFE-1067-4D6B-BDEF-CCE0E89EFDAE}">
      <dsp:nvSpPr>
        <dsp:cNvPr id="0" name=""/>
        <dsp:cNvSpPr/>
      </dsp:nvSpPr>
      <dsp:spPr>
        <a:xfrm>
          <a:off x="5279034" y="785150"/>
          <a:ext cx="880859" cy="8808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FBDC2-5E64-4489-92FE-A79CDEF77D07}">
      <dsp:nvSpPr>
        <dsp:cNvPr id="0" name=""/>
        <dsp:cNvSpPr/>
      </dsp:nvSpPr>
      <dsp:spPr>
        <a:xfrm>
          <a:off x="4740731" y="1988247"/>
          <a:ext cx="195746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Životní prostředí</a:t>
          </a:r>
          <a:endParaRPr lang="en-US" sz="2000" kern="1200" dirty="0"/>
        </a:p>
      </dsp:txBody>
      <dsp:txXfrm>
        <a:off x="4740731" y="1988247"/>
        <a:ext cx="1957465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746397" y="269357"/>
          <a:ext cx="3188953" cy="3188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/>
            <a:t>Které</a:t>
          </a:r>
          <a:r>
            <a:rPr lang="cs-CZ" sz="2000" b="1" kern="1200" baseline="0" noProof="0" dirty="0"/>
            <a:t> solární panely jsou nejideálnější pro nahrazení spalovacích agregátů</a:t>
          </a:r>
          <a:endParaRPr lang="cs-CZ" sz="2000" b="1" kern="1200" noProof="0" dirty="0"/>
        </a:p>
      </dsp:txBody>
      <dsp:txXfrm>
        <a:off x="2213408" y="736358"/>
        <a:ext cx="2254931" cy="2254883"/>
      </dsp:txXfrm>
    </dsp:sp>
    <dsp:sp modelId="{8A0FF0D8-0AF7-44A4-833E-7EA23A507B5A}">
      <dsp:nvSpPr>
        <dsp:cNvPr id="0" name=""/>
        <dsp:cNvSpPr/>
      </dsp:nvSpPr>
      <dsp:spPr>
        <a:xfrm>
          <a:off x="3565945" y="124069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2726154" y="3221310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5140554" y="1563537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3911707" y="3494750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799102" y="62810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989557" y="2098495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296359" y="296740"/>
          <a:ext cx="1850887" cy="18502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/>
            <a:t>Je</a:t>
          </a:r>
          <a:r>
            <a:rPr lang="cs-CZ" sz="2000" b="1" kern="1200" baseline="0" noProof="0" dirty="0"/>
            <a:t> možné nahradit spalovací agregáty</a:t>
          </a:r>
          <a:endParaRPr lang="cs-CZ" sz="2000" b="1" kern="1200" noProof="0" dirty="0"/>
        </a:p>
      </dsp:txBody>
      <dsp:txXfrm>
        <a:off x="567415" y="567710"/>
        <a:ext cx="1308775" cy="1308356"/>
      </dsp:txXfrm>
    </dsp:sp>
    <dsp:sp modelId="{2470B0FE-F3CE-48F3-AE82-73016C487D68}">
      <dsp:nvSpPr>
        <dsp:cNvPr id="0" name=""/>
        <dsp:cNvSpPr/>
      </dsp:nvSpPr>
      <dsp:spPr>
        <a:xfrm>
          <a:off x="3207136" y="639282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871615" y="2520948"/>
          <a:ext cx="641111" cy="641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188255" y="-124069"/>
          <a:ext cx="2014993" cy="2014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/>
            <a:t>Jaký dopad mají solární panely na životní prostředí</a:t>
          </a:r>
        </a:p>
      </dsp:txBody>
      <dsp:txXfrm>
        <a:off x="5483344" y="170926"/>
        <a:ext cx="1424815" cy="1424359"/>
      </dsp:txXfrm>
    </dsp:sp>
    <dsp:sp modelId="{0DF8FB3E-B0B0-40D8-B039-0C7B496BBA97}">
      <dsp:nvSpPr>
        <dsp:cNvPr id="0" name=""/>
        <dsp:cNvSpPr/>
      </dsp:nvSpPr>
      <dsp:spPr>
        <a:xfrm>
          <a:off x="4683888" y="1129908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627862" y="328389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3188751" y="2918068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719658A-8B21-4895-95E8-C6E35E2E8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F5B81F-447C-4BF4-9AFA-C1FA228B32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68111-62DF-4378-BB25-4415ECCC8BAF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13D8CA-FCAB-4189-86A4-86B45CF90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7E7B38-7CE4-48E6-A590-BE8587A2B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C73F-CAB6-4DE0-8784-0D4DFC9BD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7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5496F-98B2-4675-8D28-28A41244A29B}" type="datetime1">
              <a:rPr lang="cs-CZ" smtClean="0"/>
              <a:pPr/>
              <a:t>18.06.2024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095E-ADF8-4BA4-B6FC-1E2AF6FEB30E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938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98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6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68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C00CF4B-75E1-4069-9228-48368763701A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65597-5211-4D76-BD38-D1825B3A8D26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76A56-6FA8-42BD-A543-E649321FBE22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02D32-3994-4F71-BCE2-7162588AFF46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168E6B-913B-4D65-AEC6-E41218CCDA13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037F9-F705-4A4D-8C79-0245D3D27505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FE0B59-3EDE-4813-928E-4963729CFC03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A763D1-270E-4084-95ED-11B62870476E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F51D04-39EA-4C4B-97F9-2DBD804F0C20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B8EED-0E67-47E6-B183-62FABFA7E240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A5A84-5247-446B-A327-8073E1B29894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DCD1E2-1D21-43B0-8328-244CF72E2D3A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941AA-B636-45B7-9A2C-2BF05351A50C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6AD43-3438-42AE-AD8F-63E2CB0D3D6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EDEF93-569B-49F4-880A-F6599D291D48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F5B83-34CF-4479-A002-17C6682A0576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56D71-A7D2-4669-BDAD-A0CF86168BAC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D25744E-2EA1-44B8-A398-CE49F4EEBA14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jpg"/><Relationship Id="rId4" Type="http://schemas.openxmlformats.org/officeDocument/2006/relationships/diagramData" Target="../diagrams/data1.xml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82">
            <a:extLst>
              <a:ext uri="{FF2B5EF4-FFF2-40B4-BE49-F238E27FC236}">
                <a16:creationId xmlns:a16="http://schemas.microsoft.com/office/drawing/2014/main" id="{E3FC1144-BD64-4C61-ACB8-497711C4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609600"/>
            <a:ext cx="614342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300" b="1"/>
              <a:t>Využití solárních panelů pro nahrazení spalovacích agregátů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142067"/>
            <a:ext cx="6143423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Arial"/>
              <a:buChar char="•"/>
            </a:pPr>
            <a:r>
              <a:rPr lang="en-US" cap="none"/>
              <a:t>Autor bakalářské práce: DOMINIK SALÁK</a:t>
            </a:r>
          </a:p>
          <a:p>
            <a:pPr algn="l">
              <a:buFont typeface="Arial"/>
              <a:buChar char="•"/>
            </a:pPr>
            <a:r>
              <a:rPr lang="en-US" cap="none"/>
              <a:t>Vedoucí bakalářské práce: Ing. Martin Podařil, PhD., Ph.D.</a:t>
            </a:r>
          </a:p>
          <a:p>
            <a:pPr algn="l">
              <a:buFont typeface="Arial"/>
              <a:buChar char="•"/>
            </a:pPr>
            <a:r>
              <a:rPr lang="en-US" cap="none"/>
              <a:t>Oponent bakalářské práce: Ing. Tereza Širhalová</a:t>
            </a:r>
          </a:p>
          <a:p>
            <a:pPr algn="l">
              <a:buFont typeface="Arial"/>
              <a:buChar char="•"/>
            </a:pPr>
            <a:endParaRPr lang="en-US" cap="none" dirty="0"/>
          </a:p>
        </p:txBody>
      </p:sp>
      <p:grpSp>
        <p:nvGrpSpPr>
          <p:cNvPr id="348" name="Group 184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6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9" name="Group 186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8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Obrázek 6" descr="Obsah obrázku Písmo, symbol, logo, Grafika&#10;&#10;Popis byl vytvořen automaticky">
            <a:extLst>
              <a:ext uri="{FF2B5EF4-FFF2-40B4-BE49-F238E27FC236}">
                <a16:creationId xmlns:a16="http://schemas.microsoft.com/office/drawing/2014/main" id="{0245D5BB-D59D-4545-224B-DE14CCEDFB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14" r="-1" b="9484"/>
          <a:stretch/>
        </p:blipFill>
        <p:spPr>
          <a:xfrm>
            <a:off x="9671535" y="-32746"/>
            <a:ext cx="2516806" cy="209854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1E17CEC-6411-8B83-B25F-F32A049C315C}"/>
              </a:ext>
            </a:extLst>
          </p:cNvPr>
          <p:cNvSpPr txBox="1"/>
          <p:nvPr/>
        </p:nvSpPr>
        <p:spPr>
          <a:xfrm>
            <a:off x="9913309" y="2148928"/>
            <a:ext cx="2284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BAKALÁŘSKÁ PRÁCE</a:t>
            </a:r>
          </a:p>
        </p:txBody>
      </p:sp>
      <p:pic>
        <p:nvPicPr>
          <p:cNvPr id="10" name="Obrázek 9" descr="Obsah obrázku venku, Solární energie, solární, solární panel&#10;&#10;Popis byl vytvořen automaticky">
            <a:extLst>
              <a:ext uri="{FF2B5EF4-FFF2-40B4-BE49-F238E27FC236}">
                <a16:creationId xmlns:a16="http://schemas.microsoft.com/office/drawing/2014/main" id="{03C3A935-ACDE-AAB4-7B68-F59E4CFC38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"/>
                    </a14:imgEffect>
                    <a14:imgEffect>
                      <a14:brightnessContrast bright="12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7367" y="4543006"/>
            <a:ext cx="3205186" cy="2033094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51" y="643464"/>
            <a:ext cx="3785181" cy="5571072"/>
          </a:xfrm>
        </p:spPr>
        <p:txBody>
          <a:bodyPr rtlCol="0">
            <a:normAutofit/>
          </a:bodyPr>
          <a:lstStyle/>
          <a:p>
            <a:pPr rtl="0"/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  <a:endParaRPr lang="cs-CZ" sz="4000" dirty="0"/>
          </a:p>
        </p:txBody>
      </p:sp>
      <p:graphicFrame>
        <p:nvGraphicFramePr>
          <p:cNvPr id="514" name="Zástupný obsah 8">
            <a:extLst>
              <a:ext uri="{FF2B5EF4-FFF2-40B4-BE49-F238E27FC236}">
                <a16:creationId xmlns:a16="http://schemas.microsoft.com/office/drawing/2014/main" id="{F4539C03-0501-84BE-9865-0DC8FFF68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503266"/>
              </p:ext>
            </p:extLst>
          </p:nvPr>
        </p:nvGraphicFramePr>
        <p:xfrm>
          <a:off x="4709649" y="643464"/>
          <a:ext cx="6838885" cy="371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" name="Picture 3838">
            <a:extLst>
              <a:ext uri="{FF2B5EF4-FFF2-40B4-BE49-F238E27FC236}">
                <a16:creationId xmlns:a16="http://schemas.microsoft.com/office/drawing/2014/main" id="{A5F4ABA3-2BE2-CB93-B0DB-2EA8E062E16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074875" y="3329584"/>
            <a:ext cx="2169871" cy="1198853"/>
          </a:xfrm>
          <a:prstGeom prst="roundRect">
            <a:avLst>
              <a:gd name="adj" fmla="val 1045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pic>
        <p:nvPicPr>
          <p:cNvPr id="11" name="Picture 2244">
            <a:extLst>
              <a:ext uri="{FF2B5EF4-FFF2-40B4-BE49-F238E27FC236}">
                <a16:creationId xmlns:a16="http://schemas.microsoft.com/office/drawing/2014/main" id="{C050111D-FF22-8823-C5CB-9CC20DDA739B}"/>
              </a:ext>
            </a:extLst>
          </p:cNvPr>
          <p:cNvPicPr/>
          <p:nvPr/>
        </p:nvPicPr>
        <p:blipFill rotWithShape="1">
          <a:blip r:embed="rId10"/>
          <a:srcRect l="26961" r="14998" b="2"/>
          <a:stretch/>
        </p:blipFill>
        <p:spPr>
          <a:xfrm>
            <a:off x="4808746" y="3609133"/>
            <a:ext cx="2032427" cy="1672033"/>
          </a:xfrm>
          <a:prstGeom prst="roundRect">
            <a:avLst>
              <a:gd name="adj" fmla="val 1045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01600"/>
          </a:effectLst>
        </p:spPr>
      </p:pic>
      <p:pic>
        <p:nvPicPr>
          <p:cNvPr id="740" name="Obrázek 739" descr="Obsah obrázku Písmo, symbol, logo, Grafika&#10;&#10;Popis byl vytvořen automaticky">
            <a:extLst>
              <a:ext uri="{FF2B5EF4-FFF2-40B4-BE49-F238E27FC236}">
                <a16:creationId xmlns:a16="http://schemas.microsoft.com/office/drawing/2014/main" id="{23072FE2-20C4-5B15-B31A-EA8FC5391F2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914" r="-1" b="9484"/>
          <a:stretch/>
        </p:blipFill>
        <p:spPr>
          <a:xfrm>
            <a:off x="10753386" y="0"/>
            <a:ext cx="1438613" cy="1199535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1026" name="Picture 2" descr="Co je to životní prostředí | hobbytec.cz">
            <a:extLst>
              <a:ext uri="{FF2B5EF4-FFF2-40B4-BE49-F238E27FC236}">
                <a16:creationId xmlns:a16="http://schemas.microsoft.com/office/drawing/2014/main" id="{60787BF7-5397-CF07-51DE-3DB5B173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15" y="2852181"/>
            <a:ext cx="2235008" cy="1676256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 rtlCol="0">
            <a:normAutofit/>
          </a:bodyPr>
          <a:lstStyle/>
          <a:p>
            <a:pPr rtl="0"/>
            <a:r>
              <a:rPr lang="cs-CZ"/>
              <a:t>Cíl práce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BC717A-83CD-B4BE-22AB-091A7955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cs-CZ"/>
              <a:t>Cílem závěrečné práce je vytvoření komparativní studie vybraných typů solárních panelů  s cílem nahrazení spalovacích agregátů. </a:t>
            </a:r>
          </a:p>
        </p:txBody>
      </p:sp>
      <p:pic>
        <p:nvPicPr>
          <p:cNvPr id="7" name="Picture 1180">
            <a:extLst>
              <a:ext uri="{FF2B5EF4-FFF2-40B4-BE49-F238E27FC236}">
                <a16:creationId xmlns:a16="http://schemas.microsoft.com/office/drawing/2014/main" id="{39D87CDE-E094-9573-17E2-B161C4805F03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rcRect l="9187" r="9977" b="-4"/>
          <a:stretch/>
        </p:blipFill>
        <p:spPr>
          <a:xfrm>
            <a:off x="8981385" y="4173085"/>
            <a:ext cx="3209714" cy="2688460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effectLst>
            <a:softEdge rad="2286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9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" name="Straight Connector 14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9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1083">
            <a:extLst>
              <a:ext uri="{FF2B5EF4-FFF2-40B4-BE49-F238E27FC236}">
                <a16:creationId xmlns:a16="http://schemas.microsoft.com/office/drawing/2014/main" id="{C53A489A-E43D-2352-E514-013E133F1826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</a:extLst>
          </a:blip>
          <a:srcRect l="10829" r="9419" b="2"/>
          <a:stretch/>
        </p:blipFill>
        <p:spPr>
          <a:xfrm>
            <a:off x="8044569" y="-3863"/>
            <a:ext cx="4143773" cy="3356298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oční obloha s horami na obzoru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Zástupný symbol pro obsah 4" descr="Obrázek SmartArt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4301907"/>
              </p:ext>
            </p:extLst>
          </p:nvPr>
        </p:nvGraphicFramePr>
        <p:xfrm>
          <a:off x="2569323" y="2142067"/>
          <a:ext cx="739068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87400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cs-CZ" sz="4000" dirty="0"/>
              <a:t>Hypotézy a výzkumné otázky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C3B65-1050-5E66-0FF0-B039E46F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cs-CZ" sz="4000" dirty="0"/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2EA7A-0137-0254-BC7C-BF9A2080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517819" cy="3649133"/>
          </a:xfrm>
        </p:spPr>
        <p:txBody>
          <a:bodyPr>
            <a:normAutofit/>
          </a:bodyPr>
          <a:lstStyle/>
          <a:p>
            <a:r>
              <a:rPr lang="cs-CZ" sz="2000" dirty="0"/>
              <a:t>Seznámení se samotnou problematikou solárních panelů</a:t>
            </a:r>
          </a:p>
          <a:p>
            <a:r>
              <a:rPr lang="cs-CZ" sz="2000" dirty="0"/>
              <a:t>Vytvoření plánu pro nahrazení spalovacích agregátů</a:t>
            </a:r>
          </a:p>
          <a:p>
            <a:r>
              <a:rPr lang="cs-CZ" sz="2000" dirty="0"/>
              <a:t>Komparativní studie jednotlivých solárních panelů</a:t>
            </a:r>
          </a:p>
        </p:txBody>
      </p:sp>
      <p:pic>
        <p:nvPicPr>
          <p:cNvPr id="2050" name="Picture 2" descr="Nejlepší solární panely na auto 2024 » TOP výběr a srovnání">
            <a:extLst>
              <a:ext uri="{FF2B5EF4-FFF2-40B4-BE49-F238E27FC236}">
                <a16:creationId xmlns:a16="http://schemas.microsoft.com/office/drawing/2014/main" id="{5DB9CF52-F7F0-4354-AED4-098017D5A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10098" b="-1"/>
          <a:stretch/>
        </p:blipFill>
        <p:spPr bwMode="auto"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2062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3" name="Group 2062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064" name="Straight Connector 2063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5" name="Straight Connector 2064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6" name="Straight Connector 2065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7" name="Straight Connector 2066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8" name="Straight Connector 2067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9" name="Straight Connector 2068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0" name="Straight Connector 2069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1" name="Straight Connector 2070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2" name="Straight Connector 2071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3" name="Straight Connector 2072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4" name="Straight Connector 2073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5" name="Straight Connector 2074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6" name="Straight Connector 2075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7" name="Straight Connector 2076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8" name="Straight Connector 2077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9" name="Straight Connector 2078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0" name="Straight Connector 2079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1" name="Straight Connector 2080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2" name="Straight Connector 2081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3" name="Straight Connector 2082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4" name="Straight Connector 2083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5" name="Straight Connector 2084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6" name="Straight Connector 2085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7" name="Straight Connector 2086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8" name="Straight Connector 2087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9" name="Straight Connector 2088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0" name="Straight Connector 2089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1" name="Straight Connector 2090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2" name="Straight Connector 2091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3" name="Straight Connector 2092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4" name="Straight Connector 2093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5" name="Straight Connector 2094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6" name="Straight Connector 2095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7" name="Straight Connector 2096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8" name="Straight Connector 2097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9" name="Straight Connector 2098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0" name="Straight Connector 2099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1" name="Straight Connector 2100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2" name="Straight Connector 2101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3" name="Straight Connector 2102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4" name="Straight Connector 2103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5" name="Straight Connector 2104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6" name="Straight Connector 2105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7" name="Straight Connector 2106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8" name="Straight Connector 2107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9" name="Straight Connector 2108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0" name="Straight Connector 2109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1" name="Straight Connector 2110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2" name="Straight Connector 2111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3" name="Straight Connector 2112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4" name="Straight Connector 2113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5" name="Straight Connector 2114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6" name="Straight Connector 2115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7" name="Straight Connector 2116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8" name="Straight Connector 2117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9" name="Straight Connector 2118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0" name="Straight Connector 2119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1" name="Straight Connector 2120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2" name="Straight Connector 2121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3" name="Straight Connector 2122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4" name="Straight Connector 2123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5" name="Straight Connector 2124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6" name="Straight Connector 2125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7" name="Straight Connector 2126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8" name="Straight Connector 2127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9" name="Straight Connector 2128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0" name="Straight Connector 2129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1" name="Straight Connector 2130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2" name="Straight Connector 2131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3" name="Straight Connector 2132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4" name="Straight Connector 2133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5" name="Straight Connector 2134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6" name="Straight Connector 2135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7" name="Straight Connector 2136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8" name="Straight Connector 2137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9" name="Straight Connector 2138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0" name="Straight Connector 2139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1" name="Straight Connector 2140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3" name="Group 2142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144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45" name="Group 2144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146" name="Straight Connector 2145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7" name="Straight Connector 2146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8" name="Straight Connector 2147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9" name="Straight Connector 2148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0" name="Straight Connector 2149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1" name="Straight Connector 2150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2" name="Straight Connector 2151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3" name="Straight Connector 2152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4" name="Straight Connector 2153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5" name="Straight Connector 2154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6" name="Straight Connector 2155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7" name="Straight Connector 2156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8" name="Straight Connector 2157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9" name="Straight Connector 2158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0" name="Straight Connector 2159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1" name="Straight Connector 2160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2" name="Straight Connector 2161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3" name="Straight Connector 2162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4" name="Straight Connector 2163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5" name="Straight Connector 2164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6" name="Straight Connector 2165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7" name="Straight Connector 2166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8" name="Straight Connector 2167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9" name="Straight Connector 2168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0" name="Straight Connector 2169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1" name="Straight Connector 2170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2" name="Straight Connector 2171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3" name="Straight Connector 2172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4" name="Straight Connector 2173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5" name="Straight Connector 2174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6" name="Straight Connector 2175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7" name="Straight Connector 2176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8" name="Straight Connector 2177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9" name="Straight Connector 2178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0" name="Straight Connector 2179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1" name="Straight Connector 2180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2" name="Straight Connector 2181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3" name="Straight Connector 2182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4" name="Straight Connector 2183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5" name="Straight Connector 2184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6" name="Straight Connector 2185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7" name="Straight Connector 2186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8" name="Straight Connector 2187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9" name="Straight Connector 2188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0" name="Straight Connector 2189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1" name="Straight Connector 2190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2" name="Straight Connector 2191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3" name="Straight Connector 2192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4" name="Straight Connector 2193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5" name="Straight Connector 2194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6" name="Straight Connector 2195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7" name="Straight Connector 2196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8" name="Straight Connector 2197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9" name="Straight Connector 2198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0" name="Straight Connector 2199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1" name="Straight Connector 2200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2" name="Straight Connector 2201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3" name="Straight Connector 2202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4" name="Straight Connector 2203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5" name="Straight Connector 2204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6" name="Straight Connector 2205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7" name="Straight Connector 2206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8" name="Straight Connector 2207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9" name="Straight Connector 2208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0" name="Straight Connector 2209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1" name="Straight Connector 2210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2" name="Straight Connector 2211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3" name="Straight Connector 2212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4" name="Straight Connector 2213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5" name="Straight Connector 2214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6" name="Straight Connector 2215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7" name="Straight Connector 2216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8" name="Straight Connector 2217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9" name="Straight Connector 2218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0" name="Straight Connector 2219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1" name="Straight Connector 2220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2" name="Straight Connector 2221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3" name="Straight Connector 2222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6" name="Picture 8" descr="Vyplatí se bifaciální solární panely pro rodinný dům? | Woltair">
            <a:extLst>
              <a:ext uri="{FF2B5EF4-FFF2-40B4-BE49-F238E27FC236}">
                <a16:creationId xmlns:a16="http://schemas.microsoft.com/office/drawing/2014/main" id="{8D62EFA2-8F90-9FBB-4804-F0DAE7B20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8916" b="-1"/>
          <a:stretch/>
        </p:blipFill>
        <p:spPr bwMode="auto"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448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3543A10-04EE-49E0-A9DE-22E1FAB9A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A1DF10-1095-2483-5564-E1AED6D1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9" y="1151779"/>
            <a:ext cx="2312182" cy="931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s-CZ" sz="4000" dirty="0"/>
              <a:t>Výsledky</a:t>
            </a:r>
            <a:endParaRPr lang="en-US" sz="4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032E83-636E-D59B-3270-5B83DD1A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99" y="5469474"/>
            <a:ext cx="7197726" cy="397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 </a:t>
            </a:r>
          </a:p>
        </p:txBody>
      </p:sp>
      <p:graphicFrame>
        <p:nvGraphicFramePr>
          <p:cNvPr id="8" name="Zástupný obsah 4">
            <a:extLst>
              <a:ext uri="{FF2B5EF4-FFF2-40B4-BE49-F238E27FC236}">
                <a16:creationId xmlns:a16="http://schemas.microsoft.com/office/drawing/2014/main" id="{3B15AA19-452E-61E4-AB52-5BF9E0D5E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693291"/>
              </p:ext>
            </p:extLst>
          </p:nvPr>
        </p:nvGraphicFramePr>
        <p:xfrm>
          <a:off x="6094412" y="742456"/>
          <a:ext cx="5882159" cy="3984563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991962">
                  <a:extLst>
                    <a:ext uri="{9D8B030D-6E8A-4147-A177-3AD203B41FA5}">
                      <a16:colId xmlns:a16="http://schemas.microsoft.com/office/drawing/2014/main" val="4036452642"/>
                    </a:ext>
                  </a:extLst>
                </a:gridCol>
                <a:gridCol w="2890197">
                  <a:extLst>
                    <a:ext uri="{9D8B030D-6E8A-4147-A177-3AD203B41FA5}">
                      <a16:colId xmlns:a16="http://schemas.microsoft.com/office/drawing/2014/main" val="622491753"/>
                    </a:ext>
                  </a:extLst>
                </a:gridCol>
              </a:tblGrid>
              <a:tr h="535160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Monokrystalické panely </a:t>
                      </a:r>
                      <a:endParaRPr lang="cs-CZ" sz="2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5080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b="1" kern="100" cap="none" spc="0">
                          <a:solidFill>
                            <a:schemeClr val="tx1"/>
                          </a:solidFill>
                          <a:effectLst/>
                        </a:rPr>
                        <a:t>Polykrystalické panely </a:t>
                      </a:r>
                      <a:endParaRPr lang="cs-CZ" sz="2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08673"/>
                  </a:ext>
                </a:extLst>
              </a:tr>
              <a:tr h="287818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Dražší </a:t>
                      </a:r>
                      <a:endParaRPr lang="cs-CZ" sz="2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5080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Levnější </a:t>
                      </a:r>
                      <a:endParaRPr lang="cs-CZ" sz="2000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510513"/>
                  </a:ext>
                </a:extLst>
              </a:tr>
              <a:tr h="287818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Vyšší výkon </a:t>
                      </a:r>
                      <a:endParaRPr lang="cs-CZ" sz="2000" b="1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5080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Méně Účinné </a:t>
                      </a:r>
                      <a:endParaRPr lang="cs-CZ" sz="2000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01468"/>
                  </a:ext>
                </a:extLst>
              </a:tr>
              <a:tr h="438294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b="1" kern="100" cap="none" spc="0">
                          <a:solidFill>
                            <a:schemeClr val="tx1"/>
                          </a:solidFill>
                          <a:effectLst/>
                        </a:rPr>
                        <a:t>Solární články mají černý odstín </a:t>
                      </a:r>
                      <a:endParaRPr lang="cs-CZ" sz="2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5080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Solární články mají namodralý odstín </a:t>
                      </a:r>
                      <a:endParaRPr lang="cs-CZ" sz="2000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483992"/>
                  </a:ext>
                </a:extLst>
              </a:tr>
              <a:tr h="287818"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b="1" kern="100" cap="none" spc="0">
                          <a:solidFill>
                            <a:schemeClr val="tx1"/>
                          </a:solidFill>
                          <a:effectLst/>
                        </a:rPr>
                        <a:t>25+ let </a:t>
                      </a:r>
                      <a:endParaRPr lang="cs-CZ" sz="2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5080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25+ let </a:t>
                      </a:r>
                      <a:endParaRPr lang="cs-CZ" sz="2000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519402"/>
                  </a:ext>
                </a:extLst>
              </a:tr>
              <a:tr h="588769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b="1" kern="100" cap="none" spc="0">
                          <a:solidFill>
                            <a:schemeClr val="tx1"/>
                          </a:solidFill>
                          <a:effectLst/>
                        </a:rPr>
                        <a:t>Nižší teplotní koeficient/silnější při změnách teploty </a:t>
                      </a:r>
                      <a:endParaRPr lang="cs-CZ" sz="2000" b="1" kern="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620"/>
                        </a:spcAft>
                      </a:pPr>
                      <a:r>
                        <a:rPr lang="cs-CZ" sz="20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Vyšší teplotní koeficient/méně účinný při změnách teploty </a:t>
                      </a:r>
                      <a:endParaRPr lang="cs-CZ" sz="2000" kern="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44" marR="96560" marT="21670" marB="16252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016891"/>
                  </a:ext>
                </a:extLst>
              </a:tr>
            </a:tbl>
          </a:graphicData>
        </a:graphic>
      </p:graphicFrame>
      <p:pic>
        <p:nvPicPr>
          <p:cNvPr id="7" name="Picture 3471">
            <a:extLst>
              <a:ext uri="{FF2B5EF4-FFF2-40B4-BE49-F238E27FC236}">
                <a16:creationId xmlns:a16="http://schemas.microsoft.com/office/drawing/2014/main" id="{90D33985-B3A8-835D-A63B-6924AE7F83A1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colorTemperature colorTemp="3314"/>
                    </a14:imgEffect>
                    <a14:imgEffect>
                      <a14:saturation sat="192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 t="12681"/>
          <a:stretch/>
        </p:blipFill>
        <p:spPr>
          <a:xfrm>
            <a:off x="6665916" y="4700261"/>
            <a:ext cx="4739149" cy="1654116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50800"/>
          </a:effectLst>
        </p:spPr>
      </p:pic>
      <p:pic>
        <p:nvPicPr>
          <p:cNvPr id="11" name="Picture 4231">
            <a:extLst>
              <a:ext uri="{FF2B5EF4-FFF2-40B4-BE49-F238E27FC236}">
                <a16:creationId xmlns:a16="http://schemas.microsoft.com/office/drawing/2014/main" id="{04EE9D56-B3F2-49C4-7D06-981A539DE52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2631451"/>
            <a:ext cx="5882158" cy="422654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2443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CFC28-330C-1A62-CB1C-68DF0758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cs-CZ" sz="4000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84B378-4B0C-0DD6-DA3C-340DFCAE0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7019035" cy="3649133"/>
          </a:xfrm>
        </p:spPr>
        <p:txBody>
          <a:bodyPr>
            <a:normAutofit/>
          </a:bodyPr>
          <a:lstStyle/>
          <a:p>
            <a:r>
              <a:rPr lang="cs-CZ" sz="2000" dirty="0"/>
              <a:t>Využití solárních panelů</a:t>
            </a:r>
          </a:p>
          <a:p>
            <a:r>
              <a:rPr lang="cs-CZ" sz="2000" dirty="0"/>
              <a:t>Fotovoltaické zařízení</a:t>
            </a:r>
          </a:p>
          <a:p>
            <a:r>
              <a:rPr lang="cs-CZ" sz="2000" dirty="0"/>
              <a:t>Detailní studie posuzování jednotlivých tipů solárních panelů</a:t>
            </a:r>
          </a:p>
          <a:p>
            <a:endParaRPr lang="cs-CZ" dirty="0"/>
          </a:p>
        </p:txBody>
      </p:sp>
      <p:pic>
        <p:nvPicPr>
          <p:cNvPr id="5124" name="Picture 4" descr="Sluneční energie: Výhody, využití i největší producenti | epet.cz">
            <a:extLst>
              <a:ext uri="{FF2B5EF4-FFF2-40B4-BE49-F238E27FC236}">
                <a16:creationId xmlns:a16="http://schemas.microsoft.com/office/drawing/2014/main" id="{299656D4-07BF-ECC1-BD41-A41A1EA2C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r="7154" b="-1"/>
          <a:stretch/>
        </p:blipFill>
        <p:spPr bwMode="auto"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5130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31" name="Group 5130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5132" name="Straight Connector 5131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3" name="Straight Connector 5132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4" name="Straight Connector 5133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5" name="Straight Connector 5134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6" name="Straight Connector 5135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7" name="Straight Connector 5136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8" name="Straight Connector 5137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9" name="Straight Connector 5138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0" name="Straight Connector 5139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1" name="Straight Connector 5140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2" name="Straight Connector 5141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3" name="Straight Connector 5142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4" name="Straight Connector 5143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5" name="Straight Connector 5144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6" name="Straight Connector 5145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7" name="Straight Connector 5146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8" name="Straight Connector 5147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9" name="Straight Connector 5148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0" name="Straight Connector 5149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1" name="Straight Connector 5150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2" name="Straight Connector 5151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3" name="Straight Connector 5152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4" name="Straight Connector 5153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5" name="Straight Connector 5154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6" name="Straight Connector 5155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7" name="Straight Connector 5156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8" name="Straight Connector 5157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9" name="Straight Connector 5158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0" name="Straight Connector 5159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1" name="Straight Connector 5160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2" name="Straight Connector 5161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3" name="Straight Connector 5162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4" name="Straight Connector 5163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5" name="Straight Connector 5164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6" name="Straight Connector 5165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7" name="Straight Connector 5166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8" name="Straight Connector 5167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9" name="Straight Connector 5168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0" name="Straight Connector 5169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1" name="Straight Connector 5170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2" name="Straight Connector 5171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3" name="Straight Connector 5172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4" name="Straight Connector 5173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5" name="Straight Connector 5174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6" name="Straight Connector 5175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7" name="Straight Connector 5176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8" name="Straight Connector 5177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9" name="Straight Connector 5178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0" name="Straight Connector 5179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1" name="Straight Connector 5180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2" name="Straight Connector 5181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3" name="Straight Connector 5182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4" name="Straight Connector 5183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5" name="Straight Connector 5184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6" name="Straight Connector 5185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7" name="Straight Connector 5186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8" name="Straight Connector 5187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9" name="Straight Connector 5188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0" name="Straight Connector 5189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1" name="Straight Connector 5190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2" name="Straight Connector 5191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3" name="Straight Connector 5192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4" name="Straight Connector 5193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5" name="Straight Connector 5194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6" name="Straight Connector 5195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7" name="Straight Connector 5196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8" name="Straight Connector 5197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9" name="Straight Connector 5198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0" name="Straight Connector 5199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1" name="Straight Connector 5200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2" name="Straight Connector 5201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3" name="Straight Connector 5202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4" name="Straight Connector 5203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5" name="Straight Connector 5204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6" name="Straight Connector 5205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7" name="Straight Connector 5206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8" name="Straight Connector 5207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9" name="Straight Connector 5208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11" name="Group 5210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5212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13" name="Group 5212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5214" name="Straight Connector 5213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5" name="Straight Connector 5214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6" name="Straight Connector 5215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7" name="Straight Connector 5216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8" name="Straight Connector 5217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9" name="Straight Connector 5218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0" name="Straight Connector 5219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1" name="Straight Connector 5220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2" name="Straight Connector 5221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3" name="Straight Connector 5222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4" name="Straight Connector 5223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5" name="Straight Connector 5224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6" name="Straight Connector 5225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7" name="Straight Connector 5226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8" name="Straight Connector 5227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9" name="Straight Connector 5228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0" name="Straight Connector 5229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1" name="Straight Connector 5230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2" name="Straight Connector 5231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3" name="Straight Connector 5232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4" name="Straight Connector 5233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5" name="Straight Connector 5234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6" name="Straight Connector 5235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7" name="Straight Connector 5236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8" name="Straight Connector 5237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9" name="Straight Connector 5238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0" name="Straight Connector 5239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1" name="Straight Connector 5240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2" name="Straight Connector 5241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3" name="Straight Connector 5242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4" name="Straight Connector 5243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5" name="Straight Connector 5244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6" name="Straight Connector 5245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7" name="Straight Connector 5246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8" name="Straight Connector 5247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9" name="Straight Connector 5248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0" name="Straight Connector 5249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1" name="Straight Connector 5250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2" name="Straight Connector 5251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3" name="Straight Connector 5252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4" name="Straight Connector 5253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5" name="Straight Connector 5254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6" name="Straight Connector 5255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7" name="Straight Connector 5256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8" name="Straight Connector 5257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9" name="Straight Connector 5258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0" name="Straight Connector 5259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1" name="Straight Connector 5260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2" name="Straight Connector 5261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3" name="Straight Connector 5262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4" name="Straight Connector 5263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5" name="Straight Connector 5264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6" name="Straight Connector 5265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7" name="Straight Connector 5266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8" name="Straight Connector 5267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9" name="Straight Connector 5268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0" name="Straight Connector 5269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1" name="Straight Connector 5270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2" name="Straight Connector 5271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3" name="Straight Connector 5272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4" name="Straight Connector 5273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5" name="Straight Connector 5274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6" name="Straight Connector 5275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7" name="Straight Connector 5276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8" name="Straight Connector 5277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9" name="Straight Connector 5278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0" name="Straight Connector 5279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1" name="Straight Connector 5280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2" name="Straight Connector 5281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3" name="Straight Connector 5282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4" name="Straight Connector 5283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5" name="Straight Connector 5284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6" name="Straight Connector 5285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7" name="Straight Connector 5286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8" name="Straight Connector 5287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9" name="Straight Connector 5288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0" name="Straight Connector 5289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1" name="Straight Connector 5290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2" name="Picture 2" descr="ČASTÉ DOTAZY fotovoltaická zařízení - CNE Czech Nature Energy, a. s.">
            <a:extLst>
              <a:ext uri="{FF2B5EF4-FFF2-40B4-BE49-F238E27FC236}">
                <a16:creationId xmlns:a16="http://schemas.microsoft.com/office/drawing/2014/main" id="{D0450D6C-90E1-F5E9-176F-314D20838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r="1" b="1"/>
          <a:stretch/>
        </p:blipFill>
        <p:spPr bwMode="auto"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88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F25A2-FDFD-2200-5418-26333F3D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dotaz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3F11D-D597-304E-B521-685DFA8F4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Je možné používání vozidel na solární pohon v oblastech za polárním kruhem, kde je část roku naprosté minimum slunečno svitu přes den? Zabýval se již nějaký výzkum touto problematikou? </a:t>
            </a:r>
          </a:p>
        </p:txBody>
      </p:sp>
    </p:spTree>
    <p:extLst>
      <p:ext uri="{BB962C8B-B14F-4D97-AF65-F5344CB8AC3E}">
        <p14:creationId xmlns:p14="http://schemas.microsoft.com/office/powerpoint/2010/main" val="37092996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52DAEC8-4B05-55F6-1056-DCFDBE26355F}"/>
              </a:ext>
            </a:extLst>
          </p:cNvPr>
          <p:cNvSpPr txBox="1"/>
          <p:nvPr/>
        </p:nvSpPr>
        <p:spPr>
          <a:xfrm>
            <a:off x="3601855" y="2721114"/>
            <a:ext cx="4988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2554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5274BF-C111-4B7A-8D90-F7666D37C13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Futuristický návrh</Template>
  <TotalTime>101</TotalTime>
  <Words>223</Words>
  <Application>Microsoft Office PowerPoint</Application>
  <PresentationFormat>Širokoúhlá obrazovka</PresentationFormat>
  <Paragraphs>44</Paragraphs>
  <Slides>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Nebe</vt:lpstr>
      <vt:lpstr>Využití solárních panelů pro nahrazení spalovacích agregátů</vt:lpstr>
      <vt:lpstr>Motivace a důvody k řešení daného problému</vt:lpstr>
      <vt:lpstr>Cíl práce</vt:lpstr>
      <vt:lpstr>Hypotézy a výzkumné otázky</vt:lpstr>
      <vt:lpstr>Použité metody</vt:lpstr>
      <vt:lpstr>Výsledky</vt:lpstr>
      <vt:lpstr>ZÁVĚR</vt:lpstr>
      <vt:lpstr>dotaz oponenta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 Salák</dc:creator>
  <cp:lastModifiedBy>Dominik Salák</cp:lastModifiedBy>
  <cp:revision>9</cp:revision>
  <dcterms:created xsi:type="dcterms:W3CDTF">2024-06-18T17:09:34Z</dcterms:created>
  <dcterms:modified xsi:type="dcterms:W3CDTF">2024-06-18T18:50:38Z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