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90" r:id="rId3"/>
    <p:sldId id="258" r:id="rId4"/>
    <p:sldId id="262" r:id="rId5"/>
    <p:sldId id="263" r:id="rId6"/>
    <p:sldId id="270" r:id="rId7"/>
    <p:sldId id="272" r:id="rId8"/>
    <p:sldId id="277" r:id="rId9"/>
    <p:sldId id="278" r:id="rId10"/>
    <p:sldId id="266" r:id="rId11"/>
    <p:sldId id="289" r:id="rId12"/>
    <p:sldId id="285" r:id="rId13"/>
    <p:sldId id="287" r:id="rId14"/>
    <p:sldId id="283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5CF123B-9C14-AC28-CF2A-BF337192469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E8966F-93AC-FF46-7D10-6C42214EDED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10B0C47-E86E-5E4D-8141-2396E729CD9C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399B270-0D86-DB78-FFAD-7C4E5D9AD0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2391477B-B1AC-7DE9-1EC2-122EDAEFBAC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731D18-16BE-23F5-C4B3-6D1F6615FEB5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51D954-E247-EB92-A1E3-2325A8440B2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22086B9-86D2-7A40-B111-552E1A22EEC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79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4EA5ED0-3B7B-AFA6-BE33-B9331883D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3B43710-6BB2-DFC2-6B03-B49A6FC018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914B7C-5620-FA2A-71A4-4EEDDA29558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0D261ED-8E6D-5945-92D8-12E7DB88B90F}" type="slidenum">
              <a:t>12</a:t>
            </a:fld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4E275-406C-2F79-3251-5F95D956FF2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4E5AD9-7CB1-96F0-C70A-AA88B97E6D8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DCD599-5DF2-345B-40FA-5B9C78F01D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C51A95-167A-4E41-A213-47311ECCD142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82CC28-412A-8CE2-52BC-F70BA1962F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345BD7-8F3C-D188-8E0D-6A08B6B992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659B9F-59FF-C943-9B3A-F2AC275594C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51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99F7EC-AEFA-7E3C-8A17-D015AD52D7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30D68E1-6A81-6A10-E70B-4DA2039117F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F6D95A-9945-14FB-F2C1-85442DF80DB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C0B66E-3AA1-054C-8DA9-F9F281086D40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C6C5AA-B6F0-CC2D-3A32-2D96516076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E07475-E561-0CD3-2F94-8145A4EB3B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B37952-9F11-9748-9DA9-2B0A17AD6FB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88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3E6C7C2-5291-62F5-D590-6DF5FA08B0BF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900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5F14EC-4D99-841A-E203-1711E7E2035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EBBBE2-05A1-7387-EEEE-B245699085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679C19-36A5-0341-9E19-336B68EE8E2F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CFD894-2AB7-3E29-B01A-1660E90D38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36EB09-F82D-A041-818E-66519253FA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7F120A-2CE4-0949-99A5-B02E028C3C3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51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C2B4F-33AD-5E96-AFD8-E8BA1C6BF94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623D6F-7B86-4F89-F2F3-2350E955142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5BB514-F086-2317-4204-2E36226B66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7DCF0C-3670-6840-A97B-83737293799C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F470BC-FB52-9DE4-0309-103AA6F4B9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2A3D2C-CCC8-1A9A-D746-6F68C9942C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53E96D-2227-C643-93FD-93E6885EAF5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80267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2EE027-D773-E1EC-423C-881D8F3603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9A4F06-DEF1-60C5-3B6A-15D925D6D8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682136-F636-BDF4-0D85-99DDD2A2178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86FFC0-412E-AE4C-AB04-0E059A3F2BDE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02BBEB-E05A-B525-D7E2-C2B89150D5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57B472-0EDC-D3C6-93D4-E562819835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346EA2-5723-8D4A-A5AD-358967B3968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496A7-9CDC-E365-242B-5CEF956A7F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C9D5F-520D-22A3-7B7B-7DC9403C42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C29123C-8EE2-DC9E-CF99-7D52F4F1D1F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06D272-7EE8-2E03-563E-3F4F0CBEF68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7FCB4B-B589-1D4E-AA51-EBD40F57AD5E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BDA8F2-C340-8D94-F98C-D7CF239F04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05037B-743B-028A-CA7C-8E1B0B8097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6C0B09-6C49-6647-8A44-5AE67FF54CB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5872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367D1-1A15-17E2-087C-BA7F2BD603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96E87B-7DA8-7AF0-F645-AF6E707A98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AA655C-0A38-6823-A150-3B08862FEDA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B1CD88C-0B0B-CD7D-A00E-E2C627C145E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E67AE7-72FA-2880-57A5-C8D21D9C8A7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69FDF67-F3C4-2713-164D-85E18A325F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276E58-0990-9F4B-9B87-8185BA496CDA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F2F26BC-072E-AC31-426A-4275946657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0CA876C-F510-D1E7-A918-F882A5824A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D56D9C-0656-9D4D-8195-4B7EA1005BA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8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A5483C-8893-A92C-75C7-8A01A77A2E7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EB578E-EA66-1935-9D74-DD7A4908E2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8B38EE-322A-7B48-AF0F-E9FD0D75EDAF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8445B2B-DA4C-43E7-312B-CE3099DF475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9FA3A4-7B65-F80F-FF84-DA6C163CB4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9622DC-BD74-254F-B115-03D1B5A47E3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61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C497137-4E6B-BD2E-8B52-7F9BB88AABA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D43D58-8755-CD4C-9992-F2152EC5D5B3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3CB96FA-1858-A899-3BF8-8A420790AA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546BC16-F8A4-72E1-B07B-DAA1F8CBBC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EA5D8B-CCB8-F84D-9120-C8C45B9E341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44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FA32A-7887-F613-A8EF-D5448BDCA3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8845A4-1F52-818B-579C-2A749ECDB43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14F29F-4214-6E3F-DE8C-E27185B55E9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B20C7D3-C8C4-60CE-5734-4D5625E2FD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49F584-1F8F-F242-96BC-E431B2AFFCBC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6DB3A9-7426-D011-F61B-B5CC07BB4D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9A7C75F-4639-02CB-07BC-960D3F8F18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BEF894-007B-464C-8A9B-0C952892044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214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E93049-8043-5D47-AEFA-FD21C3BA80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C214589-9A84-64EA-60AB-D501B608CB0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4D4614-BC8D-8244-F06D-BB299075BB2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507EB3-0671-E5E5-45CB-7EE7E7BAB18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B218D9-B73A-7F47-8697-ACCE68EC555A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66C91-770F-5B59-8E9B-49316D53B41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8F6A55-5DB9-B831-3F26-ECBB685F4F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32AB9F-D97C-224C-8440-49AEC461749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55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1A42248-B30F-71F7-510D-4531853C4A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3C6612-E883-0306-968E-C6426AB6E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74DAA-BBEF-2A6D-22E0-9E8B2E348E8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3D6D554-6A3B-FE45-8A20-CEC465E27F6F}" type="datetime1">
              <a:rPr lang="cs-CZ"/>
              <a:pPr lvl="0"/>
              <a:t>24.06.2024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AB1B12-EA5A-A765-14F6-CD29546A3C0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5E8BDE-8AFD-EB5A-8788-F80AB589AF6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A998348-9852-6640-86A9-284187975CC1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cs-CZ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 descr="Obsah obrázku exteriér, obloha, sníh&#10;&#10;Popis byl vytvořen automaticky">
            <a:extLst>
              <a:ext uri="{FF2B5EF4-FFF2-40B4-BE49-F238E27FC236}">
                <a16:creationId xmlns:a16="http://schemas.microsoft.com/office/drawing/2014/main" id="{4FE02B10-DF91-F569-8ABB-0AED7DD051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09" b="-1107"/>
          <a:stretch>
            <a:fillRect/>
          </a:stretch>
        </p:blipFill>
        <p:spPr>
          <a:xfrm>
            <a:off x="0" y="-137790"/>
            <a:ext cx="12191996" cy="79590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31064073-2DD0-DFB5-9957-2085385475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085" y="634365"/>
            <a:ext cx="4996811" cy="1585057"/>
          </a:xfrm>
        </p:spPr>
        <p:txBody>
          <a:bodyPr/>
          <a:lstStyle/>
          <a:p>
            <a:pPr lvl="0"/>
            <a:r>
              <a:rPr lang="cs-CZ" sz="3100"/>
              <a:t>Bakalářská práce</a:t>
            </a:r>
            <a:br>
              <a:rPr lang="cs-CZ"/>
            </a:br>
            <a:r>
              <a:rPr lang="cs-CZ" sz="3400">
                <a:latin typeface="Calibri"/>
              </a:rPr>
              <a:t>MOTEL S RESTAURACÍ</a:t>
            </a:r>
            <a:br>
              <a:rPr lang="cs-CZ" sz="4300"/>
            </a:br>
            <a:endParaRPr lang="cs-CZ" sz="430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EFA8C7-E9AC-1D4A-746B-94C72E30FA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1665122" y="234141"/>
            <a:ext cx="12401732" cy="1075105"/>
          </a:xfrm>
        </p:spPr>
        <p:txBody>
          <a:bodyPr anchorCtr="1"/>
          <a:lstStyle/>
          <a:p>
            <a:pPr marL="0" lvl="0" indent="0">
              <a:lnSpc>
                <a:spcPct val="40000"/>
              </a:lnSpc>
              <a:buNone/>
            </a:pPr>
            <a:r>
              <a:rPr lang="cs-CZ" sz="2400"/>
              <a:t>VYSOKÁ ŠKOLA TECHNICKO EKONOMICKÁ V ČESKÝCH BUDĚJOVICÍCH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AD10350-04D9-DA60-1EA3-CEFC13232FB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817854" y="634365"/>
            <a:ext cx="5186303" cy="1810996"/>
          </a:xfrm>
        </p:spPr>
        <p:txBody>
          <a:bodyPr/>
          <a:lstStyle/>
          <a:p>
            <a:pPr marL="0" lvl="0" indent="0">
              <a:lnSpc>
                <a:spcPct val="40000"/>
              </a:lnSpc>
              <a:buNone/>
            </a:pPr>
            <a:r>
              <a:rPr lang="cs-CZ" sz="1300"/>
              <a:t>Vypracoval: 		Denis Daněk</a:t>
            </a:r>
          </a:p>
          <a:p>
            <a:pPr marL="0" lvl="0" indent="0">
              <a:lnSpc>
                <a:spcPct val="40000"/>
              </a:lnSpc>
              <a:buNone/>
            </a:pPr>
            <a:endParaRPr lang="cs-CZ" sz="1300"/>
          </a:p>
          <a:p>
            <a:pPr marL="0" lvl="0" indent="0">
              <a:lnSpc>
                <a:spcPct val="40000"/>
              </a:lnSpc>
              <a:buNone/>
            </a:pPr>
            <a:r>
              <a:rPr lang="cs-CZ" sz="1300"/>
              <a:t>Vedoucí bakalářské</a:t>
            </a:r>
            <a:br>
              <a:rPr lang="cs-CZ" sz="1300"/>
            </a:br>
            <a:br>
              <a:rPr lang="cs-CZ" sz="1300"/>
            </a:br>
            <a:r>
              <a:rPr lang="cs-CZ" sz="1300"/>
              <a:t>práce: 		Ing. Michal Kraus, Ph.D.</a:t>
            </a:r>
          </a:p>
          <a:p>
            <a:pPr marL="0" lvl="0" indent="0">
              <a:lnSpc>
                <a:spcPct val="40000"/>
              </a:lnSpc>
              <a:buNone/>
            </a:pPr>
            <a:r>
              <a:rPr lang="cs-CZ" sz="1300"/>
              <a:t>	 </a:t>
            </a:r>
            <a:br>
              <a:rPr lang="cs-CZ" sz="1300"/>
            </a:br>
            <a:r>
              <a:rPr lang="cs-CZ" sz="1300"/>
              <a:t>Oponent bakalářské	Ing. et Ing. Václav Chlumák</a:t>
            </a:r>
            <a:br>
              <a:rPr lang="cs-CZ" sz="1300"/>
            </a:br>
            <a:r>
              <a:rPr lang="cs-CZ" sz="1300"/>
              <a:t>práce: </a:t>
            </a:r>
            <a:r>
              <a:rPr lang="cs-CZ" sz="2000"/>
              <a:t>	</a:t>
            </a:r>
          </a:p>
          <a:p>
            <a:pPr marL="0" lvl="0" indent="0">
              <a:lnSpc>
                <a:spcPct val="40000"/>
              </a:lnSpc>
              <a:buNone/>
            </a:pPr>
            <a:endParaRPr lang="cs-CZ" sz="1300"/>
          </a:p>
          <a:p>
            <a:pPr marL="1828800" lvl="4" indent="-1828800">
              <a:lnSpc>
                <a:spcPct val="40000"/>
              </a:lnSpc>
              <a:buNone/>
            </a:pPr>
            <a:r>
              <a:rPr lang="cs-CZ" sz="1300"/>
              <a:t>Datum: 	12. 6. 2024</a:t>
            </a:r>
          </a:p>
          <a:p>
            <a:pPr marL="1828800" lvl="4" indent="-1828800">
              <a:lnSpc>
                <a:spcPct val="40000"/>
              </a:lnSpc>
              <a:buNone/>
            </a:pPr>
            <a:endParaRPr lang="cs-CZ" sz="1300"/>
          </a:p>
          <a:p>
            <a:pPr marL="1828800" lvl="4" indent="-1828800">
              <a:lnSpc>
                <a:spcPct val="40000"/>
              </a:lnSpc>
              <a:buNone/>
            </a:pPr>
            <a:r>
              <a:rPr lang="cs-CZ" sz="1300"/>
              <a:t>Obor:	Pozemní stavitelství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F015F-1EEE-B975-EB1C-29E8B046DFC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4">
            <a:extLst>
              <a:ext uri="{FF2B5EF4-FFF2-40B4-BE49-F238E27FC236}">
                <a16:creationId xmlns:a16="http://schemas.microsoft.com/office/drawing/2014/main" id="{3FEC516B-43A8-5CB0-7CDA-30003880F04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Kamenná dlažba_3">
            <a:extLst>
              <a:ext uri="{FF2B5EF4-FFF2-40B4-BE49-F238E27FC236}">
                <a16:creationId xmlns:a16="http://schemas.microsoft.com/office/drawing/2014/main" id="{2CA5CCCA-44AD-ED46-9F1C-F072B49DF8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5907" y="217682"/>
            <a:ext cx="9380774" cy="66403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C21E76D0-50AA-4045-053F-766EB1A73741}"/>
              </a:ext>
            </a:extLst>
          </p:cNvPr>
          <p:cNvSpPr txBox="1"/>
          <p:nvPr/>
        </p:nvSpPr>
        <p:spPr>
          <a:xfrm>
            <a:off x="2401342" y="705642"/>
            <a:ext cx="10515600" cy="13255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Děkuji za pozornost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AFD8A-E330-6883-4A9D-2CBF3846B61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Otázky vedoucího práce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22B96D-62D0-78DA-1DB2-9EC4296671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909230"/>
            <a:ext cx="10515600" cy="5060362"/>
          </a:xfrm>
        </p:spPr>
        <p:txBody>
          <a:bodyPr>
            <a:noAutofit/>
          </a:bodyPr>
          <a:lstStyle/>
          <a:p>
            <a:pPr marL="342900" lvl="0" indent="-342900">
              <a:buAutoNum type="arabicParenR"/>
            </a:pPr>
            <a:r>
              <a:rPr lang="cs-CZ" sz="1800"/>
              <a:t>Kdo jsou respondenti dotazníkového šetření? Je možné 13 dotazníků považovat za dostatečný výběrový vzorek pro vyvození relevantních závěrů?</a:t>
            </a:r>
          </a:p>
          <a:p>
            <a:pPr marL="0" lvl="0" indent="0">
              <a:buNone/>
            </a:pPr>
            <a:r>
              <a:rPr lang="cs-CZ" sz="1800"/>
              <a:t>	- Specializovaní odborníci v oboru pozemní stavitelství</a:t>
            </a:r>
          </a:p>
          <a:p>
            <a:pPr lvl="0"/>
            <a:endParaRPr lang="cs-CZ" sz="1800"/>
          </a:p>
          <a:p>
            <a:pPr marL="0" lvl="0" indent="0">
              <a:buNone/>
            </a:pPr>
            <a:r>
              <a:rPr lang="cs-CZ" sz="1800"/>
              <a:t>2) Bylo by možné využít pro předprostor motelu i litý nepropustný pryžový povrch? Jaké jsou výhody a nevýhody této zpevněné plochy v kontextu řešeného objektu?</a:t>
            </a:r>
            <a:br>
              <a:rPr lang="cs-CZ" sz="1800"/>
            </a:br>
            <a:br>
              <a:rPr lang="cs-CZ" sz="1800"/>
            </a:br>
            <a:r>
              <a:rPr lang="cs-CZ" sz="1800"/>
              <a:t>Pryžový povrch není vhodný pro použití na předprostor motelu</a:t>
            </a:r>
            <a:br>
              <a:rPr lang="cs-CZ" sz="1800"/>
            </a:br>
            <a:br>
              <a:rPr lang="cs-CZ" sz="1800"/>
            </a:br>
            <a:r>
              <a:rPr lang="cs-CZ" sz="1800"/>
              <a:t>	- Výhoda: Měkký povrch – použití u hřišť</a:t>
            </a:r>
          </a:p>
          <a:p>
            <a:pPr marL="0" lvl="0" indent="0">
              <a:buNone/>
            </a:pPr>
            <a:r>
              <a:rPr lang="cs-CZ" sz="1800"/>
              <a:t>	- Nevýhoda: Estetika pro použití před komerční občanskou vybavenost, vsakovací schopnost</a:t>
            </a:r>
          </a:p>
          <a:p>
            <a:pPr lvl="0">
              <a:buChar char="-"/>
            </a:pPr>
            <a:endParaRPr lang="cs-CZ" sz="1800"/>
          </a:p>
          <a:p>
            <a:pPr marL="0" lvl="0" indent="0">
              <a:buNone/>
            </a:pPr>
            <a:r>
              <a:rPr lang="cs-CZ" sz="1800"/>
              <a:t>3) Jaké autor odhaduje celkové investiční náklady na řešení zpevněných ploch pro vybranou variantu?</a:t>
            </a:r>
          </a:p>
          <a:p>
            <a:pPr lvl="0"/>
            <a:endParaRPr lang="cs-CZ" sz="1800"/>
          </a:p>
          <a:p>
            <a:pPr marL="0" lvl="0" indent="0">
              <a:buNone/>
            </a:pPr>
            <a:endParaRPr lang="cs-CZ" sz="1600"/>
          </a:p>
          <a:p>
            <a:pPr lvl="0"/>
            <a:endParaRPr lang="cs-CZ" sz="1600"/>
          </a:p>
          <a:p>
            <a:pPr lvl="0"/>
            <a:endParaRPr lang="cs-CZ"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B6874-D6A8-D885-C034-318BA60B80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014" y="513874"/>
            <a:ext cx="10515600" cy="1325559"/>
          </a:xfrm>
        </p:spPr>
        <p:txBody>
          <a:bodyPr anchorCtr="1"/>
          <a:lstStyle/>
          <a:p>
            <a:pPr lvl="0" algn="ctr"/>
            <a:r>
              <a:rPr lang="cs-CZ"/>
              <a:t>Otázky vedoucího práce </a:t>
            </a:r>
            <a:br>
              <a:rPr lang="cs-CZ"/>
            </a:br>
            <a:br>
              <a:rPr lang="cs-CZ" sz="1800"/>
            </a:br>
            <a:endParaRPr lang="cs-CZ" sz="1800"/>
          </a:p>
        </p:txBody>
      </p:sp>
      <p:sp>
        <p:nvSpPr>
          <p:cNvPr id="3" name="Zástupný symbol pro obsah 4">
            <a:extLst>
              <a:ext uri="{FF2B5EF4-FFF2-40B4-BE49-F238E27FC236}">
                <a16:creationId xmlns:a16="http://schemas.microsoft.com/office/drawing/2014/main" id="{295CE985-5627-C0B2-3661-7B739FD622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5546" y="1870012"/>
            <a:ext cx="10515600" cy="4351336"/>
          </a:xfrm>
        </p:spPr>
        <p:txBody>
          <a:bodyPr/>
          <a:lstStyle/>
          <a:p>
            <a:pPr lvl="0"/>
            <a:r>
              <a:rPr lang="cs-CZ" sz="2000"/>
              <a:t>Celková posuzovaná plocha: 	</a:t>
            </a:r>
            <a:r>
              <a:rPr lang="cs-CZ" sz="2000" b="1"/>
              <a:t>1 145 m</a:t>
            </a:r>
            <a:r>
              <a:rPr lang="cs-CZ" sz="2000" b="1" baseline="30000"/>
              <a:t>2</a:t>
            </a:r>
          </a:p>
          <a:p>
            <a:pPr lvl="0"/>
            <a:r>
              <a:rPr lang="cs-CZ" sz="2000"/>
              <a:t>Náklady na úpravu plochy: 	   890,- Kč/m</a:t>
            </a:r>
            <a:r>
              <a:rPr lang="cs-CZ" sz="2000" baseline="30000"/>
              <a:t>2</a:t>
            </a:r>
          </a:p>
          <a:p>
            <a:pPr lvl="0"/>
            <a:r>
              <a:rPr lang="cs-CZ" sz="2000"/>
              <a:t>Náklady na dlažbu: 		2 700,- Kč/m</a:t>
            </a:r>
            <a:r>
              <a:rPr lang="cs-CZ" sz="2000" baseline="30000"/>
              <a:t>2</a:t>
            </a:r>
          </a:p>
          <a:p>
            <a:pPr lvl="0"/>
            <a:r>
              <a:rPr lang="cs-CZ" sz="2000"/>
              <a:t>Náklady na pokládku:		   500,- Kč/m</a:t>
            </a:r>
            <a:r>
              <a:rPr lang="cs-CZ" sz="2000" baseline="30000"/>
              <a:t>2</a:t>
            </a:r>
          </a:p>
          <a:p>
            <a:pPr lvl="0"/>
            <a:r>
              <a:rPr lang="cs-CZ" sz="2000"/>
              <a:t>Celkové náklady na m</a:t>
            </a:r>
            <a:r>
              <a:rPr lang="cs-CZ" sz="2000" baseline="30000"/>
              <a:t>2</a:t>
            </a:r>
            <a:r>
              <a:rPr lang="cs-CZ" sz="2000"/>
              <a:t>: </a:t>
            </a:r>
            <a:r>
              <a:rPr lang="cs-CZ" sz="2000" baseline="30000"/>
              <a:t>		</a:t>
            </a:r>
            <a:r>
              <a:rPr lang="cs-CZ" sz="2000" b="1"/>
              <a:t>4 090,- Kč/m</a:t>
            </a:r>
            <a:r>
              <a:rPr lang="cs-CZ" sz="2000" b="1" baseline="30000"/>
              <a:t>2</a:t>
            </a:r>
          </a:p>
          <a:p>
            <a:pPr lvl="0"/>
            <a:endParaRPr lang="cs-CZ" sz="2000"/>
          </a:p>
          <a:p>
            <a:pPr lvl="0"/>
            <a:endParaRPr lang="cs-CZ" sz="2400" b="1"/>
          </a:p>
          <a:p>
            <a:pPr lvl="0"/>
            <a:endParaRPr lang="cs-CZ" sz="2400" b="1"/>
          </a:p>
          <a:p>
            <a:pPr lvl="0"/>
            <a:r>
              <a:rPr lang="cs-CZ" b="1"/>
              <a:t>CELKEM: cca 4,5 mil. Kč </a:t>
            </a:r>
            <a:r>
              <a:rPr lang="cs-CZ" sz="2000"/>
              <a:t>(4 683 050,- Kč)</a:t>
            </a:r>
            <a:r>
              <a:rPr lang="cs-CZ" sz="2400" b="1"/>
              <a:t>	</a:t>
            </a:r>
            <a:r>
              <a:rPr lang="cs-CZ" sz="2000"/>
              <a:t>	</a:t>
            </a:r>
          </a:p>
          <a:p>
            <a:pPr lvl="0"/>
            <a:endParaRPr lang="cs-CZ" sz="2000"/>
          </a:p>
          <a:p>
            <a:pPr lvl="0"/>
            <a:endParaRPr lang="cs-CZ" sz="2000"/>
          </a:p>
          <a:p>
            <a:pPr lvl="0"/>
            <a:endParaRPr lang="cs-CZ" sz="2000"/>
          </a:p>
        </p:txBody>
      </p:sp>
      <p:pic>
        <p:nvPicPr>
          <p:cNvPr id="4" name="Picture 2" descr="situace vyznačená">
            <a:extLst>
              <a:ext uri="{FF2B5EF4-FFF2-40B4-BE49-F238E27FC236}">
                <a16:creationId xmlns:a16="http://schemas.microsoft.com/office/drawing/2014/main" id="{4958A8EF-1477-579D-51FB-EBFE6662C1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82834" y="1931185"/>
            <a:ext cx="5170968" cy="36427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BC11D-2399-EE2E-87CC-E0C8F5A1413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Otázky vedoucího práce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2AB14F-5F25-B4B5-7E66-4502356B87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169212"/>
            <a:ext cx="10515600" cy="5060362"/>
          </a:xfrm>
        </p:spPr>
        <p:txBody>
          <a:bodyPr>
            <a:noAutofit/>
          </a:bodyPr>
          <a:lstStyle/>
          <a:p>
            <a:pPr lvl="0"/>
            <a:endParaRPr lang="cs-CZ" sz="1800"/>
          </a:p>
          <a:p>
            <a:pPr marL="0" lvl="0" indent="0">
              <a:buNone/>
            </a:pPr>
            <a:r>
              <a:rPr lang="cs-CZ" sz="1800"/>
              <a:t>4) Jak autor vysvětlí splnění požadavků na šíření vlhkosti, jestliže je na konci modelového roku zóna stále vlhká (roční bilance vodní páry je pasivní).</a:t>
            </a:r>
          </a:p>
          <a:p>
            <a:pPr marL="0" lvl="0" indent="0">
              <a:buNone/>
            </a:pPr>
            <a:endParaRPr lang="cs-CZ" sz="1800"/>
          </a:p>
          <a:p>
            <a:pPr marL="0" lvl="0" indent="0">
              <a:buNone/>
            </a:pPr>
            <a:r>
              <a:rPr lang="cs-CZ" sz="1800"/>
              <a:t>	- Odvodnění za pomocí štěrkové vrstvy a pomocí drenáže</a:t>
            </a:r>
          </a:p>
          <a:p>
            <a:pPr lvl="0">
              <a:buChar char="-"/>
            </a:pPr>
            <a:endParaRPr lang="cs-CZ" sz="1600"/>
          </a:p>
          <a:p>
            <a:pPr lvl="0"/>
            <a:endParaRPr lang="cs-CZ" sz="1600"/>
          </a:p>
          <a:p>
            <a:pPr lvl="0"/>
            <a:endParaRPr lang="cs-CZ"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371A5-BA7A-0CF7-5042-D7FA6B8CB10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Otázky oponenta práce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4B3F99-398C-BE40-2E5E-C67A8531C4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10515600" cy="4743120"/>
          </a:xfrm>
        </p:spPr>
        <p:txBody>
          <a:bodyPr/>
          <a:lstStyle/>
          <a:p>
            <a:pPr marL="0" lvl="0" indent="0">
              <a:lnSpc>
                <a:spcPct val="80000"/>
              </a:lnSpc>
              <a:buNone/>
            </a:pPr>
            <a:endParaRPr lang="cs-CZ" sz="1800"/>
          </a:p>
          <a:p>
            <a:pPr marL="0" lvl="0" indent="0">
              <a:lnSpc>
                <a:spcPct val="80000"/>
              </a:lnSpc>
              <a:buNone/>
            </a:pPr>
            <a:r>
              <a:rPr lang="cs-CZ" sz="1800"/>
              <a:t>1) Jaká jsou výhody ukládání do betonu a do volně drceného kameniva?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cs-CZ" sz="1800"/>
              <a:t>	- Beton: Větší únosnost na zatížení, menší prorůstání vegetací, menší prosedavost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cs-CZ" sz="1800"/>
              <a:t>	- Kamenivo: Cenová dostupnost, dilatace, snadná oprava předlážděním, </a:t>
            </a:r>
          </a:p>
          <a:p>
            <a:pPr marL="0" lvl="0" indent="0">
              <a:lnSpc>
                <a:spcPct val="80000"/>
              </a:lnSpc>
              <a:buNone/>
            </a:pPr>
            <a:endParaRPr lang="cs-CZ" sz="1800"/>
          </a:p>
          <a:p>
            <a:pPr marL="0" lvl="0" indent="0">
              <a:lnSpc>
                <a:spcPct val="80000"/>
              </a:lnSpc>
              <a:buNone/>
            </a:pPr>
            <a:endParaRPr lang="cs-CZ" sz="1800"/>
          </a:p>
          <a:p>
            <a:pPr marL="0" lvl="0" indent="0">
              <a:lnSpc>
                <a:spcPct val="80000"/>
              </a:lnSpc>
              <a:buNone/>
            </a:pPr>
            <a:r>
              <a:rPr lang="cs-CZ" sz="1800"/>
              <a:t>2) V jaké části dotazníku mohli respondenti určovat priority kritérií výběru?</a:t>
            </a:r>
            <a:endParaRPr lang="cs-CZ" sz="2400"/>
          </a:p>
          <a:p>
            <a:pPr marL="0" lvl="0" indent="0">
              <a:lnSpc>
                <a:spcPct val="80000"/>
              </a:lnSpc>
              <a:buNone/>
            </a:pPr>
            <a:r>
              <a:rPr lang="cs-CZ" sz="1800"/>
              <a:t>	- Na základě ústního jednání se specialisty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6">
            <a:extLst>
              <a:ext uri="{FF2B5EF4-FFF2-40B4-BE49-F238E27FC236}">
                <a16:creationId xmlns:a16="http://schemas.microsoft.com/office/drawing/2014/main" id="{BA8AC842-A04B-2A04-04C6-33BAEE148AA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Cíl práce</a:t>
            </a:r>
          </a:p>
        </p:txBody>
      </p:sp>
      <p:sp>
        <p:nvSpPr>
          <p:cNvPr id="3" name="Zástupný symbol pro obsah 7">
            <a:extLst>
              <a:ext uri="{FF2B5EF4-FFF2-40B4-BE49-F238E27FC236}">
                <a16:creationId xmlns:a16="http://schemas.microsoft.com/office/drawing/2014/main" id="{C835C151-A072-429E-1C17-6DB0234DCF5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cs-CZ"/>
              <a:t>Cílem bakalářské práce je výběr optimální varianty řešení zpevněné plochy před motelem s restaurací a vyhodnocení z hledisek funkčních, estetických, rychlosti provedení práce, cenové dostupnosti, závadovosti, trvanlivosti a nároků na údržbu. </a:t>
            </a:r>
          </a:p>
          <a:p>
            <a:pPr lvl="0"/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7">
            <a:extLst>
              <a:ext uri="{FF2B5EF4-FFF2-40B4-BE49-F238E27FC236}">
                <a16:creationId xmlns:a16="http://schemas.microsoft.com/office/drawing/2014/main" id="{8FA46AC4-0D33-F05A-6623-7E5E9105B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363"/>
          <a:stretch>
            <a:fillRect/>
          </a:stretch>
        </p:blipFill>
        <p:spPr>
          <a:xfrm>
            <a:off x="0" y="0"/>
            <a:ext cx="9991859" cy="6837426"/>
          </a:xfr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33B6721D-0CA9-BC4F-61C2-4A79275871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902" y="0"/>
            <a:ext cx="5895091" cy="1071621"/>
          </a:xfrm>
        </p:spPr>
        <p:txBody>
          <a:bodyPr anchorCtr="1"/>
          <a:lstStyle/>
          <a:p>
            <a:pPr lvl="0" algn="ctr"/>
            <a:r>
              <a:rPr lang="cs-CZ"/>
              <a:t>ROZBOR ŠIRŠÍCH VZTAHŮ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8">
            <a:extLst>
              <a:ext uri="{FF2B5EF4-FFF2-40B4-BE49-F238E27FC236}">
                <a16:creationId xmlns:a16="http://schemas.microsoft.com/office/drawing/2014/main" id="{FEB86726-BA3C-8D79-8269-A26121724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6437"/>
          <a:stretch>
            <a:fillRect/>
          </a:stretch>
        </p:blipFill>
        <p:spPr>
          <a:xfrm>
            <a:off x="1400229" y="108740"/>
            <a:ext cx="8787475" cy="6640509"/>
          </a:xfr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C3E43F69-3699-CBD6-A80E-4A35F2257A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4579" y="247144"/>
            <a:ext cx="10515600" cy="1325559"/>
          </a:xfrm>
        </p:spPr>
        <p:txBody>
          <a:bodyPr/>
          <a:lstStyle/>
          <a:p>
            <a:pPr lvl="0"/>
            <a:r>
              <a:rPr lang="cs-CZ"/>
              <a:t>1NP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Obsah obrázku text, sportovní hra, sport&#10;&#10;Popis byl vytvořen automaticky">
            <a:extLst>
              <a:ext uri="{FF2B5EF4-FFF2-40B4-BE49-F238E27FC236}">
                <a16:creationId xmlns:a16="http://schemas.microsoft.com/office/drawing/2014/main" id="{576F1622-B029-6678-1B3E-4CB85553A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903" y="5490715"/>
            <a:ext cx="1272543" cy="11201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ástupný obsah 7">
            <a:extLst>
              <a:ext uri="{FF2B5EF4-FFF2-40B4-BE49-F238E27FC236}">
                <a16:creationId xmlns:a16="http://schemas.microsoft.com/office/drawing/2014/main" id="{D03F7F0F-1101-A104-EEE4-756BE567F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6334"/>
          <a:stretch>
            <a:fillRect/>
          </a:stretch>
        </p:blipFill>
        <p:spPr>
          <a:xfrm>
            <a:off x="1250249" y="0"/>
            <a:ext cx="9085240" cy="6858000"/>
          </a:xfr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3173AD0C-CF79-09FC-6C25-EF2C9F5E97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4579" y="247144"/>
            <a:ext cx="10515600" cy="1325559"/>
          </a:xfrm>
        </p:spPr>
        <p:txBody>
          <a:bodyPr/>
          <a:lstStyle/>
          <a:p>
            <a:pPr lvl="0"/>
            <a:r>
              <a:rPr lang="cs-CZ"/>
              <a:t>2NP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EC0B58-4A1B-ED55-7E74-AB2AAAA9A82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3">
            <a:extLst>
              <a:ext uri="{FF2B5EF4-FFF2-40B4-BE49-F238E27FC236}">
                <a16:creationId xmlns:a16="http://schemas.microsoft.com/office/drawing/2014/main" id="{E682A033-2342-96FC-0E6F-496CA338D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284" y="69082"/>
            <a:ext cx="9601428" cy="678891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88A18-2DB9-57AE-03A8-9D37F94E793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1. Multikriteriální hodnocení jednotlivých skladeb a povrchů</a:t>
            </a:r>
          </a:p>
        </p:txBody>
      </p:sp>
      <p:graphicFrame>
        <p:nvGraphicFramePr>
          <p:cNvPr id="3" name="Zástupný symbol pro obsah 3">
            <a:extLst>
              <a:ext uri="{FF2B5EF4-FFF2-40B4-BE49-F238E27FC236}">
                <a16:creationId xmlns:a16="http://schemas.microsoft.com/office/drawing/2014/main" id="{635A548D-9A08-B3F6-81C6-DFFED9B449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70489" y="1690689"/>
          <a:ext cx="7099630" cy="4908901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127153">
                  <a:extLst>
                    <a:ext uri="{9D8B030D-6E8A-4147-A177-3AD203B41FA5}">
                      <a16:colId xmlns:a16="http://schemas.microsoft.com/office/drawing/2014/main" val="3248544958"/>
                    </a:ext>
                  </a:extLst>
                </a:gridCol>
                <a:gridCol w="705322">
                  <a:extLst>
                    <a:ext uri="{9D8B030D-6E8A-4147-A177-3AD203B41FA5}">
                      <a16:colId xmlns:a16="http://schemas.microsoft.com/office/drawing/2014/main" val="3303782492"/>
                    </a:ext>
                  </a:extLst>
                </a:gridCol>
                <a:gridCol w="755486">
                  <a:extLst>
                    <a:ext uri="{9D8B030D-6E8A-4147-A177-3AD203B41FA5}">
                      <a16:colId xmlns:a16="http://schemas.microsoft.com/office/drawing/2014/main" val="1891773317"/>
                    </a:ext>
                  </a:extLst>
                </a:gridCol>
                <a:gridCol w="839848">
                  <a:extLst>
                    <a:ext uri="{9D8B030D-6E8A-4147-A177-3AD203B41FA5}">
                      <a16:colId xmlns:a16="http://schemas.microsoft.com/office/drawing/2014/main" val="1770048260"/>
                    </a:ext>
                  </a:extLst>
                </a:gridCol>
                <a:gridCol w="874065">
                  <a:extLst>
                    <a:ext uri="{9D8B030D-6E8A-4147-A177-3AD203B41FA5}">
                      <a16:colId xmlns:a16="http://schemas.microsoft.com/office/drawing/2014/main" val="977371161"/>
                    </a:ext>
                  </a:extLst>
                </a:gridCol>
                <a:gridCol w="916621">
                  <a:extLst>
                    <a:ext uri="{9D8B030D-6E8A-4147-A177-3AD203B41FA5}">
                      <a16:colId xmlns:a16="http://schemas.microsoft.com/office/drawing/2014/main" val="953591415"/>
                    </a:ext>
                  </a:extLst>
                </a:gridCol>
                <a:gridCol w="915863">
                  <a:extLst>
                    <a:ext uri="{9D8B030D-6E8A-4147-A177-3AD203B41FA5}">
                      <a16:colId xmlns:a16="http://schemas.microsoft.com/office/drawing/2014/main" val="390405586"/>
                    </a:ext>
                  </a:extLst>
                </a:gridCol>
                <a:gridCol w="965268">
                  <a:extLst>
                    <a:ext uri="{9D8B030D-6E8A-4147-A177-3AD203B41FA5}">
                      <a16:colId xmlns:a16="http://schemas.microsoft.com/office/drawing/2014/main" val="1359584866"/>
                    </a:ext>
                  </a:extLst>
                </a:gridCol>
              </a:tblGrid>
              <a:tr h="1001505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500"/>
                        <a:t>  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Funkční hledisko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Estetické hledisko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Rychlost provedené práce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Cenová dostupnost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Závadovost (nutnost reklamací)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Trvanlivost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Nároky na údržbu (Prorůstání zelení…)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1780709549"/>
                  </a:ext>
                </a:extLst>
              </a:tr>
              <a:tr h="1001505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Betonové dlažby maloformátové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+4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-4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+1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+7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2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-1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2992403119"/>
                  </a:ext>
                </a:extLst>
              </a:tr>
              <a:tr h="1001505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Betonové dlažby velkoformátové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+8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-2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+1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1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-1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1679141110"/>
                  </a:ext>
                </a:extLst>
              </a:tr>
              <a:tr h="598822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Keramické dlažby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+12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-6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 2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4163194976"/>
                  </a:ext>
                </a:extLst>
              </a:tr>
              <a:tr h="708157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Kamenné dlažby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+9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-7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 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-2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3569938102"/>
                  </a:ext>
                </a:extLst>
              </a:tr>
              <a:tr h="597404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Lité betonové dlažby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-7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+10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+1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-4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 2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21349927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4F7F0-E143-1CE1-4458-D11BC80692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2. Posouzení vhodnosti použití jednotlivých druhů zpevněných ploch.</a:t>
            </a:r>
          </a:p>
        </p:txBody>
      </p:sp>
      <p:graphicFrame>
        <p:nvGraphicFramePr>
          <p:cNvPr id="3" name="Zástupný symbol pro obsah 3">
            <a:extLst>
              <a:ext uri="{FF2B5EF4-FFF2-40B4-BE49-F238E27FC236}">
                <a16:creationId xmlns:a16="http://schemas.microsoft.com/office/drawing/2014/main" id="{9160CADD-D2D3-3562-F6D6-B92AF6DA417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3" y="2442956"/>
          <a:ext cx="10515600" cy="3237378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372532">
                  <a:extLst>
                    <a:ext uri="{9D8B030D-6E8A-4147-A177-3AD203B41FA5}">
                      <a16:colId xmlns:a16="http://schemas.microsoft.com/office/drawing/2014/main" val="2427139052"/>
                    </a:ext>
                  </a:extLst>
                </a:gridCol>
                <a:gridCol w="1046594">
                  <a:extLst>
                    <a:ext uri="{9D8B030D-6E8A-4147-A177-3AD203B41FA5}">
                      <a16:colId xmlns:a16="http://schemas.microsoft.com/office/drawing/2014/main" val="1930519884"/>
                    </a:ext>
                  </a:extLst>
                </a:gridCol>
                <a:gridCol w="1136818">
                  <a:extLst>
                    <a:ext uri="{9D8B030D-6E8A-4147-A177-3AD203B41FA5}">
                      <a16:colId xmlns:a16="http://schemas.microsoft.com/office/drawing/2014/main" val="2965407301"/>
                    </a:ext>
                  </a:extLst>
                </a:gridCol>
                <a:gridCol w="1260884">
                  <a:extLst>
                    <a:ext uri="{9D8B030D-6E8A-4147-A177-3AD203B41FA5}">
                      <a16:colId xmlns:a16="http://schemas.microsoft.com/office/drawing/2014/main" val="2303156520"/>
                    </a:ext>
                  </a:extLst>
                </a:gridCol>
                <a:gridCol w="1305991">
                  <a:extLst>
                    <a:ext uri="{9D8B030D-6E8A-4147-A177-3AD203B41FA5}">
                      <a16:colId xmlns:a16="http://schemas.microsoft.com/office/drawing/2014/main" val="403958620"/>
                    </a:ext>
                  </a:extLst>
                </a:gridCol>
                <a:gridCol w="1436815">
                  <a:extLst>
                    <a:ext uri="{9D8B030D-6E8A-4147-A177-3AD203B41FA5}">
                      <a16:colId xmlns:a16="http://schemas.microsoft.com/office/drawing/2014/main" val="3993997806"/>
                    </a:ext>
                  </a:extLst>
                </a:gridCol>
                <a:gridCol w="1358999">
                  <a:extLst>
                    <a:ext uri="{9D8B030D-6E8A-4147-A177-3AD203B41FA5}">
                      <a16:colId xmlns:a16="http://schemas.microsoft.com/office/drawing/2014/main" val="3689383900"/>
                    </a:ext>
                  </a:extLst>
                </a:gridCol>
                <a:gridCol w="1596963">
                  <a:extLst>
                    <a:ext uri="{9D8B030D-6E8A-4147-A177-3AD203B41FA5}">
                      <a16:colId xmlns:a16="http://schemas.microsoft.com/office/drawing/2014/main" val="565940889"/>
                    </a:ext>
                  </a:extLst>
                </a:gridCol>
              </a:tblGrid>
              <a:tr h="1189597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      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Funkční hledisko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Estetické hledisko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Rychlost provedené práce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Cenová dostupnost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Závadovost (nutnost reklamací)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Trvanlivost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 </a:t>
                      </a:r>
                      <a:endParaRPr lang="cs-CZ" sz="1200"/>
                    </a:p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Nároky na údržbu (Prorůstání zelení...)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6006088"/>
                  </a:ext>
                </a:extLst>
              </a:tr>
              <a:tr h="204778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Váha vlivu jednotlivých hledisek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0.9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0.8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0.3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0.7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0.4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0.4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0.5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82381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71071C-33A0-07E5-6C88-BA9BA5AB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2365" y="343768"/>
            <a:ext cx="10515600" cy="1325559"/>
          </a:xfrm>
        </p:spPr>
        <p:txBody>
          <a:bodyPr anchorCtr="1"/>
          <a:lstStyle/>
          <a:p>
            <a:pPr lvl="0" algn="ctr"/>
            <a:r>
              <a:rPr lang="cs-CZ"/>
              <a:t>Shrnutí a závěr</a:t>
            </a:r>
          </a:p>
        </p:txBody>
      </p:sp>
      <p:graphicFrame>
        <p:nvGraphicFramePr>
          <p:cNvPr id="3" name="Zástupný symbol pro obsah 3">
            <a:extLst>
              <a:ext uri="{FF2B5EF4-FFF2-40B4-BE49-F238E27FC236}">
                <a16:creationId xmlns:a16="http://schemas.microsoft.com/office/drawing/2014/main" id="{6D6A66DF-7D48-5C98-B5BF-5A25082F49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27988" y="1923952"/>
          <a:ext cx="7228112" cy="4488935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131624">
                  <a:extLst>
                    <a:ext uri="{9D8B030D-6E8A-4147-A177-3AD203B41FA5}">
                      <a16:colId xmlns:a16="http://schemas.microsoft.com/office/drawing/2014/main" val="3791942639"/>
                    </a:ext>
                  </a:extLst>
                </a:gridCol>
                <a:gridCol w="595109">
                  <a:extLst>
                    <a:ext uri="{9D8B030D-6E8A-4147-A177-3AD203B41FA5}">
                      <a16:colId xmlns:a16="http://schemas.microsoft.com/office/drawing/2014/main" val="553515561"/>
                    </a:ext>
                  </a:extLst>
                </a:gridCol>
                <a:gridCol w="646864">
                  <a:extLst>
                    <a:ext uri="{9D8B030D-6E8A-4147-A177-3AD203B41FA5}">
                      <a16:colId xmlns:a16="http://schemas.microsoft.com/office/drawing/2014/main" val="1031318198"/>
                    </a:ext>
                  </a:extLst>
                </a:gridCol>
                <a:gridCol w="754928">
                  <a:extLst>
                    <a:ext uri="{9D8B030D-6E8A-4147-A177-3AD203B41FA5}">
                      <a16:colId xmlns:a16="http://schemas.microsoft.com/office/drawing/2014/main" val="2823654171"/>
                    </a:ext>
                  </a:extLst>
                </a:gridCol>
                <a:gridCol w="755687">
                  <a:extLst>
                    <a:ext uri="{9D8B030D-6E8A-4147-A177-3AD203B41FA5}">
                      <a16:colId xmlns:a16="http://schemas.microsoft.com/office/drawing/2014/main" val="790221482"/>
                    </a:ext>
                  </a:extLst>
                </a:gridCol>
                <a:gridCol w="754928">
                  <a:extLst>
                    <a:ext uri="{9D8B030D-6E8A-4147-A177-3AD203B41FA5}">
                      <a16:colId xmlns:a16="http://schemas.microsoft.com/office/drawing/2014/main" val="1251131425"/>
                    </a:ext>
                  </a:extLst>
                </a:gridCol>
                <a:gridCol w="646864">
                  <a:extLst>
                    <a:ext uri="{9D8B030D-6E8A-4147-A177-3AD203B41FA5}">
                      <a16:colId xmlns:a16="http://schemas.microsoft.com/office/drawing/2014/main" val="2798697799"/>
                    </a:ext>
                  </a:extLst>
                </a:gridCol>
                <a:gridCol w="971056">
                  <a:extLst>
                    <a:ext uri="{9D8B030D-6E8A-4147-A177-3AD203B41FA5}">
                      <a16:colId xmlns:a16="http://schemas.microsoft.com/office/drawing/2014/main" val="3059775076"/>
                    </a:ext>
                  </a:extLst>
                </a:gridCol>
                <a:gridCol w="971056">
                  <a:extLst>
                    <a:ext uri="{9D8B030D-6E8A-4147-A177-3AD203B41FA5}">
                      <a16:colId xmlns:a16="http://schemas.microsoft.com/office/drawing/2014/main" val="300115969"/>
                    </a:ext>
                  </a:extLst>
                </a:gridCol>
              </a:tblGrid>
              <a:tr h="1015934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      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2" marR="71752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Funkční hledisko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2" marR="71752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Estetické hledisko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2" marR="71752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Rychlost provedené práce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2" marR="71752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Cenová dostupnost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2" marR="71752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Závadovost (nutnost reklamací)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2" marR="71752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Trvanlivost 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2" marR="71752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Nároky na údržbu (Prorůstání zelení ...)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2" marR="71752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Celkový součet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587426"/>
                  </a:ext>
                </a:extLst>
              </a:tr>
              <a:tr h="839007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Betonové dlažby maloformátové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3,6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-3,2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0,3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2,1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2,8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0,8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-0,5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/>
                        <a:t>5,9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089495"/>
                  </a:ext>
                </a:extLst>
              </a:tr>
              <a:tr h="746452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Betonové dlažby velkoformátové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2,7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6,4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-0,9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-1,4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0,4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0,4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-0,5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/>
                        <a:t>7,1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7662003"/>
                  </a:ext>
                </a:extLst>
              </a:tr>
              <a:tr h="63580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Keramické dlažby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-2,7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9,6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-0,9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-2,1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-2,4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0,8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-1,5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/>
                        <a:t>0,8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4232152"/>
                  </a:ext>
                </a:extLst>
              </a:tr>
              <a:tr h="740773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</a:rPr>
                        <a:t>Kamenné dlažby</a:t>
                      </a:r>
                      <a:endParaRPr lang="cs-CZ" sz="1200">
                        <a:solidFill>
                          <a:srgbClr val="000000"/>
                        </a:solidFill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b="1"/>
                        <a:t>2,7</a:t>
                      </a:r>
                      <a:endParaRPr lang="cs-CZ" sz="1200" b="1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b="1"/>
                        <a:t>7,2</a:t>
                      </a:r>
                      <a:endParaRPr lang="cs-CZ" sz="1200" b="1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b="1"/>
                        <a:t>0,9</a:t>
                      </a:r>
                      <a:endParaRPr lang="cs-CZ" sz="1200" b="1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b="1"/>
                        <a:t>-4,9</a:t>
                      </a:r>
                      <a:endParaRPr lang="cs-CZ" sz="1200" b="1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b="1"/>
                        <a:t>1,2</a:t>
                      </a:r>
                      <a:endParaRPr lang="cs-CZ" sz="1200" b="1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b="1"/>
                        <a:t>1,2</a:t>
                      </a:r>
                      <a:endParaRPr lang="cs-CZ" sz="1200" b="1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b="1"/>
                        <a:t>-1</a:t>
                      </a:r>
                      <a:endParaRPr lang="cs-CZ" sz="1200" b="1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b="1"/>
                        <a:t>7,3</a:t>
                      </a:r>
                      <a:endParaRPr lang="cs-CZ" sz="1200" b="1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536135"/>
                  </a:ext>
                </a:extLst>
              </a:tr>
              <a:tr h="510966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Lité betonové dlažby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-5,6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3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0,7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-1,6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0,8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/>
                        <a:t>0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/>
                        <a:t>-2,7</a:t>
                      </a:r>
                      <a:endParaRPr lang="cs-CZ" sz="1200">
                        <a:latin typeface="Times New Roman" pitchFamily="18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2346513"/>
                  </a:ext>
                </a:extLst>
              </a:tr>
            </a:tbl>
          </a:graphicData>
        </a:graphic>
      </p:graphicFrame>
      <p:pic>
        <p:nvPicPr>
          <p:cNvPr id="4" name="Obrázek 5">
            <a:extLst>
              <a:ext uri="{FF2B5EF4-FFF2-40B4-BE49-F238E27FC236}">
                <a16:creationId xmlns:a16="http://schemas.microsoft.com/office/drawing/2014/main" id="{51C36B46-9121-092C-F272-4D9E2DB40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74" y="1908005"/>
            <a:ext cx="4077474" cy="27898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17AAA24A-9C54-9E57-235B-3D7C69AA4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65" y="5113077"/>
            <a:ext cx="4077483" cy="129981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Přímá spojnice se šipkou 8">
            <a:extLst>
              <a:ext uri="{FF2B5EF4-FFF2-40B4-BE49-F238E27FC236}">
                <a16:creationId xmlns:a16="http://schemas.microsoft.com/office/drawing/2014/main" id="{5D19E646-D417-80D9-62D4-2C16733E794D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flipH="1">
            <a:off x="2825034" y="4313278"/>
            <a:ext cx="22503" cy="1509081"/>
          </a:xfrm>
          <a:prstGeom prst="straightConnector1">
            <a:avLst/>
          </a:prstGeom>
          <a:noFill/>
          <a:ln w="76196" cap="flat">
            <a:solidFill>
              <a:srgbClr val="FF0000"/>
            </a:solidFill>
            <a:prstDash val="solid"/>
            <a:miter/>
            <a:tailEnd type="arrow"/>
          </a:ln>
        </p:spPr>
      </p:cxnSp>
      <p:sp>
        <p:nvSpPr>
          <p:cNvPr id="7" name="Ovál 9">
            <a:extLst>
              <a:ext uri="{FF2B5EF4-FFF2-40B4-BE49-F238E27FC236}">
                <a16:creationId xmlns:a16="http://schemas.microsoft.com/office/drawing/2014/main" id="{9112DDC9-BFBE-3A2C-CE39-A93CBF547C73}"/>
              </a:ext>
            </a:extLst>
          </p:cNvPr>
          <p:cNvSpPr/>
          <p:nvPr/>
        </p:nvSpPr>
        <p:spPr>
          <a:xfrm>
            <a:off x="8717523" y="5351846"/>
            <a:ext cx="350297" cy="3359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8" name="Přímá spojnice se šipkou 8">
            <a:extLst>
              <a:ext uri="{FF2B5EF4-FFF2-40B4-BE49-F238E27FC236}">
                <a16:creationId xmlns:a16="http://schemas.microsoft.com/office/drawing/2014/main" id="{645CDE35-CCB2-EE72-D23E-6C7DA484ECFF}"/>
              </a:ext>
            </a:extLst>
          </p:cNvPr>
          <p:cNvCxnSpPr>
            <a:endCxn id="7" idx="5"/>
          </p:cNvCxnSpPr>
          <p:nvPr/>
        </p:nvCxnSpPr>
        <p:spPr>
          <a:xfrm flipV="1">
            <a:off x="2941423" y="5638556"/>
            <a:ext cx="5827407" cy="326916"/>
          </a:xfrm>
          <a:prstGeom prst="straightConnector1">
            <a:avLst/>
          </a:prstGeom>
          <a:noFill/>
          <a:ln w="76196" cap="flat">
            <a:solidFill>
              <a:srgbClr val="FF0000"/>
            </a:solidFill>
            <a:prstDash val="solid"/>
            <a:miter/>
            <a:tailEnd type="arrow"/>
          </a:ln>
        </p:spPr>
      </p:cxnSp>
      <p:sp>
        <p:nvSpPr>
          <p:cNvPr id="9" name="Ovál 9">
            <a:extLst>
              <a:ext uri="{FF2B5EF4-FFF2-40B4-BE49-F238E27FC236}">
                <a16:creationId xmlns:a16="http://schemas.microsoft.com/office/drawing/2014/main" id="{8D6AAD1C-5B2F-A3F6-8DDB-D76558749EE8}"/>
              </a:ext>
            </a:extLst>
          </p:cNvPr>
          <p:cNvSpPr/>
          <p:nvPr/>
        </p:nvSpPr>
        <p:spPr>
          <a:xfrm>
            <a:off x="2672388" y="3977374"/>
            <a:ext cx="350297" cy="3359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DC635360-FEDB-29EB-8E02-A2933E99BE3D}"/>
              </a:ext>
            </a:extLst>
          </p:cNvPr>
          <p:cNvSpPr/>
          <p:nvPr/>
        </p:nvSpPr>
        <p:spPr>
          <a:xfrm>
            <a:off x="2649885" y="5822359"/>
            <a:ext cx="350297" cy="3359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663</Words>
  <Application>Microsoft Macintosh PowerPoint</Application>
  <PresentationFormat>Širokoúhlá obrazovka</PresentationFormat>
  <Paragraphs>175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Motiv Office</vt:lpstr>
      <vt:lpstr>Bakalářská práce MOTEL S RESTAURACÍ </vt:lpstr>
      <vt:lpstr>Cíl práce</vt:lpstr>
      <vt:lpstr>ROZBOR ŠIRŠÍCH VZTAHŮ </vt:lpstr>
      <vt:lpstr>1NP</vt:lpstr>
      <vt:lpstr>2NP</vt:lpstr>
      <vt:lpstr>Prezentace aplikace PowerPoint</vt:lpstr>
      <vt:lpstr>1. Multikriteriální hodnocení jednotlivých skladeb a povrchů</vt:lpstr>
      <vt:lpstr>2. Posouzení vhodnosti použití jednotlivých druhů zpevněných ploch.</vt:lpstr>
      <vt:lpstr>Shrnutí a závěr</vt:lpstr>
      <vt:lpstr>Prezentace aplikace PowerPoint</vt:lpstr>
      <vt:lpstr>Otázky vedoucího práce </vt:lpstr>
      <vt:lpstr>Otázky vedoucího práce   </vt:lpstr>
      <vt:lpstr>Otázky vedoucího práce </vt:lpstr>
      <vt:lpstr>Otázky oponenta práce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Motel s restaurací</dc:title>
  <dc:creator>Denis Daněk</dc:creator>
  <cp:lastModifiedBy>Ing. Michal Kraus, Ph.D.</cp:lastModifiedBy>
  <cp:revision>37</cp:revision>
  <dcterms:created xsi:type="dcterms:W3CDTF">2021-02-05T16:35:33Z</dcterms:created>
  <dcterms:modified xsi:type="dcterms:W3CDTF">2024-06-24T12:43:32Z</dcterms:modified>
</cp:coreProperties>
</file>