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9" r:id="rId4"/>
    <p:sldId id="258" r:id="rId5"/>
    <p:sldId id="265" r:id="rId6"/>
    <p:sldId id="266" r:id="rId7"/>
    <p:sldId id="267" r:id="rId8"/>
    <p:sldId id="268" r:id="rId9"/>
    <p:sldId id="269" r:id="rId10"/>
    <p:sldId id="270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62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an\Desktop\Data%20z%20dotazn&#237;k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054471451938088E-2"/>
          <c:y val="6.9987481440507746E-2"/>
          <c:w val="0.70022005209091065"/>
          <c:h val="0.667025124973044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62-45BA-869A-7DE1102BA631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62-45BA-869A-7DE1102BA631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62-45BA-869A-7DE1102BA631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62-45BA-869A-7DE1102BA631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362-45BA-869A-7DE1102BA631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362-45BA-869A-7DE1102BA631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362-45BA-869A-7DE1102BA631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362-45BA-869A-7DE1102BA631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362-45BA-869A-7DE1102BA631}"/>
              </c:ext>
            </c:extLst>
          </c:dPt>
          <c:dPt>
            <c:idx val="1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362-45BA-869A-7DE1102BA6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'Socio-demographic'!$B$110:$B$120</c:f>
              <c:strCache>
                <c:ptCount val="11"/>
                <c:pt idx="0">
                  <c:v>Osobní automobil</c:v>
                </c:pt>
                <c:pt idx="1">
                  <c:v>Firemní automobi</c:v>
                </c:pt>
                <c:pt idx="2">
                  <c:v>Carsharing</c:v>
                </c:pt>
                <c:pt idx="3">
                  <c:v>Spolujízda</c:v>
                </c:pt>
                <c:pt idx="4">
                  <c:v>Motocykl</c:v>
                </c:pt>
                <c:pt idx="5">
                  <c:v>Jízdní kolo</c:v>
                </c:pt>
                <c:pt idx="6">
                  <c:v>Bikesharing</c:v>
                </c:pt>
                <c:pt idx="7">
                  <c:v>Elektrokolo</c:v>
                </c:pt>
                <c:pt idx="8">
                  <c:v>Koloběžka</c:v>
                </c:pt>
                <c:pt idx="9">
                  <c:v>Elektrická koloběžka</c:v>
                </c:pt>
                <c:pt idx="10">
                  <c:v>Veřejná / Jiná doprava</c:v>
                </c:pt>
              </c:strCache>
            </c:strRef>
          </c:cat>
          <c:val>
            <c:numRef>
              <c:f>'Socio-demographic'!$C$110:$C$120</c:f>
              <c:numCache>
                <c:formatCode>General</c:formatCode>
                <c:ptCount val="11"/>
                <c:pt idx="0">
                  <c:v>230</c:v>
                </c:pt>
                <c:pt idx="1">
                  <c:v>8</c:v>
                </c:pt>
                <c:pt idx="2">
                  <c:v>4</c:v>
                </c:pt>
                <c:pt idx="3">
                  <c:v>86</c:v>
                </c:pt>
                <c:pt idx="4">
                  <c:v>10</c:v>
                </c:pt>
                <c:pt idx="5">
                  <c:v>19</c:v>
                </c:pt>
                <c:pt idx="6">
                  <c:v>8</c:v>
                </c:pt>
                <c:pt idx="7">
                  <c:v>1</c:v>
                </c:pt>
                <c:pt idx="8">
                  <c:v>2</c:v>
                </c:pt>
                <c:pt idx="9">
                  <c:v>6</c:v>
                </c:pt>
                <c:pt idx="10">
                  <c:v>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362-45BA-869A-7DE1102BA63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4829872"/>
        <c:axId val="274827472"/>
      </c:barChart>
      <c:catAx>
        <c:axId val="27482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4827472"/>
        <c:crosses val="autoZero"/>
        <c:auto val="1"/>
        <c:lblAlgn val="ctr"/>
        <c:lblOffset val="100"/>
        <c:noMultiLvlLbl val="0"/>
      </c:catAx>
      <c:valAx>
        <c:axId val="274827472"/>
        <c:scaling>
          <c:orientation val="minMax"/>
          <c:max val="2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482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984672835662552"/>
          <c:y val="7.8122047244094495E-2"/>
          <c:w val="0.17731360207898103"/>
          <c:h val="0.843755905511811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1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87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3001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735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9668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630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7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18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3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50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71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73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15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91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84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78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E2825-8E86-4880-89AB-F7B76895527A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B0061D-91B6-4335-9004-9BA3B2A4E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30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9F412-8F74-E3E6-1F00-94D9A170C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562100"/>
            <a:ext cx="7766936" cy="2488733"/>
          </a:xfrm>
        </p:spPr>
        <p:txBody>
          <a:bodyPr/>
          <a:lstStyle/>
          <a:p>
            <a:pPr algn="ctr"/>
            <a:r>
              <a:rPr lang="cs-CZ" sz="3200" b="1" spc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Analýza mobility studentů a zaměstnanců VŠTE v Českých Budějovicích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D6384D-6DBD-0A94-7D45-3607820556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endParaRPr lang="cs-CZ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cs-CZ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Milan Caha</a:t>
            </a:r>
          </a:p>
          <a:p>
            <a:pPr algn="ctr"/>
            <a:endParaRPr lang="cs-CZ" sz="3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cs-CZ" sz="32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2024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170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775DA5-FB01-CA31-CB64-5223B295E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Návrhy opatření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8A39CF-7111-6F32-2DCB-2FAA44302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Sdílená doprava: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 školy s firmami provozující Sdílenou dopravu.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Reklama od školy pro tyto firmy.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 a zaměstnanci by měli výhody při využívaní dopravních prostředků od těchto firem.</a:t>
            </a:r>
          </a:p>
        </p:txBody>
      </p:sp>
    </p:spTree>
    <p:extLst>
      <p:ext uri="{BB962C8B-B14F-4D97-AF65-F5344CB8AC3E}">
        <p14:creationId xmlns:p14="http://schemas.microsoft.com/office/powerpoint/2010/main" val="1700752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07BC8-2646-2ECB-FD68-3F1621E63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584" y="2108200"/>
            <a:ext cx="8596668" cy="1320800"/>
          </a:xfrm>
        </p:spPr>
        <p:txBody>
          <a:bodyPr/>
          <a:lstStyle/>
          <a:p>
            <a:pPr algn="ctr"/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93737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3FBF9-5807-E80E-02AD-A7A94DECC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06E9C3-789D-32DE-F474-297F8A9BC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Cílem práce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bylo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zjištění vybraných atributů dopravního chování studentů a zaměstnanců v rámci jejich dojíždění na VŠTE v Českých Budějovicích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Teoretická část se zaměřila na popis silniční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městské, sdílené a cyklistické dopravy.</a:t>
            </a:r>
            <a:endParaRPr lang="cs-CZ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Součástí řešení výzkumného úkolu byla realizace průzkumu mezi respondenty formou ankety.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 ankety byly převzaty potřebná data a ty poté byly popsány v bakalářské práci.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Tyto data byly popsány pomocí tabulek a grafů.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akonec bylo vytvořeno doporučení pro zlepšení podmínek pro studentskou a zaměstnaneckou mobilitu.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71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14A538-DCFF-5174-592A-21C84CA82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33165D-E317-862A-D61A-6A56E4FD0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Vysoká škola technická a ekonomická je veřejná vysoká škola nacházející se v Českých Budějovicích.</a:t>
            </a:r>
          </a:p>
          <a:p>
            <a:r>
              <a:rPr lang="cs-CZ" sz="2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Dva areály, které spadají pod VŠTE, a to je na Okružní 517/10 a na Nemanická 436/7.</a:t>
            </a:r>
            <a:endParaRPr lang="cs-CZ" sz="21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Možnosti dopravy do areálu Okružní : Automobilová</a:t>
            </a:r>
          </a:p>
          <a:p>
            <a:pPr marL="2743200" lvl="6" indent="0">
              <a:buNone/>
            </a:pPr>
            <a:r>
              <a:rPr lang="cs-CZ" sz="2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 	    Autobusová ( Linka 12, 14 a 18)</a:t>
            </a:r>
          </a:p>
          <a:p>
            <a:pPr marL="2743200" lvl="6" indent="0">
              <a:buNone/>
            </a:pPr>
            <a:r>
              <a:rPr lang="cs-CZ" sz="2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	  	    Cyklistická</a:t>
            </a:r>
          </a:p>
          <a:p>
            <a:pPr marL="2743200" lvl="6" indent="0">
              <a:buNone/>
            </a:pPr>
            <a:r>
              <a:rPr lang="cs-CZ" sz="2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	  	    Sdílená (Lime, Rekola a GoDrive)</a:t>
            </a:r>
          </a:p>
          <a:p>
            <a:pPr marL="2743200" lvl="6" indent="0">
              <a:buNone/>
            </a:pPr>
            <a:r>
              <a:rPr lang="cs-CZ" sz="2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	 	    Pěší</a:t>
            </a:r>
          </a:p>
          <a:p>
            <a:pPr marL="2743200" lvl="6" indent="0">
              <a:buNone/>
            </a:pPr>
            <a:endParaRPr lang="cs-CZ" sz="21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Areál Nemanická má podobné dopravní možnosti, ale při vytváření této prezentace je již zrušen a prostory jsou přesouvány do areálu Okružní.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2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1AEC3-DAF1-3DAE-FB3E-8D2C3C637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CC9FA0-F35F-B17F-4ED8-C4ADF9D1D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Vyplněna celkem 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369 studenty a zaměstnanci.</a:t>
            </a:r>
          </a:p>
          <a:p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První záznam v anketě je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listopadu 2022 a poslední záznam byl vložen v prosinci 2022.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Anketa byla poslána na emaily studentů a zaměstnanců.</a:t>
            </a:r>
            <a:endParaRPr lang="cs-CZ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Celkem bylo v bakalářské práci využito 32 otázek.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32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36C79-EA11-5354-A871-9B91FDCCE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325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Otázka 4: Jakým dopravním prostředkem dojíždíte na VŠTE? </a:t>
            </a:r>
            <a:br>
              <a:rPr lang="cs-CZ" sz="3200" dirty="0">
                <a:solidFill>
                  <a:schemeClr val="tx1"/>
                </a:solidFill>
              </a:rPr>
            </a:br>
            <a:endParaRPr lang="cs-CZ" sz="3200" dirty="0">
              <a:solidFill>
                <a:schemeClr val="tx1"/>
              </a:solidFill>
            </a:endParaRPr>
          </a:p>
        </p:txBody>
      </p:sp>
      <p:graphicFrame>
        <p:nvGraphicFramePr>
          <p:cNvPr id="5" name="Zástupný obsah 3">
            <a:extLst>
              <a:ext uri="{FF2B5EF4-FFF2-40B4-BE49-F238E27FC236}">
                <a16:creationId xmlns:a16="http://schemas.microsoft.com/office/drawing/2014/main" id="{E4AE72D6-E19D-C217-2EBB-356A04491D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456713"/>
              </p:ext>
            </p:extLst>
          </p:nvPr>
        </p:nvGraphicFramePr>
        <p:xfrm>
          <a:off x="677863" y="2160588"/>
          <a:ext cx="6014485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5B7DC6F7-6B05-369B-B96B-F56B1477389A}"/>
              </a:ext>
            </a:extLst>
          </p:cNvPr>
          <p:cNvSpPr txBox="1"/>
          <p:nvPr/>
        </p:nvSpPr>
        <p:spPr>
          <a:xfrm>
            <a:off x="6921500" y="2343150"/>
            <a:ext cx="32893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 3" panose="05040102010807070707" pitchFamily="18" charset="2"/>
              <a:buChar char=""/>
            </a:pPr>
            <a:r>
              <a:rPr lang="cs-CZ" dirty="0"/>
              <a:t>Nejvíce využíván je automobil.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Clr>
                <a:schemeClr val="accent1"/>
              </a:buClr>
              <a:buFont typeface="Wingdings 3" panose="05040102010807070707" pitchFamily="18" charset="2"/>
              <a:buChar char=""/>
            </a:pPr>
            <a:r>
              <a:rPr lang="cs-CZ" dirty="0"/>
              <a:t>Druhá je veřejná doprava či jiný druh dopravy.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Clr>
                <a:schemeClr val="accent1"/>
              </a:buClr>
              <a:buFont typeface="Wingdings 3" panose="05040102010807070707" pitchFamily="18" charset="2"/>
              <a:buChar char=""/>
            </a:pPr>
            <a:r>
              <a:rPr lang="cs-CZ" dirty="0"/>
              <a:t>Třetí spolujízda.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78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A6B1A-102D-3506-BD22-C324DBFC9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Otázka 5: Odkud dojíždíte na VŠTE?</a:t>
            </a:r>
            <a:endParaRPr lang="cs-CZ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83445FD-E3D9-E172-901F-1898477691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124184"/>
              </p:ext>
            </p:extLst>
          </p:nvPr>
        </p:nvGraphicFramePr>
        <p:xfrm>
          <a:off x="677334" y="2006600"/>
          <a:ext cx="6949016" cy="1240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6416">
                  <a:extLst>
                    <a:ext uri="{9D8B030D-6E8A-4147-A177-3AD203B41FA5}">
                      <a16:colId xmlns:a16="http://schemas.microsoft.com/office/drawing/2014/main" val="3112603551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47009822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Odpovědi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984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Českých Budějovic, jelikož zde mám ubytování, ale občas dojíždím z domova mimo České Budějovice.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137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Českých Budějovic, protože bydlím ve městě.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212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 vysokou školu dojíždím pravidelně z jiného města (obce).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517527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AC8FD242-BDF8-3C2D-3626-746615253223}"/>
              </a:ext>
            </a:extLst>
          </p:cNvPr>
          <p:cNvSpPr txBox="1"/>
          <p:nvPr/>
        </p:nvSpPr>
        <p:spPr>
          <a:xfrm>
            <a:off x="677334" y="3549650"/>
            <a:ext cx="69490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 3" panose="05040102010807070707" pitchFamily="18" charset="2"/>
              <a:buChar char="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Velké množství studentů a zaměstnanců dojíždí.</a:t>
            </a:r>
          </a:p>
          <a:p>
            <a:pPr marL="342900" indent="-342900">
              <a:buClr>
                <a:schemeClr val="accent1"/>
              </a:buClr>
              <a:buFont typeface="Wingdings 3" panose="05040102010807070707" pitchFamily="18" charset="2"/>
              <a:buChar char="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1"/>
              </a:buClr>
              <a:buFont typeface="Wingdings 3" panose="05040102010807070707" pitchFamily="18" charset="2"/>
              <a:buChar char="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dojíždějících využívá automobil 186 osob.</a:t>
            </a:r>
          </a:p>
          <a:p>
            <a:pPr marL="342900" indent="-342900">
              <a:buClr>
                <a:schemeClr val="accent1"/>
              </a:buClr>
              <a:buFont typeface="Wingdings 3" panose="05040102010807070707" pitchFamily="18" charset="2"/>
              <a:buChar char="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1"/>
              </a:buClr>
              <a:buFont typeface="Wingdings 3" panose="05040102010807070707" pitchFamily="18" charset="2"/>
              <a:buChar char="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Ostatní využívají veřejnou dopravu a spolujízdu.</a:t>
            </a:r>
          </a:p>
          <a:p>
            <a:pPr marL="342900" indent="-342900">
              <a:buClr>
                <a:schemeClr val="accent1"/>
              </a:buClr>
              <a:buFont typeface="Wingdings 3" panose="05040102010807070707" pitchFamily="18" charset="2"/>
              <a:buChar char="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3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41E58-8625-F0E5-4AAA-11E53F58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Informace o automobilové dopravě dotázaných z ankety</a:t>
            </a:r>
            <a:b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D5D3BB-D9EA-2154-18D8-942DDEC94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pravidelně využívá automobil 220 osob.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těchto 220 dotázaných by 174 přestoupili na ekologičtější způsob dopravy.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 by využívali veřejnou dopravu, pokud by měli možnost tuto dopravu využívat  nebo pokud by se zlepšily spoje.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Někteří dotázaní nemají možnost přejít na jiný druh dopravy.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Spoustu dotázaných cestuje v autě samostatně.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Někteří dotázaní by uvítali možnost spolujízdy.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059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9DF6DE-03EE-0AAF-E7B4-BCD1DF3B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Informace o veřejné dopravě dotázaných z ankety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827476-8D3B-C11F-D637-C772D7523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využívá veřejnou dopravu 181 dotázaných.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Nejvíce by dotázaní uvítali častější spoje jak do Areálu VŠTE tak i z něho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 propojení spojů mezi ostatními druhy veřejné dopravy.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Spokojenost s cenami jízdného, 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trasa MHD, čistota a vzhled interiéru.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Uvítaní dotací na jízdné.</a:t>
            </a:r>
            <a:endParaRPr lang="cs-CZ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932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5FC297-A0EC-73E8-EF34-2D18A6A9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Návrhy opatření</a:t>
            </a:r>
            <a:b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AE5651-BFEA-E4F0-D031-0627B7FC7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Automobilová doprava: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Nelze omezit ve velkém množství.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Aplikace pro spolujízdu.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Vlastní aplikace pro studenty a zaměstnance VŠTE.</a:t>
            </a:r>
          </a:p>
          <a:p>
            <a:pPr lvl="1"/>
            <a:endParaRPr lang="cs-CZ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Veřejná doprava: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Lepší návaznost veřejné dopravy.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Častější autobusy z a do VŠTE.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Dotace na jízdenky a permanentky.</a:t>
            </a:r>
          </a:p>
        </p:txBody>
      </p:sp>
    </p:spTree>
    <p:extLst>
      <p:ext uri="{BB962C8B-B14F-4D97-AF65-F5344CB8AC3E}">
        <p14:creationId xmlns:p14="http://schemas.microsoft.com/office/powerpoint/2010/main" val="365505468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562</TotalTime>
  <Words>555</Words>
  <Application>Microsoft Office PowerPoint</Application>
  <PresentationFormat>Širokoúhlá obrazovka</PresentationFormat>
  <Paragraphs>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Fazeta</vt:lpstr>
      <vt:lpstr>Analýza mobility studentů a zaměstnanců VŠTE v Českých Budějovicích </vt:lpstr>
      <vt:lpstr>Popis práce</vt:lpstr>
      <vt:lpstr>VŠTE</vt:lpstr>
      <vt:lpstr>Anketa</vt:lpstr>
      <vt:lpstr>Otázka 4: Jakým dopravním prostředkem dojíždíte na VŠTE?  </vt:lpstr>
      <vt:lpstr>Otázka 5: Odkud dojíždíte na VŠTE?</vt:lpstr>
      <vt:lpstr>Informace o automobilové dopravě dotázaných z ankety </vt:lpstr>
      <vt:lpstr>Informace o veřejné dopravě dotázaných z ankety</vt:lpstr>
      <vt:lpstr>Návrhy opatření </vt:lpstr>
      <vt:lpstr>Návrhy opatření</vt:lpstr>
      <vt:lpstr> 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Caha</dc:creator>
  <cp:lastModifiedBy>Milan Caha</cp:lastModifiedBy>
  <cp:revision>18</cp:revision>
  <dcterms:created xsi:type="dcterms:W3CDTF">2024-06-03T09:58:26Z</dcterms:created>
  <dcterms:modified xsi:type="dcterms:W3CDTF">2024-06-17T08:38:09Z</dcterms:modified>
</cp:coreProperties>
</file>