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80" r:id="rId5"/>
    <p:sldId id="291" r:id="rId6"/>
    <p:sldId id="270" r:id="rId7"/>
    <p:sldId id="285" r:id="rId8"/>
    <p:sldId id="292" r:id="rId9"/>
    <p:sldId id="288" r:id="rId10"/>
    <p:sldId id="289" r:id="rId11"/>
    <p:sldId id="290" r:id="rId12"/>
    <p:sldId id="293" r:id="rId13"/>
    <p:sldId id="283" r:id="rId14"/>
    <p:sldId id="281" r:id="rId1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65" autoAdjust="0"/>
  </p:normalViewPr>
  <p:slideViewPr>
    <p:cSldViewPr snapToGrid="0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D3AA65-56B7-493B-9D06-143B98F3A4F1}" type="datetime1">
              <a:rPr lang="cs-CZ" smtClean="0">
                <a:latin typeface="Calibri" panose="020F0502020204030204" pitchFamily="34" charset="0"/>
              </a:rPr>
              <a:t>19.06.2024</a:t>
            </a:fld>
            <a:endParaRPr lang="cs-CZ">
              <a:latin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80BE5A-9D85-4716-9443-9D9E66ACB5E5}" type="slidenum">
              <a:rPr lang="cs-CZ" smtClean="0">
                <a:latin typeface="Calibri" panose="020F0502020204030204" pitchFamily="34" charset="0"/>
              </a:rPr>
              <a:t>‹#›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1D5FF14-0724-4671-A9D5-AAB76F829DF8}" type="datetime1">
              <a:rPr lang="cs-CZ" noProof="0" smtClean="0"/>
              <a:t>19.06.2024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1E05635-4EFD-4447-A451-86C57984FA89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1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334954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10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970465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11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76549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2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17986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3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969337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4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3129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5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274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6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61032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7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7781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8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67190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9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8222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dirty="0">
              <a:latin typeface="Calibri" panose="020F0502020204030204" pitchFamily="34" charset="0"/>
            </a:endParaRPr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dirty="0">
              <a:latin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 bwMode="grayWhite"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dirty="0">
              <a:latin typeface="Calibri" panose="020F0502020204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dirty="0">
              <a:latin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dirty="0">
              <a:latin typeface="Calibri" panose="020F0502020204030204" pitchFamily="34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 hasCustomPrompt="1"/>
          </p:nvPr>
        </p:nvSpPr>
        <p:spPr>
          <a:xfrm>
            <a:off x="609600" y="1505931"/>
            <a:ext cx="10972800" cy="1470025"/>
          </a:xfrm>
        </p:spPr>
        <p:txBody>
          <a:bodyPr rtlCol="0" anchor="ctr"/>
          <a:lstStyle>
            <a:lvl1pPr algn="ctr">
              <a:defRPr lang="en-US" dirty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kumimoji="0" lang="cs-CZ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 hasCustomPrompt="1"/>
          </p:nvPr>
        </p:nvSpPr>
        <p:spPr>
          <a:xfrm>
            <a:off x="1727200" y="3200400"/>
            <a:ext cx="8534400" cy="1600200"/>
          </a:xfrm>
        </p:spPr>
        <p:txBody>
          <a:bodyPr rtlCol="0"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cs-CZ"/>
              <a:t>Kliknutím můžete upravit styl předlohy podnadpisů.</a:t>
            </a:r>
            <a:endParaRPr kumimoji="0"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 lIns="0" tIns="0" rIns="0" bIns="0" rtlCol="0">
            <a:noAutofit/>
          </a:bodyPr>
          <a:lstStyle>
            <a:lvl1pPr>
              <a:defRPr sz="1400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314020-F787-448D-B39B-D1B396AE043B}" type="datetime1">
              <a:rPr lang="cs-CZ" smtClean="0"/>
              <a:t>19.06.2024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kumimoji="0"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cs-CZ"/>
              <a:t>Kliknutím můžete upravit styly předlohy textu.</a:t>
            </a:r>
          </a:p>
          <a:p>
            <a:pPr lvl="1" rtl="0" eaLnBrk="1" latinLnBrk="0" hangingPunct="1"/>
            <a:r>
              <a:rPr lang="cs-CZ"/>
              <a:t>Druhá úroveň</a:t>
            </a:r>
          </a:p>
          <a:p>
            <a:pPr lvl="2" rtl="0" eaLnBrk="1" latinLnBrk="0" hangingPunct="1"/>
            <a:r>
              <a:rPr lang="cs-CZ"/>
              <a:t>Třetí úroveň</a:t>
            </a:r>
          </a:p>
          <a:p>
            <a:pPr lvl="3" rtl="0" eaLnBrk="1" latinLnBrk="0" hangingPunct="1"/>
            <a:r>
              <a:rPr lang="cs-CZ"/>
              <a:t>Čtvrtá úroveň</a:t>
            </a:r>
          </a:p>
          <a:p>
            <a:pPr lvl="4" rtl="0" eaLnBrk="1" latinLnBrk="0" hangingPunct="1"/>
            <a:r>
              <a:rPr lang="cs-CZ"/>
              <a:t>Pátá úroveň</a:t>
            </a:r>
            <a:endParaRPr kumimoji="0"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6E57528-1AC1-4E97-A55D-B77886C1D69D}" type="datetime1">
              <a:rPr lang="cs-CZ" smtClean="0"/>
              <a:t>19.06.2024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2"/>
            <a:ext cx="2682240" cy="5851525"/>
          </a:xfrm>
        </p:spPr>
        <p:txBody>
          <a:bodyPr vert="eaVert"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kumimoji="0"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9200" y="274641"/>
            <a:ext cx="7416800" cy="5851525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cs-CZ"/>
              <a:t>Kliknutím můžete upravit styly předlohy textu.</a:t>
            </a:r>
          </a:p>
          <a:p>
            <a:pPr lvl="1" rtl="0" eaLnBrk="1" latinLnBrk="0" hangingPunct="1"/>
            <a:r>
              <a:rPr lang="cs-CZ"/>
              <a:t>Druhá úroveň</a:t>
            </a:r>
          </a:p>
          <a:p>
            <a:pPr lvl="2" rtl="0" eaLnBrk="1" latinLnBrk="0" hangingPunct="1"/>
            <a:r>
              <a:rPr lang="cs-CZ"/>
              <a:t>Třetí úroveň</a:t>
            </a:r>
          </a:p>
          <a:p>
            <a:pPr lvl="3" rtl="0" eaLnBrk="1" latinLnBrk="0" hangingPunct="1"/>
            <a:r>
              <a:rPr lang="cs-CZ"/>
              <a:t>Čtvrtá úroveň</a:t>
            </a:r>
          </a:p>
          <a:p>
            <a:pPr lvl="4" rtl="0" eaLnBrk="1" latinLnBrk="0" hangingPunct="1"/>
            <a:r>
              <a:rPr lang="cs-CZ"/>
              <a:t>Pátá úroveň</a:t>
            </a:r>
            <a:endParaRPr kumimoji="0"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569EAF8-E5EC-4156-BF0A-CBDF2F6A8129}" type="datetime1">
              <a:rPr lang="cs-CZ" smtClean="0"/>
              <a:t>19.06.2024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  <a:endParaRPr kumimoji="0"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1036320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cs-CZ" dirty="0"/>
              <a:t>Kliknutím můžete upravit styly předlohy textu.</a:t>
            </a:r>
          </a:p>
          <a:p>
            <a:pPr lvl="1" rtl="0" eaLnBrk="1" latinLnBrk="0" hangingPunct="1"/>
            <a:r>
              <a:rPr lang="cs-CZ" dirty="0"/>
              <a:t>Druhá úroveň</a:t>
            </a:r>
          </a:p>
          <a:p>
            <a:pPr lvl="2" rtl="0" eaLnBrk="1" latinLnBrk="0" hangingPunct="1"/>
            <a:r>
              <a:rPr lang="cs-CZ" dirty="0"/>
              <a:t>Třetí úroveň</a:t>
            </a:r>
          </a:p>
          <a:p>
            <a:pPr lvl="3" rtl="0" eaLnBrk="1" latinLnBrk="0" hangingPunct="1"/>
            <a:r>
              <a:rPr lang="cs-CZ" dirty="0"/>
              <a:t>Čtvrtá úroveň</a:t>
            </a:r>
          </a:p>
          <a:p>
            <a:pPr lvl="4" rtl="0" eaLnBrk="1" latinLnBrk="0" hangingPunct="1"/>
            <a:r>
              <a:rPr lang="cs-CZ" dirty="0"/>
              <a:t>Pátá úroveň</a:t>
            </a:r>
            <a:endParaRPr kumimoji="0"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66BB88-45AC-41EC-9346-1E6098AF4A77}" type="datetime1">
              <a:rPr lang="cs-CZ" smtClean="0"/>
              <a:t>19.06.2024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dirty="0">
              <a:latin typeface="Calibri" panose="020F0502020204030204" pitchFamily="34" charset="0"/>
            </a:endParaRPr>
          </a:p>
        </p:txBody>
      </p:sp>
      <p:sp useBgFill="1">
        <p:nvSpPr>
          <p:cNvPr id="10" name="Zaoblený obdélník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dirty="0">
              <a:latin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dirty="0">
              <a:latin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dirty="0">
              <a:latin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dirty="0"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63084" y="952501"/>
            <a:ext cx="10363200" cy="1362075"/>
          </a:xfrm>
        </p:spPr>
        <p:txBody>
          <a:bodyPr rtlCol="0" anchor="b" anchorCtr="0"/>
          <a:lstStyle>
            <a:lvl1pPr algn="l">
              <a:buNone/>
              <a:defRPr sz="4000" b="0" cap="none">
                <a:latin typeface="Cambria" panose="02040503050406030204" pitchFamily="18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  <a:endParaRPr kumimoji="0"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63084" y="2547938"/>
            <a:ext cx="10363200" cy="1338262"/>
          </a:xfrm>
        </p:spPr>
        <p:txBody>
          <a:bodyPr rtlCol="0" anchor="t" anchorCtr="0"/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B43D1A9-B0CC-4CDD-8ACB-551A11D7BDCF}" type="datetime1">
              <a:rPr lang="cs-CZ" smtClean="0"/>
              <a:t>19.06.2024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kumimoji="0"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cs-CZ"/>
              <a:t>Kliknutím můžete upravit styly předlohy textu.</a:t>
            </a:r>
          </a:p>
          <a:p>
            <a:pPr lvl="1" rtl="0" eaLnBrk="1" latinLnBrk="0" hangingPunct="1"/>
            <a:r>
              <a:rPr lang="cs-CZ"/>
              <a:t>Druhá úroveň</a:t>
            </a:r>
          </a:p>
          <a:p>
            <a:pPr lvl="2" rtl="0" eaLnBrk="1" latinLnBrk="0" hangingPunct="1"/>
            <a:r>
              <a:rPr lang="cs-CZ"/>
              <a:t>Třetí úroveň</a:t>
            </a:r>
          </a:p>
          <a:p>
            <a:pPr lvl="3" rtl="0" eaLnBrk="1" latinLnBrk="0" hangingPunct="1"/>
            <a:r>
              <a:rPr lang="cs-CZ"/>
              <a:t>Čtvrtá úroveň</a:t>
            </a:r>
          </a:p>
          <a:p>
            <a:pPr lvl="4" rtl="0" eaLnBrk="1" latinLnBrk="0" hangingPunct="1"/>
            <a:r>
              <a:rPr lang="cs-CZ"/>
              <a:t>Pátá úroveň</a:t>
            </a:r>
            <a:endParaRPr kumimoji="0"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 hasCustomPrompt="1"/>
          </p:nvPr>
        </p:nvSpPr>
        <p:spPr>
          <a:xfrm>
            <a:off x="65786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cs-CZ"/>
              <a:t>Kliknutím můžete upravit styly předlohy textu.</a:t>
            </a:r>
          </a:p>
          <a:p>
            <a:pPr lvl="1" rtl="0" eaLnBrk="1" latinLnBrk="0" hangingPunct="1"/>
            <a:r>
              <a:rPr lang="cs-CZ"/>
              <a:t>Druhá úroveň</a:t>
            </a:r>
          </a:p>
          <a:p>
            <a:pPr lvl="2" rtl="0" eaLnBrk="1" latinLnBrk="0" hangingPunct="1"/>
            <a:r>
              <a:rPr lang="cs-CZ"/>
              <a:t>Třetí úroveň</a:t>
            </a:r>
          </a:p>
          <a:p>
            <a:pPr lvl="3" rtl="0" eaLnBrk="1" latinLnBrk="0" hangingPunct="1"/>
            <a:r>
              <a:rPr lang="cs-CZ"/>
              <a:t>Čtvrtá úroveň</a:t>
            </a:r>
          </a:p>
          <a:p>
            <a:pPr lvl="4" rtl="0" eaLnBrk="1" latinLnBrk="0" hangingPunct="1"/>
            <a:r>
              <a:rPr lang="cs-CZ"/>
              <a:t>Pátá úroveň</a:t>
            </a:r>
            <a:endParaRPr kumimoji="0"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0D93BDB-6D9E-47DF-A054-3CE3FE75FAA4}" type="datetime1">
              <a:rPr lang="cs-CZ" smtClean="0"/>
              <a:t>19.06.2024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  <a:endParaRPr kumimoji="0"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 hasCustomPrompt="1"/>
          </p:nvPr>
        </p:nvSpPr>
        <p:spPr>
          <a:xfrm>
            <a:off x="12192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cs-CZ"/>
              <a:t>Kliknutím můžete upravit styly předlohy textu.</a:t>
            </a:r>
          </a:p>
          <a:p>
            <a:pPr lvl="1" rtl="0" eaLnBrk="1" latinLnBrk="0" hangingPunct="1"/>
            <a:r>
              <a:rPr lang="cs-CZ"/>
              <a:t>Druhá úroveň</a:t>
            </a:r>
          </a:p>
          <a:p>
            <a:pPr lvl="2" rtl="0" eaLnBrk="1" latinLnBrk="0" hangingPunct="1"/>
            <a:r>
              <a:rPr lang="cs-CZ"/>
              <a:t>Třetí úroveň</a:t>
            </a:r>
          </a:p>
          <a:p>
            <a:pPr lvl="3" rtl="0" eaLnBrk="1" latinLnBrk="0" hangingPunct="1"/>
            <a:r>
              <a:rPr lang="cs-CZ"/>
              <a:t>Čtvrtá úroveň</a:t>
            </a:r>
          </a:p>
          <a:p>
            <a:pPr lvl="4" rtl="0" eaLnBrk="1" latinLnBrk="0" hangingPunct="1"/>
            <a:r>
              <a:rPr lang="cs-CZ"/>
              <a:t>Pátá úroveň</a:t>
            </a:r>
            <a:endParaRPr kumimoji="0"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 hasCustomPrompt="1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 hasCustomPrompt="1"/>
          </p:nvPr>
        </p:nvSpPr>
        <p:spPr>
          <a:xfrm>
            <a:off x="66040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cs-CZ"/>
              <a:t>Kliknutím můžete upravit styly předlohy textu.</a:t>
            </a:r>
          </a:p>
          <a:p>
            <a:pPr lvl="1" rtl="0" eaLnBrk="1" latinLnBrk="0" hangingPunct="1"/>
            <a:r>
              <a:rPr lang="cs-CZ"/>
              <a:t>Druhá úroveň</a:t>
            </a:r>
          </a:p>
          <a:p>
            <a:pPr lvl="2" rtl="0" eaLnBrk="1" latinLnBrk="0" hangingPunct="1"/>
            <a:r>
              <a:rPr lang="cs-CZ"/>
              <a:t>Třetí úroveň</a:t>
            </a:r>
          </a:p>
          <a:p>
            <a:pPr lvl="3" rtl="0" eaLnBrk="1" latinLnBrk="0" hangingPunct="1"/>
            <a:r>
              <a:rPr lang="cs-CZ"/>
              <a:t>Čtvrtá úroveň</a:t>
            </a:r>
          </a:p>
          <a:p>
            <a:pPr lvl="4" rtl="0" eaLnBrk="1" latinLnBrk="0" hangingPunct="1"/>
            <a:r>
              <a:rPr lang="cs-CZ"/>
              <a:t>Pátá úroveň</a:t>
            </a:r>
            <a:endParaRPr kumimoji="0"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BDFA80E-97BC-4806-A8B2-37F11DD45DDC}" type="datetime1">
              <a:rPr lang="cs-CZ" smtClean="0"/>
              <a:t>19.06.2024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kumimoji="0"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CCAA210-A0A4-43BF-94AD-DAD694D4270F}" type="datetime1">
              <a:rPr lang="cs-CZ" smtClean="0"/>
              <a:t>19.06.2024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96B2B0F-6D03-4466-BF74-E0A98E3F9BDD}" type="datetime1">
              <a:rPr lang="cs-CZ" smtClean="0"/>
              <a:t>19.06.2024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dirty="0">
              <a:latin typeface="Calibri" panose="020F0502020204030204" pitchFamily="34" charset="0"/>
            </a:endParaRPr>
          </a:p>
        </p:txBody>
      </p:sp>
      <p:sp useBgFill="1">
        <p:nvSpPr>
          <p:cNvPr id="9" name="Zaoblený obdélník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dirty="0"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 algn="l">
              <a:buNone/>
              <a:defRPr sz="40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kumimoji="0"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 hasCustomPrompt="1"/>
          </p:nvPr>
        </p:nvSpPr>
        <p:spPr>
          <a:xfrm>
            <a:off x="3962400" y="1600200"/>
            <a:ext cx="7620000" cy="44958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cs-CZ"/>
              <a:t>Kliknutím můžete upravit styly předlohy textu.</a:t>
            </a:r>
          </a:p>
          <a:p>
            <a:pPr lvl="1" rtl="0" eaLnBrk="1" latinLnBrk="0" hangingPunct="1"/>
            <a:r>
              <a:rPr lang="cs-CZ"/>
              <a:t>Druhá úroveň</a:t>
            </a:r>
          </a:p>
          <a:p>
            <a:pPr lvl="2" rtl="0" eaLnBrk="1" latinLnBrk="0" hangingPunct="1"/>
            <a:r>
              <a:rPr lang="cs-CZ"/>
              <a:t>Třetí úroveň</a:t>
            </a:r>
          </a:p>
          <a:p>
            <a:pPr lvl="3" rtl="0" eaLnBrk="1" latinLnBrk="0" hangingPunct="1"/>
            <a:r>
              <a:rPr lang="cs-CZ"/>
              <a:t>Čtvrtá úroveň</a:t>
            </a:r>
          </a:p>
          <a:p>
            <a:pPr lvl="4" rtl="0" eaLnBrk="1" latinLnBrk="0" hangingPunct="1"/>
            <a:r>
              <a:rPr lang="cs-CZ"/>
              <a:t>Pátá úroveň</a:t>
            </a:r>
            <a:endParaRPr kumimoji="0"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 hasCustomPrompt="1"/>
          </p:nvPr>
        </p:nvSpPr>
        <p:spPr>
          <a:xfrm>
            <a:off x="1219200" y="1600200"/>
            <a:ext cx="2540000" cy="4495800"/>
          </a:xfrm>
        </p:spPr>
        <p:txBody>
          <a:bodyPr rtlCol="0"/>
          <a:lstStyle>
            <a:lvl1pPr marL="0" indent="0"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ADF1DD1-64B5-4C17-A74E-741ABEB6B7DD}" type="datetime1">
              <a:rPr lang="cs-CZ" smtClean="0"/>
              <a:t>19.06.2024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dirty="0">
              <a:latin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dirty="0">
              <a:latin typeface="Calibri" panose="020F0502020204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dirty="0"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19200" y="4900550"/>
            <a:ext cx="9753600" cy="522288"/>
          </a:xfrm>
        </p:spPr>
        <p:txBody>
          <a:bodyPr rtlCol="0" anchor="ctr">
            <a:noAutofit/>
          </a:bodyPr>
          <a:lstStyle>
            <a:lvl1pPr algn="l">
              <a:buNone/>
              <a:defRPr sz="28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kumimoji="0"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 hasCustomPrompt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rtlCol="0"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cs-CZ"/>
              <a:t>Po kliknutí na ikonu můžete přidat obrázek.</a:t>
            </a:r>
            <a:endParaRPr kumimoji="0"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5445825"/>
            <a:ext cx="9753600" cy="685800"/>
          </a:xfrm>
        </p:spPr>
        <p:txBody>
          <a:bodyPr rtlCol="0"/>
          <a:lstStyle>
            <a:lvl1pPr marL="0" indent="0">
              <a:buFontTx/>
              <a:buNone/>
              <a:defRPr sz="1600">
                <a:latin typeface="Calibri" panose="020F050202020403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5DEF81B-820B-4924-BE8D-CA5B94EACC5A}" type="datetime1">
              <a:rPr lang="cs-CZ" smtClean="0"/>
              <a:t>19.06.2024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>
              <a:latin typeface="Calibri" panose="020F0502020204030204" pitchFamily="34" charset="0"/>
            </a:endParaRPr>
          </a:p>
        </p:txBody>
      </p:sp>
      <p:sp useBgFill="1">
        <p:nvSpPr>
          <p:cNvPr id="8" name="Zaoblený obdélník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>
              <a:latin typeface="Calibri" panose="020F0502020204030204" pitchFamily="34" charset="0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rtlCol="0" anchor="b" anchorCtr="0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  <a:endParaRPr kumimoji="0" lang="cs-CZ" noProof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cs-CZ" noProof="0"/>
              <a:t>Kliknutím můžete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rtlCol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rtlCol="0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noProof="0"/>
              <a:t>Přidejte zápatí.</a:t>
            </a: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rtlCol="0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7F4753A5-4DFB-4C98-9B77-EBAACD1A9EFD}" type="datetime1">
              <a:rPr lang="cs-CZ" noProof="0" smtClean="0"/>
              <a:t>19.06.2024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>
            <a:lumMod val="75000"/>
          </a:schemeClr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lumMod val="60000"/>
            <a:lumOff val="4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>
            <a:lumMod val="75000"/>
          </a:schemeClr>
        </a:buClr>
        <a:buFontTx/>
        <a:buChar char="o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lumMod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30" indent="-285750" algn="l" rtl="0" eaLnBrk="1" latinLnBrk="0" hangingPunct="1">
        <a:spcBef>
          <a:spcPts val="370"/>
        </a:spcBef>
        <a:buClr>
          <a:schemeClr val="accent3">
            <a:lumMod val="50000"/>
          </a:schemeClr>
        </a:buClr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82132" y="4876894"/>
            <a:ext cx="9753600" cy="1745522"/>
          </a:xfrm>
        </p:spPr>
        <p:txBody>
          <a:bodyPr rtlCol="0" anchor="ctr">
            <a:normAutofit fontScale="90000"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Vítek Robl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bakalářské práce: Ing. Monika </a:t>
            </a:r>
            <a:r>
              <a:rPr lang="cs-CZ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Karková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bakalářské práce: Ing. Štěpán </a:t>
            </a:r>
            <a:r>
              <a:rPr lang="cs-CZ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Pacas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Budějovice, Červen 2024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2">
            <a:extLst>
              <a:ext uri="{FF2B5EF4-FFF2-40B4-BE49-F238E27FC236}">
                <a16:creationId xmlns:a16="http://schemas.microsoft.com/office/drawing/2014/main" id="{B4C08299-9A32-FB1D-F712-5EF59C7C3D0E}"/>
              </a:ext>
            </a:extLst>
          </p:cNvPr>
          <p:cNvSpPr txBox="1">
            <a:spLocks/>
          </p:cNvSpPr>
          <p:nvPr/>
        </p:nvSpPr>
        <p:spPr>
          <a:xfrm>
            <a:off x="582132" y="3429000"/>
            <a:ext cx="10088251" cy="1102755"/>
          </a:xfrm>
          <a:prstGeom prst="rect">
            <a:avLst/>
          </a:prstGeom>
        </p:spPr>
        <p:txBody>
          <a:bodyPr bIns="91440" rtlCol="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Konstrukční návrh drapáku hydraulické ruky na dřevěné kulatiny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C357B5-4E07-C45B-CB52-B30C0CD9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923" y="356013"/>
            <a:ext cx="1901656" cy="19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dotazy oponenta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457200" indent="-457200" rtl="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Proč jste zvolil toto téma práce?</a:t>
            </a:r>
          </a:p>
          <a:p>
            <a:pPr marL="457200" indent="-457200" rtl="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Bude Váš návrh ověřen v praxi?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00404F8-1079-4437-78F0-831693C2F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923" y="356013"/>
            <a:ext cx="1901656" cy="19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15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14400" y="897998"/>
            <a:ext cx="10363200" cy="1362075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cs-CZ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7CE9082-65C8-4036-8FCF-5A1DAB700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923" y="356013"/>
            <a:ext cx="1901656" cy="19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7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19200" y="274638"/>
            <a:ext cx="3541336" cy="1143000"/>
          </a:xfrm>
        </p:spPr>
        <p:txBody>
          <a:bodyPr rtlCol="0"/>
          <a:lstStyle/>
          <a:p>
            <a:pPr rtl="0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Volba tématu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1389668"/>
          </a:xfrm>
        </p:spPr>
        <p:txBody>
          <a:bodyPr rtlCol="0">
            <a:normAutofit/>
          </a:bodyPr>
          <a:lstStyle/>
          <a:p>
            <a:pPr rtl="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Odborná praxe ve firmě STS Prachatice, a.s.</a:t>
            </a:r>
          </a:p>
          <a:p>
            <a:pPr rtl="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Záliba ve 3D konstruování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9527F8-FBA6-56F8-CB45-2D0087E9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923" y="356013"/>
            <a:ext cx="1901656" cy="19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2">
            <a:extLst>
              <a:ext uri="{FF2B5EF4-FFF2-40B4-BE49-F238E27FC236}">
                <a16:creationId xmlns:a16="http://schemas.microsoft.com/office/drawing/2014/main" id="{E26928DB-B4FB-5371-0220-9FF19B0DB135}"/>
              </a:ext>
            </a:extLst>
          </p:cNvPr>
          <p:cNvSpPr txBox="1">
            <a:spLocks/>
          </p:cNvSpPr>
          <p:nvPr/>
        </p:nvSpPr>
        <p:spPr>
          <a:xfrm>
            <a:off x="1219200" y="2531110"/>
            <a:ext cx="3541336" cy="1143000"/>
          </a:xfrm>
          <a:prstGeom prst="rect">
            <a:avLst/>
          </a:prstGeom>
        </p:spPr>
        <p:txBody>
          <a:bodyPr bIns="91440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8" name="Zástupný symbol pro obsah 1">
            <a:extLst>
              <a:ext uri="{FF2B5EF4-FFF2-40B4-BE49-F238E27FC236}">
                <a16:creationId xmlns:a16="http://schemas.microsoft.com/office/drawing/2014/main" id="{4DE14626-19AD-71C3-573E-3E74110BCCE6}"/>
              </a:ext>
            </a:extLst>
          </p:cNvPr>
          <p:cNvSpPr txBox="1">
            <a:spLocks/>
          </p:cNvSpPr>
          <p:nvPr/>
        </p:nvSpPr>
        <p:spPr>
          <a:xfrm>
            <a:off x="1219200" y="3834877"/>
            <a:ext cx="10363200" cy="2667109"/>
          </a:xfrm>
          <a:prstGeom prst="rect">
            <a:avLst/>
          </a:prstGeom>
        </p:spPr>
        <p:txBody>
          <a:bodyPr vert="horz" rtlCol="0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>
                  <a:lumMod val="75000"/>
                </a:schemeClr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>
                  <a:lumMod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>
                  <a:lumMod val="75000"/>
                </a:schemeClr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lumMod val="75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6030" indent="-285750" algn="l" rtl="0" eaLnBrk="1" latinLnBrk="0" hangingPunct="1">
              <a:spcBef>
                <a:spcPts val="37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ClrTx/>
            </a:pPr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Cílem práce je konstrukční návrh drapáku s maximální nosností do 1 t, který pracuje při pracovním tlaku 19 </a:t>
            </a:r>
            <a:r>
              <a:rPr lang="cs-CZ" sz="8000" dirty="0" err="1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. Součástí návrhu jsou výpočty rozměrů kleštin, volba a návrh parametrů konstrukčních prvků a pevnostní kontrola. Drapák je podroben numerické simulaci v oblasti pevnostní analýzy. Součástí práce je také odpovídající výkresová dokumentace drapáku.</a:t>
            </a:r>
          </a:p>
          <a:p>
            <a:pPr>
              <a:lnSpc>
                <a:spcPct val="200000"/>
              </a:lnSpc>
              <a:buClrTx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4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Teoreticko-metodologická část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lnSpcReduction="10000"/>
          </a:bodyPr>
          <a:lstStyle/>
          <a:p>
            <a:pPr rtl="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Literární rešerše</a:t>
            </a:r>
          </a:p>
          <a:p>
            <a:pPr rtl="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Úvod do problému</a:t>
            </a:r>
          </a:p>
          <a:p>
            <a:pPr lvl="1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Typy nejpoužívanějších drapáků podle účelu a konstrukce</a:t>
            </a:r>
          </a:p>
          <a:p>
            <a:pPr lvl="1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Popis CAD programu Autodesk Inventor Professional 2024</a:t>
            </a:r>
          </a:p>
          <a:p>
            <a:pPr marL="342900" lvl="1" indent="-34290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Výzkumný problém</a:t>
            </a:r>
          </a:p>
          <a:p>
            <a:pPr marL="342900" lvl="1" indent="-34290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</a:p>
          <a:p>
            <a:pPr lvl="1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Seznam vzorců a veličin použitých v aplikační části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9527F8-FBA6-56F8-CB45-2D0087E9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923" y="356013"/>
            <a:ext cx="1901656" cy="19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5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Analýza problému</a:t>
            </a:r>
          </a:p>
          <a:p>
            <a:pPr lvl="1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Druh manipulovaného materiálu</a:t>
            </a:r>
          </a:p>
          <a:p>
            <a:pPr lvl="1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Hustota a délka kulatiny</a:t>
            </a:r>
          </a:p>
          <a:p>
            <a:pPr lvl="1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Nosnost drapáku</a:t>
            </a:r>
          </a:p>
          <a:p>
            <a:pPr lvl="1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Pracovní plocha drapáku</a:t>
            </a:r>
          </a:p>
        </p:txBody>
      </p:sp>
      <p:pic>
        <p:nvPicPr>
          <p:cNvPr id="4" name="Obrázek 3" descr="Obsah obrázku kruh, skica, diagram, kresba&#10;&#10;Popis byl vytvořen automaticky">
            <a:extLst>
              <a:ext uri="{FF2B5EF4-FFF2-40B4-BE49-F238E27FC236}">
                <a16:creationId xmlns:a16="http://schemas.microsoft.com/office/drawing/2014/main" id="{CC6514FB-5E68-EBBE-5271-C5BDC9F8D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190553"/>
            <a:ext cx="4904738" cy="2476893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92CF0CC-9AFE-D9C2-8B7F-46B994C8B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923" y="356013"/>
            <a:ext cx="1901656" cy="19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37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Pevnostní výpočty</a:t>
            </a:r>
          </a:p>
          <a:p>
            <a:pPr lvl="1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Základní parametry drapáku</a:t>
            </a:r>
          </a:p>
          <a:p>
            <a:pPr lvl="1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Návrh a výpočet hydromotoru</a:t>
            </a:r>
          </a:p>
          <a:p>
            <a:pPr lvl="1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Pevnostní kontrola drapáku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92CF0CC-9AFE-D9C2-8B7F-46B994C8B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923" y="356013"/>
            <a:ext cx="1901656" cy="19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2232118-B614-4B02-0D29-9B6009D6A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029" y="2930598"/>
            <a:ext cx="4955371" cy="32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2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Pevnostní výpočty</a:t>
            </a:r>
          </a:p>
          <a:p>
            <a:pPr lvl="1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Pevnostní simulace</a:t>
            </a:r>
          </a:p>
        </p:txBody>
      </p:sp>
      <p:pic>
        <p:nvPicPr>
          <p:cNvPr id="6" name="Obrázek 5" descr="Obsah obrázku snímek obrazovky, text, Barevnost, Grafika&#10;&#10;Popis byl vytvořen automaticky">
            <a:extLst>
              <a:ext uri="{FF2B5EF4-FFF2-40B4-BE49-F238E27FC236}">
                <a16:creationId xmlns:a16="http://schemas.microsoft.com/office/drawing/2014/main" id="{749D4094-5F2E-07BE-2FE8-995266914A4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71" y="3139800"/>
            <a:ext cx="3600000" cy="2880000"/>
          </a:xfrm>
          <a:prstGeom prst="rect">
            <a:avLst/>
          </a:prstGeom>
        </p:spPr>
      </p:pic>
      <p:pic>
        <p:nvPicPr>
          <p:cNvPr id="10" name="Obrázek 9" descr="Obsah obrázku text, snímek obrazovky, Grafika, grafický design&#10;&#10;Popis byl vytvořen automaticky">
            <a:extLst>
              <a:ext uri="{FF2B5EF4-FFF2-40B4-BE49-F238E27FC236}">
                <a16:creationId xmlns:a16="http://schemas.microsoft.com/office/drawing/2014/main" id="{99A4BFB4-9533-5605-1EDB-363811AEC11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85" y="2959800"/>
            <a:ext cx="2880000" cy="32400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C5AE41E-0CBF-F082-5A98-60148D896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923" y="356013"/>
            <a:ext cx="1901656" cy="19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3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Konstrukce drapáku</a:t>
            </a:r>
          </a:p>
          <a:p>
            <a:pPr rtl="0">
              <a:lnSpc>
                <a:spcPct val="200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97EB88C7-4943-3CEB-A0CE-D1D9DCECA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62612"/>
            <a:ext cx="4533900" cy="37338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D5B9FF27-1E12-0E1B-6F81-688A5C3AF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2281466"/>
            <a:ext cx="4533900" cy="3757188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985AF0D-B7F0-85C0-31FD-49A7FF32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923" y="356013"/>
            <a:ext cx="1901656" cy="19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Diskuse výsledků a přínos práce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5135562"/>
          </a:xfrm>
        </p:spPr>
        <p:txBody>
          <a:bodyPr rtlCol="0">
            <a:normAutofit/>
          </a:bodyPr>
          <a:lstStyle/>
          <a:p>
            <a:pPr rtl="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Výsledky:</a:t>
            </a:r>
          </a:p>
          <a:p>
            <a:pPr lvl="1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Pracovní plocha drapáku: 0,263 m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Konstrukční poloměr: 400 mm</a:t>
            </a:r>
          </a:p>
          <a:p>
            <a:pPr lvl="1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Hydromotor ZH1 – 70/40 x 340</a:t>
            </a:r>
          </a:p>
          <a:p>
            <a:pPr lvl="1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Veškerá vypočítaná namáhání jsou menší než maximální dovolené hodnoty</a:t>
            </a:r>
          </a:p>
          <a:p>
            <a:pPr rtl="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Přínos práce:</a:t>
            </a:r>
          </a:p>
          <a:p>
            <a:pPr lvl="1"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Sestavení funkčního postupu pro návrh drapáku na dřevěnou kulatinu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0E6BF5-0726-831D-7D0B-C1359783A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923" y="356013"/>
            <a:ext cx="1901656" cy="19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81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5135562"/>
          </a:xfrm>
        </p:spPr>
        <p:txBody>
          <a:bodyPr rtlCol="0">
            <a:normAutofit/>
          </a:bodyPr>
          <a:lstStyle/>
          <a:p>
            <a:pPr rtl="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Stanovení řešeného problému</a:t>
            </a:r>
          </a:p>
          <a:p>
            <a:pPr rtl="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Výpočet základních parametrů</a:t>
            </a:r>
          </a:p>
          <a:p>
            <a:pPr rtl="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Volba Hydromotoru</a:t>
            </a:r>
          </a:p>
          <a:p>
            <a:pPr rtl="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Pevnostní kontrola</a:t>
            </a:r>
          </a:p>
          <a:p>
            <a:pPr rtl="0">
              <a:lnSpc>
                <a:spcPct val="200000"/>
              </a:lnSpc>
              <a:buClrTx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Konstrukce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0E6BF5-0726-831D-7D0B-C1359783A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923" y="356013"/>
            <a:ext cx="1901656" cy="19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66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e obchodního plánu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7861_TF03460662" id="{75B8EE5A-9979-4941-9EDA-EAB472D85111}" vid="{44B5D482-929D-4D05-88D6-DB8B10820B9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970C134F0B5E42AD38CE7708C9E77E" ma:contentTypeVersion="11" ma:contentTypeDescription="Vytvoří nový dokument" ma:contentTypeScope="" ma:versionID="7e62092c39e622084bbf6083bdde1c68">
  <xsd:schema xmlns:xsd="http://www.w3.org/2001/XMLSchema" xmlns:xs="http://www.w3.org/2001/XMLSchema" xmlns:p="http://schemas.microsoft.com/office/2006/metadata/properties" xmlns:ns3="cde08b15-457f-4824-bf90-338ce8df664c" xmlns:ns4="84dad58c-54fc-4695-bb53-17a09e22dadc" targetNamespace="http://schemas.microsoft.com/office/2006/metadata/properties" ma:root="true" ma:fieldsID="ef6838555239aaf88175f2a2d8b84196" ns3:_="" ns4:_="">
    <xsd:import namespace="cde08b15-457f-4824-bf90-338ce8df664c"/>
    <xsd:import namespace="84dad58c-54fc-4695-bb53-17a09e22da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08b15-457f-4824-bf90-338ce8df66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ad58c-54fc-4695-bb53-17a09e22dad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e08b15-457f-4824-bf90-338ce8df664c" xsi:nil="true"/>
  </documentManagement>
</p:properties>
</file>

<file path=customXml/itemProps1.xml><?xml version="1.0" encoding="utf-8"?>
<ds:datastoreItem xmlns:ds="http://schemas.openxmlformats.org/officeDocument/2006/customXml" ds:itemID="{D31F93E0-50C7-40C7-88C2-C4DE35EA4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e08b15-457f-4824-bf90-338ce8df664c"/>
    <ds:schemaRef ds:uri="84dad58c-54fc-4695-bb53-17a09e22da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E40B4C-2DCD-4E45-AFCB-8158A90F6D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88DC1D-8A1C-4CDA-ADF6-F45E3F5AE5B7}">
  <ds:schemaRefs>
    <ds:schemaRef ds:uri="http://schemas.microsoft.com/office/2006/metadata/properties"/>
    <ds:schemaRef ds:uri="http://schemas.microsoft.com/office/2006/documentManagement/types"/>
    <ds:schemaRef ds:uri="cde08b15-457f-4824-bf90-338ce8df664c"/>
    <ds:schemaRef ds:uri="http://schemas.microsoft.com/office/infopath/2007/PartnerControls"/>
    <ds:schemaRef ds:uri="http://purl.org/dc/elements/1.1/"/>
    <ds:schemaRef ds:uri="http://purl.org/dc/terms/"/>
    <ds:schemaRef ds:uri="84dad58c-54fc-4695-bb53-17a09e22dadc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obchodního plánu</Template>
  <TotalTime>129</TotalTime>
  <Words>278</Words>
  <Application>Microsoft Office PowerPoint</Application>
  <PresentationFormat>Širokoúhlá obrazovka</PresentationFormat>
  <Paragraphs>60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Wingdings</vt:lpstr>
      <vt:lpstr>Wingdings 2</vt:lpstr>
      <vt:lpstr>Prezentace obchodního plánu</vt:lpstr>
      <vt:lpstr>Autor: Vítek Robl Vedoucí bakalářské práce: Ing. Monika Karková, Ph.D. Oponent bakalářské práce: Ing. Štěpán Pacas České Budějovice, Červen 2024</vt:lpstr>
      <vt:lpstr>Volba tématu</vt:lpstr>
      <vt:lpstr>Teoreticko-metodologická část</vt:lpstr>
      <vt:lpstr>Aplikační část</vt:lpstr>
      <vt:lpstr>Aplikační část</vt:lpstr>
      <vt:lpstr>Aplikační část</vt:lpstr>
      <vt:lpstr>Aplikační část</vt:lpstr>
      <vt:lpstr>Diskuse výsledků a přínos práce</vt:lpstr>
      <vt:lpstr>Závěr</vt:lpstr>
      <vt:lpstr>Doplňující dotazy oponenta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společnosti</dc:title>
  <dc:creator>Vítek Robl</dc:creator>
  <cp:lastModifiedBy>Vítek Robl</cp:lastModifiedBy>
  <cp:revision>31</cp:revision>
  <dcterms:created xsi:type="dcterms:W3CDTF">2024-05-14T12:53:21Z</dcterms:created>
  <dcterms:modified xsi:type="dcterms:W3CDTF">2024-06-19T21:10:53Z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0x010100CD970C134F0B5E42AD38CE7708C9E77E</vt:lpwstr>
  </property>
  <property fmtid="{D5CDD505-2E9C-101B-9397-08002B2CF9AE}" pid="3" name="Order">
    <vt:r8>74069300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