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3" r:id="rId6"/>
    <p:sldId id="266" r:id="rId7"/>
    <p:sldId id="261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10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64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0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82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87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58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19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20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97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79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2F7F2-FAC1-417D-8B79-67753CA62CF2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D3F2-BB50-4A65-ACD0-B52F39884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67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strom, rostlina, budova, obloha&#10;&#10;Popis byl vytvořen automaticky">
            <a:extLst>
              <a:ext uri="{FF2B5EF4-FFF2-40B4-BE49-F238E27FC236}">
                <a16:creationId xmlns:a16="http://schemas.microsoft.com/office/drawing/2014/main" id="{CAA86545-92AB-3E38-A799-837A67F63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5" name="Textové pole 2">
            <a:extLst>
              <a:ext uri="{FF2B5EF4-FFF2-40B4-BE49-F238E27FC236}">
                <a16:creationId xmlns:a16="http://schemas.microsoft.com/office/drawing/2014/main" id="{3E6E12C7-EE47-DD27-F7B5-ABAC05BC8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2" y="5533432"/>
            <a:ext cx="5281295" cy="77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Vedoucí práce:	Ing. Martin Dědič</a:t>
            </a:r>
            <a:endParaRPr lang="cs-CZ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Oponent práce:	Ing. Jan Zugárek</a:t>
            </a:r>
            <a:endParaRPr lang="cs-CZ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 pole 2">
            <a:extLst>
              <a:ext uri="{FF2B5EF4-FFF2-40B4-BE49-F238E27FC236}">
                <a16:creationId xmlns:a16="http://schemas.microsoft.com/office/drawing/2014/main" id="{6290938E-5C2F-2D10-5B98-B763DC1A5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1" y="4591566"/>
            <a:ext cx="5400675" cy="90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Václav Krůček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27064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 pole 2">
            <a:extLst>
              <a:ext uri="{FF2B5EF4-FFF2-40B4-BE49-F238E27FC236}">
                <a16:creationId xmlns:a16="http://schemas.microsoft.com/office/drawing/2014/main" id="{0D5D946B-21A1-0383-D549-BB3164C80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5533432"/>
            <a:ext cx="4440873" cy="37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Letní semestr 2024	Odevzdání: 06/2024</a:t>
            </a:r>
            <a:endParaRPr lang="cs-CZ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 pole 2">
            <a:extLst>
              <a:ext uri="{FF2B5EF4-FFF2-40B4-BE49-F238E27FC236}">
                <a16:creationId xmlns:a16="http://schemas.microsoft.com/office/drawing/2014/main" id="{EAA79B4A-131C-9A4A-3108-7F6944230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1" y="240666"/>
            <a:ext cx="5400675" cy="10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Vysoká škola technická a ekonomická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Českých Budějovicích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Pozemní stavitelství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 pole 2">
            <a:extLst>
              <a:ext uri="{FF2B5EF4-FFF2-40B4-BE49-F238E27FC236}">
                <a16:creationId xmlns:a16="http://schemas.microsoft.com/office/drawing/2014/main" id="{80B0FE79-93B5-F09B-EE52-B875B2A13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127" y="2417024"/>
            <a:ext cx="6541742" cy="20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Obhajoba bakalářské práce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12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Administrativní budova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Variantní řešení fasády a obvodového pláště</a:t>
            </a:r>
            <a:endParaRPr lang="cs-CZ" sz="1200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026F937-06EA-75E8-0C9F-9041D2240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03" y="92076"/>
            <a:ext cx="1104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CAB3B07-13B5-A8A0-06C6-021ED6B194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309">
            <a:off x="289618" y="373254"/>
            <a:ext cx="1197864" cy="54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316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obloha, venku, tráva, rostlina&#10;&#10;Popis byl vytvořen automaticky">
            <a:extLst>
              <a:ext uri="{FF2B5EF4-FFF2-40B4-BE49-F238E27FC236}">
                <a16:creationId xmlns:a16="http://schemas.microsoft.com/office/drawing/2014/main" id="{C89761B7-B07D-EEB5-7EEB-40A069073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5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oha, venku, rostlina, tráva&#10;&#10;Popis byl vytvořen automaticky">
            <a:extLst>
              <a:ext uri="{FF2B5EF4-FFF2-40B4-BE49-F238E27FC236}">
                <a16:creationId xmlns:a16="http://schemas.microsoft.com/office/drawing/2014/main" id="{52778DD6-A51D-F18E-1257-09B948C74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C6FABAD-5583-0C8C-B537-8FB5E973A332}"/>
              </a:ext>
            </a:extLst>
          </p:cNvPr>
          <p:cNvSpPr txBox="1"/>
          <p:nvPr/>
        </p:nvSpPr>
        <p:spPr>
          <a:xfrm>
            <a:off x="1211784" y="5881155"/>
            <a:ext cx="3426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Zdroj: Vlastní – Google formuláře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endParaRPr lang="en-GB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BA61F83-F370-5BDF-89D8-FB24DA163BAC}"/>
              </a:ext>
            </a:extLst>
          </p:cNvPr>
          <p:cNvGrpSpPr/>
          <p:nvPr/>
        </p:nvGrpSpPr>
        <p:grpSpPr>
          <a:xfrm>
            <a:off x="1211784" y="1027906"/>
            <a:ext cx="9768432" cy="4857208"/>
            <a:chOff x="1423714" y="1000396"/>
            <a:chExt cx="9768432" cy="4857208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078FCB8A-91F5-9F2A-6507-696EA690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714" y="1000396"/>
              <a:ext cx="9768432" cy="4857208"/>
            </a:xfrm>
            <a:prstGeom prst="rect">
              <a:avLst/>
            </a:prstGeom>
            <a:noFill/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92A702FB-6E53-CAEA-323E-A4FEBD7B6C8F}"/>
                </a:ext>
              </a:extLst>
            </p:cNvPr>
            <p:cNvSpPr txBox="1"/>
            <p:nvPr/>
          </p:nvSpPr>
          <p:spPr>
            <a:xfrm>
              <a:off x="4736305" y="3108371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54 hlasů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568E9920-9074-A0CC-AEBE-52A20ED3FC8F}"/>
                </a:ext>
              </a:extLst>
            </p:cNvPr>
            <p:cNvSpPr txBox="1"/>
            <p:nvPr/>
          </p:nvSpPr>
          <p:spPr>
            <a:xfrm>
              <a:off x="4507705" y="4222796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</a:rPr>
                <a:t>38 hlasů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729BD0AB-C66D-A861-33BC-478F5A8D0D83}"/>
                </a:ext>
              </a:extLst>
            </p:cNvPr>
            <p:cNvSpPr txBox="1"/>
            <p:nvPr/>
          </p:nvSpPr>
          <p:spPr>
            <a:xfrm>
              <a:off x="6498430" y="4222796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14 hlasů</a:t>
              </a:r>
              <a:endParaRPr lang="en-GB" b="1" dirty="0"/>
            </a:p>
          </p:txBody>
        </p:sp>
      </p:grpSp>
      <p:sp>
        <p:nvSpPr>
          <p:cNvPr id="7" name="Nadpis 1">
            <a:extLst>
              <a:ext uri="{FF2B5EF4-FFF2-40B4-BE49-F238E27FC236}">
                <a16:creationId xmlns:a16="http://schemas.microsoft.com/office/drawing/2014/main" id="{0005A416-F513-308A-E3F1-9328045EE9DF}"/>
              </a:ext>
            </a:extLst>
          </p:cNvPr>
          <p:cNvSpPr txBox="1">
            <a:spLocks/>
          </p:cNvSpPr>
          <p:nvPr/>
        </p:nvSpPr>
        <p:spPr>
          <a:xfrm>
            <a:off x="838200" y="51744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ctr">
              <a:buAutoNum type="arabicPeriod"/>
            </a:pP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Výzkumná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otázka</a:t>
            </a:r>
          </a:p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6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E6A7D-F280-7F81-4D16-A780DC733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Výzkumná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otázka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2B15FC-6A9A-8701-E46D-75E4392A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Variantní řešení obvodového pláště budovy včetně porovnání</a:t>
            </a:r>
          </a:p>
          <a:p>
            <a:pPr marL="0" indent="0">
              <a:buNone/>
            </a:pPr>
            <a:r>
              <a:rPr lang="cs-CZ" sz="24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 vyhodnocení (min. 3 varianty).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B72CF0-4F9C-C8B8-55B7-8DCB59DE3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7" t="7402" b="6898"/>
          <a:stretch/>
        </p:blipFill>
        <p:spPr bwMode="auto">
          <a:xfrm>
            <a:off x="504192" y="3429000"/>
            <a:ext cx="5803289" cy="1930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B5BD09-DE47-E900-A8F2-665663907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3" t="9518" b="8887"/>
          <a:stretch/>
        </p:blipFill>
        <p:spPr bwMode="auto">
          <a:xfrm>
            <a:off x="6418456" y="3429759"/>
            <a:ext cx="5361616" cy="1944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90BE38-C0A0-98D4-A3AD-72371A3C5478}"/>
              </a:ext>
            </a:extLst>
          </p:cNvPr>
          <p:cNvSpPr txBox="1"/>
          <p:nvPr/>
        </p:nvSpPr>
        <p:spPr>
          <a:xfrm>
            <a:off x="504192" y="2907268"/>
            <a:ext cx="379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Keramické tvárnice + minerální vata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B3C27CF-D69B-4AA8-7EE6-781F9B987C36}"/>
              </a:ext>
            </a:extLst>
          </p:cNvPr>
          <p:cNvSpPr txBox="1"/>
          <p:nvPr/>
        </p:nvSpPr>
        <p:spPr>
          <a:xfrm>
            <a:off x="6307481" y="2907268"/>
            <a:ext cx="379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Keramické tepelně-izolační tvárnice</a:t>
            </a:r>
          </a:p>
        </p:txBody>
      </p:sp>
    </p:spTree>
    <p:extLst>
      <p:ext uri="{BB962C8B-B14F-4D97-AF65-F5344CB8AC3E}">
        <p14:creationId xmlns:p14="http://schemas.microsoft.com/office/powerpoint/2010/main" val="335654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17AE877-FD9E-A95A-C87F-0E3198FE7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4" t="6374" b="11008"/>
          <a:stretch/>
        </p:blipFill>
        <p:spPr bwMode="auto">
          <a:xfrm>
            <a:off x="6418456" y="1095263"/>
            <a:ext cx="5672355" cy="2184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Obsah obrázku text, snímek obrazovky, řada/pruh, Obdélník&#10;&#10;Popis byl vytvořen automaticky">
            <a:extLst>
              <a:ext uri="{FF2B5EF4-FFF2-40B4-BE49-F238E27FC236}">
                <a16:creationId xmlns:a16="http://schemas.microsoft.com/office/drawing/2014/main" id="{4101A96B-589F-54AA-AB70-5977E3B36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0" b="2060"/>
          <a:stretch/>
        </p:blipFill>
        <p:spPr bwMode="auto">
          <a:xfrm>
            <a:off x="504193" y="1094599"/>
            <a:ext cx="5643392" cy="2172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63126D66-9F13-AEBF-4D36-9F4E22245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5" b="2555"/>
          <a:stretch/>
        </p:blipFill>
        <p:spPr bwMode="auto">
          <a:xfrm>
            <a:off x="504193" y="4101147"/>
            <a:ext cx="5640377" cy="2014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9E77A5B-9C82-7E24-FB2D-EA3143DD59F2}"/>
              </a:ext>
            </a:extLst>
          </p:cNvPr>
          <p:cNvSpPr txBox="1"/>
          <p:nvPr/>
        </p:nvSpPr>
        <p:spPr>
          <a:xfrm>
            <a:off x="504192" y="612636"/>
            <a:ext cx="30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Pórobeton + polystyren EPS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01DBC0-2C92-BDA1-41FC-6B082125C35A}"/>
              </a:ext>
            </a:extLst>
          </p:cNvPr>
          <p:cNvSpPr txBox="1"/>
          <p:nvPr/>
        </p:nvSpPr>
        <p:spPr>
          <a:xfrm>
            <a:off x="6418456" y="612636"/>
            <a:ext cx="252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Pórobeton + Multipor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4A1CA38-CDFD-CBC7-60BF-5CEFEF8F1478}"/>
              </a:ext>
            </a:extLst>
          </p:cNvPr>
          <p:cNvSpPr txBox="1"/>
          <p:nvPr/>
        </p:nvSpPr>
        <p:spPr>
          <a:xfrm>
            <a:off x="504191" y="3659743"/>
            <a:ext cx="651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Keramické tvárnice + minerální vata s provětrávanou mezerou</a:t>
            </a:r>
          </a:p>
        </p:txBody>
      </p:sp>
    </p:spTree>
    <p:extLst>
      <p:ext uri="{BB962C8B-B14F-4D97-AF65-F5344CB8AC3E}">
        <p14:creationId xmlns:p14="http://schemas.microsoft.com/office/powerpoint/2010/main" val="104986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5B77337-2B31-9D66-C69A-AFC0095C95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Výzkumná otázka</a:t>
            </a:r>
            <a:b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A39689-83CB-21A1-3558-19BA2EF91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3946" r="6613" b="4207"/>
          <a:stretch/>
        </p:blipFill>
        <p:spPr bwMode="auto">
          <a:xfrm>
            <a:off x="1339221" y="1690688"/>
            <a:ext cx="9513558" cy="4405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708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5A91A3-6789-424D-2EAC-69CC1D282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7" t="7402" b="6898"/>
          <a:stretch/>
        </p:blipFill>
        <p:spPr bwMode="auto">
          <a:xfrm>
            <a:off x="838200" y="4447069"/>
            <a:ext cx="6381750" cy="2122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466B6E-D477-9297-2B36-F8C9A20C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Shrnutí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648325-67DC-6519-388F-173B52367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238"/>
            <a:ext cx="49625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Výzkumná otázka</a:t>
            </a:r>
          </a:p>
          <a:p>
            <a:pPr lvl="1">
              <a:buFont typeface="Times New Roman" panose="02020603050405020304" pitchFamily="18" charset="0"/>
              <a:buChar char="–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skleněná fasáda</a:t>
            </a:r>
          </a:p>
          <a:p>
            <a:pPr marL="0" indent="0">
              <a:buNone/>
            </a:pP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Výzkumná otázka</a:t>
            </a:r>
          </a:p>
          <a:p>
            <a:pPr lvl="1">
              <a:buFont typeface="Times New Roman" panose="02020603050405020304" pitchFamily="18" charset="0"/>
              <a:buChar char="–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keramické tvárnice s kontaktním zateplením z minerální vaty</a:t>
            </a:r>
          </a:p>
          <a:p>
            <a:pPr marL="0" indent="0">
              <a:buNone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obloha, venku, rostlina, tráva&#10;&#10;Popis byl vytvořen automaticky">
            <a:extLst>
              <a:ext uri="{FF2B5EF4-FFF2-40B4-BE49-F238E27FC236}">
                <a16:creationId xmlns:a16="http://schemas.microsoft.com/office/drawing/2014/main" id="{F77A9331-C847-692E-460E-22E4787AF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19237"/>
            <a:ext cx="5875643" cy="33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venku, obloha, auto, Pozemní vozidlo&#10;&#10;Popis byl vytvořen automaticky">
            <a:extLst>
              <a:ext uri="{FF2B5EF4-FFF2-40B4-BE49-F238E27FC236}">
                <a16:creationId xmlns:a16="http://schemas.microsoft.com/office/drawing/2014/main" id="{0ADEEED4-E639-1853-45B5-5F3B638F00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792C3D-CF39-DB9D-FFD3-1EEDFE19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241067"/>
            <a:ext cx="7518400" cy="865188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Děkuji</a:t>
            </a:r>
            <a:r>
              <a:rPr lang="cs-CZ" sz="48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za pozornost</a:t>
            </a:r>
            <a:endParaRPr lang="en-GB" sz="48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7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C99E3-76D8-552E-D3EA-62BED69D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vedoucího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práce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DA7969-28A9-132B-1EBE-C9A28C93A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0212"/>
            <a:ext cx="10515600" cy="917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Vedoucí práce nestanovil k práci doplňující otázky.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C99E3-76D8-552E-D3EA-62BED69D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oponenta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práce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DA7969-28A9-132B-1EBE-C9A28C93A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0212"/>
            <a:ext cx="10963542" cy="2610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PTH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blok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otočit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 90° se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zachováním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pevnosti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viz detail D15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výkresové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části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2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Nelze 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toto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řešit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jiným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způsobem</a:t>
            </a:r>
            <a:r>
              <a:rPr lang="en-GB" sz="2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76F0A-12A8-66C4-2DCD-4543CD44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95BE47-F2E3-A13D-7DD6-6C7DE065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Lokalita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Dispoziční řešení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Vizualizace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Stavebně konstrukční řešení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výzkumná otázka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výzkumná otázka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Shrnutí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Otázky vedoucího práce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Otázky oponenta práce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05A1874-AAB0-6901-7DCC-CD5CD876D1E7}"/>
              </a:ext>
            </a:extLst>
          </p:cNvPr>
          <p:cNvGrpSpPr/>
          <p:nvPr/>
        </p:nvGrpSpPr>
        <p:grpSpPr>
          <a:xfrm>
            <a:off x="5301003" y="1253331"/>
            <a:ext cx="6701659" cy="4351338"/>
            <a:chOff x="5206999" y="1253331"/>
            <a:chExt cx="6701659" cy="4351338"/>
          </a:xfrm>
        </p:grpSpPr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4F44B715-5F40-313B-F18F-465627A7F25D}"/>
                </a:ext>
              </a:extLst>
            </p:cNvPr>
            <p:cNvGrpSpPr/>
            <p:nvPr/>
          </p:nvGrpSpPr>
          <p:grpSpPr>
            <a:xfrm>
              <a:off x="5206999" y="1253331"/>
              <a:ext cx="6701659" cy="4351338"/>
              <a:chOff x="32916" y="-422910"/>
              <a:chExt cx="11864944" cy="7703820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0B802FF0-6DF7-D55B-C4BA-E5191D794E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916" y="-422910"/>
                <a:ext cx="11864944" cy="77038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1E79FA38-E56D-11BC-75F5-11095F9C3D37}"/>
                  </a:ext>
                </a:extLst>
              </p:cNvPr>
              <p:cNvCxnSpPr>
                <a:cxnSpLocks/>
              </p:cNvCxnSpPr>
              <p:nvPr/>
            </p:nvCxnSpPr>
            <p:spPr>
              <a:xfrm rot="21245241">
                <a:off x="9596120" y="-332105"/>
                <a:ext cx="114935" cy="8826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1ADE72FE-0886-B926-888B-2FA6B58A6943}"/>
                  </a:ext>
                </a:extLst>
              </p:cNvPr>
              <p:cNvCxnSpPr>
                <a:cxnSpLocks/>
              </p:cNvCxnSpPr>
              <p:nvPr/>
            </p:nvCxnSpPr>
            <p:spPr>
              <a:xfrm rot="21245241" flipH="1">
                <a:off x="9511665" y="-240665"/>
                <a:ext cx="219710" cy="31369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E672431D-E936-8E1C-BC1F-BB0E3ECDB4C5}"/>
                  </a:ext>
                </a:extLst>
              </p:cNvPr>
              <p:cNvCxnSpPr>
                <a:cxnSpLocks/>
              </p:cNvCxnSpPr>
              <p:nvPr/>
            </p:nvCxnSpPr>
            <p:spPr>
              <a:xfrm rot="21245241">
                <a:off x="9481185" y="-90805"/>
                <a:ext cx="39370" cy="17716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>
                <a:extLst>
                  <a:ext uri="{FF2B5EF4-FFF2-40B4-BE49-F238E27FC236}">
                    <a16:creationId xmlns:a16="http://schemas.microsoft.com/office/drawing/2014/main" id="{FAAF2AF4-B9F1-6980-3AC7-84BE7B323E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98420" y="-23495"/>
                <a:ext cx="247650" cy="10858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 pole 6">
                <a:extLst>
                  <a:ext uri="{FF2B5EF4-FFF2-40B4-BE49-F238E27FC236}">
                    <a16:creationId xmlns:a16="http://schemas.microsoft.com/office/drawing/2014/main" id="{E2EC0867-34FC-6AB6-87ED-578C62597604}"/>
                  </a:ext>
                </a:extLst>
              </p:cNvPr>
              <p:cNvSpPr txBox="1"/>
              <p:nvPr/>
            </p:nvSpPr>
            <p:spPr>
              <a:xfrm rot="4643570">
                <a:off x="1302009" y="533945"/>
                <a:ext cx="2158074" cy="46379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400" b="1" dirty="0">
                    <a:ln w="952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Týn nad Vltavou</a:t>
                </a:r>
                <a:endParaRPr lang="cs-CZ" sz="11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8C64AEC9-32E8-9259-7D9D-0AA5D45F33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38556" y="1301408"/>
              <a:ext cx="67618" cy="1386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5926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7C92D7-36D1-3A50-C255-496939269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78" y="152540"/>
            <a:ext cx="4881922" cy="65529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A34E61-E330-DE81-939E-5084B5171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901" y="907520"/>
            <a:ext cx="4590071" cy="504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2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4E7618E-0235-3E68-FC83-B07B14BB0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041" y="643467"/>
            <a:ext cx="5155314" cy="557106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8491FEC-7115-52E0-A530-99637DD83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110" y="173281"/>
            <a:ext cx="4805890" cy="6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92C3D-CF39-DB9D-FFD3-1EEDFE19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2996406"/>
            <a:ext cx="7518400" cy="865188"/>
          </a:xfrm>
        </p:spPr>
        <p:txBody>
          <a:bodyPr>
            <a:noAutofit/>
          </a:bodyPr>
          <a:lstStyle/>
          <a:p>
            <a:pPr algn="ctr"/>
            <a:r>
              <a:rPr lang="cs-CZ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endParaRPr lang="en-GB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0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950FB-0097-67C3-7416-A39F36B1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3"/>
            <a:ext cx="10515600" cy="1325563"/>
          </a:xfrm>
        </p:spPr>
        <p:txBody>
          <a:bodyPr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Lokalita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3C805-3D16-2408-6E8F-8DD7D7C94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97" y="1347788"/>
            <a:ext cx="5758596" cy="2614612"/>
          </a:xfrm>
        </p:spPr>
        <p:txBody>
          <a:bodyPr>
            <a:normAutofit fontScale="925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Kraj:			Jihočeský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Okres:		České Budějovice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Město:		České Budějovice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Katastrální území:	České Budějovice 3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Ulice:		Okružní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Parcely:		1210/6, 1210/7 1210/8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D5FE97D-721A-1235-F8B0-E10988AF6A70}"/>
              </a:ext>
            </a:extLst>
          </p:cNvPr>
          <p:cNvGrpSpPr/>
          <p:nvPr/>
        </p:nvGrpSpPr>
        <p:grpSpPr>
          <a:xfrm>
            <a:off x="6303736" y="1227928"/>
            <a:ext cx="5601686" cy="2734472"/>
            <a:chOff x="6136116" y="1713366"/>
            <a:chExt cx="5601686" cy="2734472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D0316885-3354-5830-86A1-A6C4B6A1B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6116" y="1713366"/>
              <a:ext cx="5601686" cy="2734472"/>
            </a:xfrm>
            <a:prstGeom prst="rect">
              <a:avLst/>
            </a:prstGeom>
          </p:spPr>
        </p:pic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9F8C5FBE-E5B7-7353-E3C3-5460F6102018}"/>
                </a:ext>
              </a:extLst>
            </p:cNvPr>
            <p:cNvGrpSpPr/>
            <p:nvPr/>
          </p:nvGrpSpPr>
          <p:grpSpPr>
            <a:xfrm>
              <a:off x="7924800" y="2260600"/>
              <a:ext cx="1092200" cy="1168400"/>
              <a:chOff x="7190105" y="2282508"/>
              <a:chExt cx="2478405" cy="2537460"/>
            </a:xfrm>
          </p:grpSpPr>
          <p:cxnSp>
            <p:nvCxnSpPr>
              <p:cNvPr id="6" name="Přímá spojnice 5">
                <a:extLst>
                  <a:ext uri="{FF2B5EF4-FFF2-40B4-BE49-F238E27FC236}">
                    <a16:creationId xmlns:a16="http://schemas.microsoft.com/office/drawing/2014/main" id="{3D56778D-9E12-CC78-E3BC-D3525ECBD3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95820" y="2285048"/>
                <a:ext cx="1292225" cy="11029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46C7141E-B99D-A712-A91F-906E48F49D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61910" y="2740978"/>
                <a:ext cx="2005965" cy="207391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60BA91B1-9512-2158-83A1-634C2E31A2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82330" y="2282508"/>
                <a:ext cx="1186180" cy="45847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7C85FDBD-AA6B-9866-7E9E-149D6A3EE6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0105" y="3388045"/>
                <a:ext cx="0" cy="3079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F957A864-1A89-4C28-963B-576D1C29F4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0105" y="3692843"/>
                <a:ext cx="477520" cy="112712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1E1739E2-AABC-9280-E724-711F24414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48" y="4113461"/>
            <a:ext cx="3441783" cy="258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4CE68BA-276B-6467-6884-EA6F766643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844" y="4113461"/>
            <a:ext cx="3441783" cy="258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C06E603-C144-8318-6CBB-F0AE8B04B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640" y="4110403"/>
            <a:ext cx="3441782" cy="258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68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16037-1D1B-0091-3760-F7F731CD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168935"/>
          </a:xfrm>
        </p:spPr>
        <p:txBody>
          <a:bodyPr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Dispoziční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řešení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kica, diagram, Technický výkres&#10;&#10;Popis byl vytvořen automaticky">
            <a:extLst>
              <a:ext uri="{FF2B5EF4-FFF2-40B4-BE49-F238E27FC236}">
                <a16:creationId xmlns:a16="http://schemas.microsoft.com/office/drawing/2014/main" id="{13E3FD61-5911-8FA8-B98E-5683A38B3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926" y="3940662"/>
            <a:ext cx="2307153" cy="2854585"/>
          </a:xfrm>
          <a:prstGeom prst="rect">
            <a:avLst/>
          </a:prstGeom>
        </p:spPr>
      </p:pic>
      <p:pic>
        <p:nvPicPr>
          <p:cNvPr id="16" name="Obrázek 15" descr="Obsah obrázku text, skica, diagram, Technický výkres&#10;&#10;Popis byl vytvořen automaticky">
            <a:extLst>
              <a:ext uri="{FF2B5EF4-FFF2-40B4-BE49-F238E27FC236}">
                <a16:creationId xmlns:a16="http://schemas.microsoft.com/office/drawing/2014/main" id="{0B24A7FF-B7FF-1349-3AA0-09F51BC51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02" y="911834"/>
            <a:ext cx="6010934" cy="3031515"/>
          </a:xfrm>
          <a:prstGeom prst="rect">
            <a:avLst/>
          </a:prstGeom>
        </p:spPr>
      </p:pic>
      <p:pic>
        <p:nvPicPr>
          <p:cNvPr id="12" name="Obrázek 11" descr="Obsah obrázku text, skica, diagram, Technický výkres&#10;&#10;Popis byl vytvořen automaticky">
            <a:extLst>
              <a:ext uri="{FF2B5EF4-FFF2-40B4-BE49-F238E27FC236}">
                <a16:creationId xmlns:a16="http://schemas.microsoft.com/office/drawing/2014/main" id="{C246E16C-F6F0-01B4-9330-9A02E7437F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02" y="3943349"/>
            <a:ext cx="6010934" cy="2851898"/>
          </a:xfrm>
          <a:prstGeom prst="rect">
            <a:avLst/>
          </a:prstGeom>
        </p:spPr>
      </p:pic>
      <p:pic>
        <p:nvPicPr>
          <p:cNvPr id="15" name="Obrázek 14" descr="Obsah obrázku text, skica, diagram, Technický výkres&#10;&#10;Popis byl vytvořen automaticky">
            <a:extLst>
              <a:ext uri="{FF2B5EF4-FFF2-40B4-BE49-F238E27FC236}">
                <a16:creationId xmlns:a16="http://schemas.microsoft.com/office/drawing/2014/main" id="{A9890780-5015-E9CA-8D2B-396B6B6E25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36" y="911833"/>
            <a:ext cx="6010934" cy="30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0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FB232-62CA-02E1-BCD0-DA7A80A5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700"/>
          </a:xfrm>
        </p:spPr>
        <p:txBody>
          <a:bodyPr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Vizualizace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obloha, venku, tráva, rostlina&#10;&#10;Popis byl vytvořen automaticky">
            <a:extLst>
              <a:ext uri="{FF2B5EF4-FFF2-40B4-BE49-F238E27FC236}">
                <a16:creationId xmlns:a16="http://schemas.microsoft.com/office/drawing/2014/main" id="{746A9E89-AABE-4EDD-6A33-F7A7FA564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4" y="660682"/>
            <a:ext cx="5396808" cy="3035704"/>
          </a:xfrm>
          <a:prstGeom prst="rect">
            <a:avLst/>
          </a:prstGeom>
        </p:spPr>
      </p:pic>
      <p:pic>
        <p:nvPicPr>
          <p:cNvPr id="7" name="Obrázek 6" descr="Obsah obrázku obloha, venku, auto, Pozemní vozidlo&#10;&#10;Popis byl vytvořen automaticky">
            <a:extLst>
              <a:ext uri="{FF2B5EF4-FFF2-40B4-BE49-F238E27FC236}">
                <a16:creationId xmlns:a16="http://schemas.microsoft.com/office/drawing/2014/main" id="{A3A07352-4825-41B7-AB2C-6AF510271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838" y="660680"/>
            <a:ext cx="5396811" cy="3035706"/>
          </a:xfrm>
          <a:prstGeom prst="rect">
            <a:avLst/>
          </a:prstGeom>
        </p:spPr>
      </p:pic>
      <p:pic>
        <p:nvPicPr>
          <p:cNvPr id="10" name="Obrázek 9" descr="Obsah obrázku obloha, venku, auto, vozidlo&#10;&#10;Popis byl vytvořen automaticky">
            <a:extLst>
              <a:ext uri="{FF2B5EF4-FFF2-40B4-BE49-F238E27FC236}">
                <a16:creationId xmlns:a16="http://schemas.microsoft.com/office/drawing/2014/main" id="{3AD51085-30A8-36EC-E8E1-A985BE0E5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1" y="3749562"/>
            <a:ext cx="5396811" cy="3035706"/>
          </a:xfrm>
          <a:prstGeom prst="rect">
            <a:avLst/>
          </a:prstGeom>
        </p:spPr>
      </p:pic>
      <p:pic>
        <p:nvPicPr>
          <p:cNvPr id="13" name="Obrázek 12" descr="Obsah obrázku venku, strom, obloha, tráva&#10;&#10;Popis byl vytvořen automaticky">
            <a:extLst>
              <a:ext uri="{FF2B5EF4-FFF2-40B4-BE49-F238E27FC236}">
                <a16:creationId xmlns:a16="http://schemas.microsoft.com/office/drawing/2014/main" id="{4565E0DC-81EF-64D5-518C-FF595E950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840" y="3749562"/>
            <a:ext cx="5396809" cy="30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, snímek obrazovky, Urbánní design&#10;&#10;Popis byl vytvořen automaticky">
            <a:extLst>
              <a:ext uri="{FF2B5EF4-FFF2-40B4-BE49-F238E27FC236}">
                <a16:creationId xmlns:a16="http://schemas.microsoft.com/office/drawing/2014/main" id="{A6EF2FE4-5221-4163-03D2-75264B18C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6" y="854674"/>
            <a:ext cx="10301288" cy="5794475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143B40EF-C8E1-B4C0-3DB2-1B2CE0F1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700"/>
          </a:xfrm>
        </p:spPr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Vizualizace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7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06DDE-1213-2611-E2B1-39302939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Stavebně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konstrukční řešení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CF0C1-410D-5D70-CD0A-88AFA090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Základové konstrukce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Svislé konstrukce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Schodiště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Vodorovné konstrukce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Střecha</a:t>
            </a:r>
          </a:p>
        </p:txBody>
      </p:sp>
      <p:pic>
        <p:nvPicPr>
          <p:cNvPr id="8" name="Obrázek 7" descr="Obsah obrázku text, skica, diagram, Technický výkres&#10;&#10;Popis byl vytvořen automaticky">
            <a:extLst>
              <a:ext uri="{FF2B5EF4-FFF2-40B4-BE49-F238E27FC236}">
                <a16:creationId xmlns:a16="http://schemas.microsoft.com/office/drawing/2014/main" id="{C5481BB2-E5BF-0902-685C-B94D2EC6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662" y="1472066"/>
            <a:ext cx="5892501" cy="48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4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obloha, venku, tráva, rostlina&#10;&#10;Popis byl vytvořen automaticky">
            <a:extLst>
              <a:ext uri="{FF2B5EF4-FFF2-40B4-BE49-F238E27FC236}">
                <a16:creationId xmlns:a16="http://schemas.microsoft.com/office/drawing/2014/main" id="{D7DD6D87-14E7-17C1-E634-125ADB3E3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70" y="2062961"/>
            <a:ext cx="5143496" cy="2893217"/>
          </a:xfrm>
          <a:prstGeom prst="rect">
            <a:avLst/>
          </a:prstGeom>
        </p:spPr>
      </p:pic>
      <p:pic>
        <p:nvPicPr>
          <p:cNvPr id="12" name="Obrázek 11" descr="Obsah obrázku obloha, venku, tráva, rostlina&#10;&#10;Popis byl vytvořen automaticky">
            <a:extLst>
              <a:ext uri="{FF2B5EF4-FFF2-40B4-BE49-F238E27FC236}">
                <a16:creationId xmlns:a16="http://schemas.microsoft.com/office/drawing/2014/main" id="{055E8D8A-F78C-548F-8990-D804465F5B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33" y="2062961"/>
            <a:ext cx="5143499" cy="28932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EE6A7D-F280-7F81-4D16-A780DC73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353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Výzkumná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otázka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2B15FC-6A9A-8701-E46D-75E4392A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9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cs-CZ" sz="24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Variantní návrh fasády včetně porovnání a vyhodnocení (min. 3 varianty).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obloha, venku, rostlina, tráva&#10;&#10;Popis byl vytvořen automaticky">
            <a:extLst>
              <a:ext uri="{FF2B5EF4-FFF2-40B4-BE49-F238E27FC236}">
                <a16:creationId xmlns:a16="http://schemas.microsoft.com/office/drawing/2014/main" id="{24385746-E0DF-9915-0A7E-E648112934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3806429"/>
            <a:ext cx="5143499" cy="28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4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obloha, venku, tráva, rostlina&#10;&#10;Popis byl vytvořen automaticky">
            <a:extLst>
              <a:ext uri="{FF2B5EF4-FFF2-40B4-BE49-F238E27FC236}">
                <a16:creationId xmlns:a16="http://schemas.microsoft.com/office/drawing/2014/main" id="{113D4641-E1F3-6A33-4F53-E954199D7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336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378</TotalTime>
  <Words>275</Words>
  <Application>Microsoft Office PowerPoint</Application>
  <PresentationFormat>Širokoúhlá obrazovka</PresentationFormat>
  <Paragraphs>72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Obsah</vt:lpstr>
      <vt:lpstr>Lokalita</vt:lpstr>
      <vt:lpstr>Dispoziční řešení</vt:lpstr>
      <vt:lpstr>Vizualizace</vt:lpstr>
      <vt:lpstr>Vizualizace</vt:lpstr>
      <vt:lpstr>Stavebně konstrukční řešení</vt:lpstr>
      <vt:lpstr>1. Výzkumná otázka</vt:lpstr>
      <vt:lpstr>Prezentace aplikace PowerPoint</vt:lpstr>
      <vt:lpstr>Prezentace aplikace PowerPoint</vt:lpstr>
      <vt:lpstr>Prezentace aplikace PowerPoint</vt:lpstr>
      <vt:lpstr>Prezentace aplikace PowerPoint</vt:lpstr>
      <vt:lpstr>2. Výzkumná otázka</vt:lpstr>
      <vt:lpstr>Prezentace aplikace PowerPoint</vt:lpstr>
      <vt:lpstr>2. Výzkumná otázka výsledky</vt:lpstr>
      <vt:lpstr>Shrnutí</vt:lpstr>
      <vt:lpstr>Děkuji za pozornost</vt:lpstr>
      <vt:lpstr>Otázky vedoucího práce</vt:lpstr>
      <vt:lpstr>Otázky oponenta práce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Václav Krůček</dc:creator>
  <cp:lastModifiedBy>Václav Krůček</cp:lastModifiedBy>
  <cp:revision>35</cp:revision>
  <dcterms:created xsi:type="dcterms:W3CDTF">2023-01-22T11:08:48Z</dcterms:created>
  <dcterms:modified xsi:type="dcterms:W3CDTF">2024-06-17T19:20:17Z</dcterms:modified>
</cp:coreProperties>
</file>