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59" r:id="rId5"/>
    <p:sldId id="263" r:id="rId6"/>
    <p:sldId id="261" r:id="rId7"/>
    <p:sldId id="265" r:id="rId8"/>
    <p:sldId id="266" r:id="rId9"/>
    <p:sldId id="268" r:id="rId10"/>
    <p:sldId id="269" r:id="rId11"/>
    <p:sldId id="270" r:id="rId12"/>
    <p:sldId id="271" r:id="rId13"/>
    <p:sldId id="262" r:id="rId14"/>
    <p:sldId id="272" r:id="rId15"/>
    <p:sldId id="274" r:id="rId16"/>
    <p:sldId id="273" r:id="rId17"/>
    <p:sldId id="276" r:id="rId18"/>
    <p:sldId id="275" r:id="rId19"/>
    <p:sldId id="278" r:id="rId20"/>
    <p:sldId id="279" r:id="rId21"/>
  </p:sldIdLst>
  <p:sldSz cx="15122525" cy="10693400"/>
  <p:notesSz cx="6858000" cy="9144000"/>
  <p:defaultTextStyle>
    <a:defPPr>
      <a:defRPr lang="cs-CZ"/>
    </a:defPPr>
    <a:lvl1pPr marL="0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18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836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254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672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089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507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1925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343" algn="l" defTabSz="147483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94" y="480"/>
      </p:cViewPr>
      <p:guideLst>
        <p:guide orient="horz" pos="3368"/>
        <p:guide pos="47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4190" y="3321886"/>
            <a:ext cx="12854147" cy="22921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8380" y="6059593"/>
            <a:ext cx="10585767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963831" y="428232"/>
            <a:ext cx="3402568" cy="912404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6127" y="428232"/>
            <a:ext cx="9955662" cy="912404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76" y="6871500"/>
            <a:ext cx="12854147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94576" y="4532320"/>
            <a:ext cx="12854147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8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2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6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08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5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19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34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6126" y="2495127"/>
            <a:ext cx="6679115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87284" y="2495127"/>
            <a:ext cx="6679115" cy="705715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6127" y="2393640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18" indent="0">
              <a:buNone/>
              <a:defRPr sz="3200" b="1"/>
            </a:lvl2pPr>
            <a:lvl3pPr marL="1474836" indent="0">
              <a:buNone/>
              <a:defRPr sz="2900" b="1"/>
            </a:lvl3pPr>
            <a:lvl4pPr marL="2212254" indent="0">
              <a:buNone/>
              <a:defRPr sz="2600" b="1"/>
            </a:lvl4pPr>
            <a:lvl5pPr marL="2949672" indent="0">
              <a:buNone/>
              <a:defRPr sz="2600" b="1"/>
            </a:lvl5pPr>
            <a:lvl6pPr marL="3687089" indent="0">
              <a:buNone/>
              <a:defRPr sz="2600" b="1"/>
            </a:lvl6pPr>
            <a:lvl7pPr marL="4424507" indent="0">
              <a:buNone/>
              <a:defRPr sz="2600" b="1"/>
            </a:lvl7pPr>
            <a:lvl8pPr marL="5161925" indent="0">
              <a:buNone/>
              <a:defRPr sz="2600" b="1"/>
            </a:lvl8pPr>
            <a:lvl9pPr marL="5899343" indent="0">
              <a:buNone/>
              <a:defRPr sz="2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6127" y="3391194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682034" y="2393640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18" indent="0">
              <a:buNone/>
              <a:defRPr sz="3200" b="1"/>
            </a:lvl2pPr>
            <a:lvl3pPr marL="1474836" indent="0">
              <a:buNone/>
              <a:defRPr sz="2900" b="1"/>
            </a:lvl3pPr>
            <a:lvl4pPr marL="2212254" indent="0">
              <a:buNone/>
              <a:defRPr sz="2600" b="1"/>
            </a:lvl4pPr>
            <a:lvl5pPr marL="2949672" indent="0">
              <a:buNone/>
              <a:defRPr sz="2600" b="1"/>
            </a:lvl5pPr>
            <a:lvl6pPr marL="3687089" indent="0">
              <a:buNone/>
              <a:defRPr sz="2600" b="1"/>
            </a:lvl6pPr>
            <a:lvl7pPr marL="4424507" indent="0">
              <a:buNone/>
              <a:defRPr sz="2600" b="1"/>
            </a:lvl7pPr>
            <a:lvl8pPr marL="5161925" indent="0">
              <a:buNone/>
              <a:defRPr sz="2600" b="1"/>
            </a:lvl8pPr>
            <a:lvl9pPr marL="5899343" indent="0">
              <a:buNone/>
              <a:defRPr sz="2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682034" y="3391194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127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12488" y="425756"/>
            <a:ext cx="8453911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6127" y="2237695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418" indent="0">
              <a:buNone/>
              <a:defRPr sz="1900"/>
            </a:lvl2pPr>
            <a:lvl3pPr marL="1474836" indent="0">
              <a:buNone/>
              <a:defRPr sz="1600"/>
            </a:lvl3pPr>
            <a:lvl4pPr marL="2212254" indent="0">
              <a:buNone/>
              <a:defRPr sz="1500"/>
            </a:lvl4pPr>
            <a:lvl5pPr marL="2949672" indent="0">
              <a:buNone/>
              <a:defRPr sz="1500"/>
            </a:lvl5pPr>
            <a:lvl6pPr marL="3687089" indent="0">
              <a:buNone/>
              <a:defRPr sz="1500"/>
            </a:lvl6pPr>
            <a:lvl7pPr marL="4424507" indent="0">
              <a:buNone/>
              <a:defRPr sz="1500"/>
            </a:lvl7pPr>
            <a:lvl8pPr marL="5161925" indent="0">
              <a:buNone/>
              <a:defRPr sz="1500"/>
            </a:lvl8pPr>
            <a:lvl9pPr marL="5899343" indent="0">
              <a:buNone/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4120" y="7485381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64120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418" indent="0">
              <a:buNone/>
              <a:defRPr sz="4500"/>
            </a:lvl2pPr>
            <a:lvl3pPr marL="1474836" indent="0">
              <a:buNone/>
              <a:defRPr sz="3900"/>
            </a:lvl3pPr>
            <a:lvl4pPr marL="2212254" indent="0">
              <a:buNone/>
              <a:defRPr sz="3200"/>
            </a:lvl4pPr>
            <a:lvl5pPr marL="2949672" indent="0">
              <a:buNone/>
              <a:defRPr sz="3200"/>
            </a:lvl5pPr>
            <a:lvl6pPr marL="3687089" indent="0">
              <a:buNone/>
              <a:defRPr sz="3200"/>
            </a:lvl6pPr>
            <a:lvl7pPr marL="4424507" indent="0">
              <a:buNone/>
              <a:defRPr sz="3200"/>
            </a:lvl7pPr>
            <a:lvl8pPr marL="5161925" indent="0">
              <a:buNone/>
              <a:defRPr sz="3200"/>
            </a:lvl8pPr>
            <a:lvl9pPr marL="5899343" indent="0">
              <a:buNone/>
              <a:defRPr sz="3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964120" y="8369072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418" indent="0">
              <a:buNone/>
              <a:defRPr sz="1900"/>
            </a:lvl2pPr>
            <a:lvl3pPr marL="1474836" indent="0">
              <a:buNone/>
              <a:defRPr sz="1600"/>
            </a:lvl3pPr>
            <a:lvl4pPr marL="2212254" indent="0">
              <a:buNone/>
              <a:defRPr sz="1500"/>
            </a:lvl4pPr>
            <a:lvl5pPr marL="2949672" indent="0">
              <a:buNone/>
              <a:defRPr sz="1500"/>
            </a:lvl5pPr>
            <a:lvl6pPr marL="3687089" indent="0">
              <a:buNone/>
              <a:defRPr sz="1500"/>
            </a:lvl6pPr>
            <a:lvl7pPr marL="4424507" indent="0">
              <a:buNone/>
              <a:defRPr sz="1500"/>
            </a:lvl7pPr>
            <a:lvl8pPr marL="5161925" indent="0">
              <a:buNone/>
              <a:defRPr sz="1500"/>
            </a:lvl8pPr>
            <a:lvl9pPr marL="5899343" indent="0">
              <a:buNone/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56127" y="428232"/>
            <a:ext cx="13610273" cy="1782233"/>
          </a:xfrm>
          <a:prstGeom prst="rect">
            <a:avLst/>
          </a:prstGeom>
        </p:spPr>
        <p:txBody>
          <a:bodyPr vert="horz" lIns="147484" tIns="73742" rIns="147484" bIns="73742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6127" y="2495127"/>
            <a:ext cx="13610273" cy="7057150"/>
          </a:xfrm>
          <a:prstGeom prst="rect">
            <a:avLst/>
          </a:prstGeom>
        </p:spPr>
        <p:txBody>
          <a:bodyPr vert="horz" lIns="147484" tIns="73742" rIns="147484" bIns="73742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69325"/>
          </a:xfrm>
          <a:prstGeom prst="rect">
            <a:avLst/>
          </a:prstGeom>
        </p:spPr>
        <p:txBody>
          <a:bodyPr vert="horz" lIns="147484" tIns="73742" rIns="147484" bIns="7374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0E56-65D7-481D-97CA-A42B87241AE8}" type="datetimeFigureOut">
              <a:rPr lang="cs-CZ" smtClean="0"/>
              <a:pPr/>
              <a:t>19.06.2024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69325"/>
          </a:xfrm>
          <a:prstGeom prst="rect">
            <a:avLst/>
          </a:prstGeom>
        </p:spPr>
        <p:txBody>
          <a:bodyPr vert="horz" lIns="147484" tIns="73742" rIns="147484" bIns="7374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69325"/>
          </a:xfrm>
          <a:prstGeom prst="rect">
            <a:avLst/>
          </a:prstGeom>
        </p:spPr>
        <p:txBody>
          <a:bodyPr vert="horz" lIns="147484" tIns="73742" rIns="147484" bIns="7374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BC10-946F-41A8-A8BD-FB4846E976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83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63" indent="-553063" algn="l" defTabSz="1474836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04" indent="-460886" algn="l" defTabSz="1474836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545" indent="-368709" algn="l" defTabSz="147483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0963" indent="-368709" algn="l" defTabSz="147483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380" indent="-368709" algn="l" defTabSz="1474836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5798" indent="-368709" algn="l" defTabSz="1474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216" indent="-368709" algn="l" defTabSz="1474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634" indent="-368709" algn="l" defTabSz="1474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052" indent="-368709" algn="l" defTabSz="1474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18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836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254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672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089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507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1925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343" algn="l" defTabSz="147483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22744"/>
            <a:ext cx="13279516" cy="1113941"/>
          </a:xfrm>
        </p:spPr>
        <p:txBody>
          <a:bodyPr>
            <a:normAutofit/>
          </a:bodyPr>
          <a:lstStyle/>
          <a:p>
            <a:pPr algn="l"/>
            <a:r>
              <a:rPr lang="cs-CZ" sz="3400" dirty="0" smtClean="0">
                <a:solidFill>
                  <a:srgbClr val="FF0000"/>
                </a:solidFill>
              </a:rPr>
              <a:t>VYSOKÁ ŠKOLA TECHNICKÁ A EKONOMICKÁ V ČESKÝCH BUDĚJOVICÍCH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2900" dirty="0" smtClean="0"/>
              <a:t>ÚSTAV TECHNICKO-TECNOLOGICKÝ</a:t>
            </a:r>
            <a:endParaRPr lang="cs-CZ" sz="29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8688411"/>
            <a:ext cx="10585767" cy="1069352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DŮM PRO SLUŽBY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685" y="2"/>
            <a:ext cx="1535840" cy="1463267"/>
          </a:xfrm>
          <a:prstGeom prst="rect">
            <a:avLst/>
          </a:prstGeom>
        </p:spPr>
      </p:pic>
      <p:pic>
        <p:nvPicPr>
          <p:cNvPr id="6" name="Obrázek 5" descr="VIZOŠ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8038"/>
            <a:ext cx="15122525" cy="71650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25318" y="8577022"/>
            <a:ext cx="9097208" cy="1980195"/>
          </a:xfrm>
          <a:prstGeom prst="rect">
            <a:avLst/>
          </a:prstGeom>
          <a:noFill/>
        </p:spPr>
        <p:txBody>
          <a:bodyPr wrap="square" lIns="147484" tIns="73742" rIns="147484" bIns="73742" rtlCol="0">
            <a:spAutoFit/>
          </a:bodyPr>
          <a:lstStyle/>
          <a:p>
            <a:r>
              <a:rPr lang="cs-CZ" sz="1900" dirty="0" smtClean="0"/>
              <a:t>VYPRACOVALA:		Karolína Křivánková</a:t>
            </a:r>
            <a:br>
              <a:rPr lang="cs-CZ" sz="1900" dirty="0" smtClean="0"/>
            </a:br>
            <a:r>
              <a:rPr lang="cs-CZ" sz="1900" dirty="0" smtClean="0"/>
              <a:t>VEDOUCÍ PRÁCE:		</a:t>
            </a:r>
            <a:r>
              <a:rPr lang="cs-CZ" sz="2000" dirty="0" smtClean="0">
                <a:cs typeface="Calibri Light" pitchFamily="34" charset="0"/>
              </a:rPr>
              <a:t>Ing. Pavlína Charvátová, </a:t>
            </a:r>
            <a:r>
              <a:rPr lang="cs-CZ" sz="2000" dirty="0" err="1" smtClean="0">
                <a:cs typeface="Calibri Light" pitchFamily="34" charset="0"/>
              </a:rPr>
              <a:t>Ph.D</a:t>
            </a:r>
            <a:r>
              <a:rPr lang="cs-CZ" sz="2000" dirty="0" smtClean="0">
                <a:cs typeface="Calibri Light" pitchFamily="34" charset="0"/>
              </a:rPr>
              <a:t> </a:t>
            </a: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cs-CZ" sz="1900" dirty="0" smtClean="0"/>
              <a:t>DATUM ZPRACOVÁNÍ PRÁCE:		6/2024</a:t>
            </a:r>
            <a:br>
              <a:rPr lang="cs-CZ" sz="1900" dirty="0" smtClean="0"/>
            </a:br>
            <a:r>
              <a:rPr lang="cs-CZ" sz="1900" dirty="0" smtClean="0"/>
              <a:t>KATEDRA:			</a:t>
            </a:r>
            <a:r>
              <a:rPr lang="cs-CZ" sz="1900" dirty="0" err="1" smtClean="0"/>
              <a:t>KATEDRA</a:t>
            </a:r>
            <a:r>
              <a:rPr lang="cs-CZ" sz="1900" dirty="0" smtClean="0"/>
              <a:t> STAVEBNICTVÍ</a:t>
            </a:r>
          </a:p>
          <a:p>
            <a:r>
              <a:rPr lang="cs-CZ" sz="1900" dirty="0" smtClean="0"/>
              <a:t>STUDIJNÍ OBOR:		POZEMNÍ STAVITELSTVÍ</a:t>
            </a:r>
            <a:endParaRPr lang="cs-CZ" sz="19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9690924"/>
            <a:ext cx="3339798" cy="595200"/>
          </a:xfrm>
          <a:prstGeom prst="rect">
            <a:avLst/>
          </a:prstGeom>
          <a:noFill/>
        </p:spPr>
        <p:txBody>
          <a:bodyPr wrap="none" lIns="147484" tIns="73742" rIns="147484" bIns="73742" rtlCol="0">
            <a:spAutoFit/>
          </a:bodyPr>
          <a:lstStyle/>
          <a:p>
            <a:r>
              <a:rPr lang="cs-CZ" dirty="0" smtClean="0"/>
              <a:t>BAKALÁŘSKÁ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214" y="0"/>
            <a:ext cx="13610273" cy="1782233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1.VÝZKUMNÁ OTÁZKA - Návrh a zhodnocení dvou variant umělého osvětlení </a:t>
            </a:r>
            <a:endParaRPr lang="cs-CZ" sz="3600" dirty="0">
              <a:solidFill>
                <a:srgbClr val="FF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4" y="2060552"/>
            <a:ext cx="13610273" cy="7057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Calibri Light" pitchFamily="34" charset="0"/>
                <a:cs typeface="Calibri Light" pitchFamily="34" charset="0"/>
              </a:rPr>
              <a:t>Postup řešení: 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Výběr místností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Návrh 2 variant osvětlení v daných místnostech  (VYTRYCH, TREVOS)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Výpočet v programu 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Building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Design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Porovnání svítidel z hlediska svítivosti v 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lumenech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(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lm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) </a:t>
            </a: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pudorys 1n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36" y="4489444"/>
            <a:ext cx="1080288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652" y="0"/>
            <a:ext cx="13610273" cy="1782233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2.VÝZKUMNÁ OTÁZKA - Variantní návrh řešení fasády včetně barevnosti exteriéru budovy s ohledem k okolní zástavbě (min. 3 varianty)</a:t>
            </a:r>
            <a:endParaRPr lang="cs-CZ" sz="3600" dirty="0">
              <a:solidFill>
                <a:srgbClr val="FF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652" y="1631924"/>
            <a:ext cx="13610273" cy="755721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 Light" pitchFamily="34" charset="0"/>
                <a:cs typeface="Calibri Light" pitchFamily="34" charset="0"/>
              </a:rPr>
              <a:t>Varianta 1: 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Silikátová omítka žluté a šedé barvy</a:t>
            </a: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/>
            </a:r>
            <a:br>
              <a:rPr lang="cs-CZ" sz="2400" dirty="0" smtClean="0">
                <a:latin typeface="Calibri Light" pitchFamily="34" charset="0"/>
                <a:cs typeface="Calibri Light" pitchFamily="34" charset="0"/>
              </a:rPr>
            </a:b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400" b="1" dirty="0" smtClean="0">
                <a:latin typeface="Calibri Light" pitchFamily="34" charset="0"/>
                <a:cs typeface="Calibri Light" pitchFamily="34" charset="0"/>
              </a:rPr>
              <a:t>Varianta 2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: Světle zelená akrylová omítka s dřevěným obkladem (sibiřský modřín)</a:t>
            </a:r>
          </a:p>
          <a:p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400" b="1" dirty="0" smtClean="0">
                <a:latin typeface="Calibri Light" pitchFamily="34" charset="0"/>
                <a:cs typeface="Calibri Light" pitchFamily="34" charset="0"/>
              </a:rPr>
              <a:t>Varianta 3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: Zelená fasáda (břečťan s podpůrnou konstrukcí z ocelových lan) 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var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156" y="2131990"/>
            <a:ext cx="4286280" cy="2411033"/>
          </a:xfrm>
          <a:prstGeom prst="rect">
            <a:avLst/>
          </a:prstGeom>
        </p:spPr>
      </p:pic>
      <p:pic>
        <p:nvPicPr>
          <p:cNvPr id="5" name="Obrázek 4" descr="var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6156" y="5132386"/>
            <a:ext cx="4286280" cy="2411032"/>
          </a:xfrm>
          <a:prstGeom prst="rect">
            <a:avLst/>
          </a:prstGeom>
        </p:spPr>
      </p:pic>
      <p:pic>
        <p:nvPicPr>
          <p:cNvPr id="6" name="Obrázek 5" descr="zelená_1 - Photo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4718" y="8132782"/>
            <a:ext cx="4286280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Závěr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VÝSLEDKY 1. VÝZKUMNÉ OTÁZKY:</a:t>
            </a:r>
          </a:p>
          <a:p>
            <a:r>
              <a:rPr lang="cs-CZ" sz="2400" dirty="0" smtClean="0"/>
              <a:t>Svítidla od výrobce VYTRYCH mají větší světelný tok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VÝSLEDKY 2. VÝZKUMNÉ OTÁZKY: </a:t>
            </a:r>
          </a:p>
          <a:p>
            <a:r>
              <a:rPr lang="cs-CZ" sz="2400" dirty="0" smtClean="0"/>
              <a:t>Výběr varianty č.2</a:t>
            </a:r>
          </a:p>
          <a:p>
            <a:r>
              <a:rPr lang="cs-CZ" sz="2400" dirty="0" smtClean="0"/>
              <a:t>Nejlevnější varianta</a:t>
            </a:r>
          </a:p>
          <a:p>
            <a:r>
              <a:rPr lang="cs-CZ" sz="2400" dirty="0" smtClean="0"/>
              <a:t>Vizuální dojem </a:t>
            </a:r>
          </a:p>
          <a:p>
            <a:endParaRPr lang="cs-CZ" sz="2400" dirty="0"/>
          </a:p>
        </p:txBody>
      </p:sp>
      <p:pic>
        <p:nvPicPr>
          <p:cNvPr id="4" name="Obrázek 3" descr="var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36" y="4918072"/>
            <a:ext cx="8243894" cy="463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3280" y="4489444"/>
            <a:ext cx="12854147" cy="212382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DĚKUJI ZA POZORNOST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03280" y="7204088"/>
            <a:ext cx="12854147" cy="233918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800" dirty="0" smtClean="0">
                <a:solidFill>
                  <a:srgbClr val="FF0000"/>
                </a:solidFill>
              </a:rPr>
              <a:t>OTÁZKY VEDOUCÍHO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6127" y="2495126"/>
            <a:ext cx="13610273" cy="763791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Jaká je údržba dřevěné a zelené fasády?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2400" b="1" u="sng" dirty="0" smtClean="0"/>
              <a:t>Dřevěná fasáda:</a:t>
            </a:r>
          </a:p>
          <a:p>
            <a:r>
              <a:rPr lang="cs-CZ" sz="2400" dirty="0" smtClean="0"/>
              <a:t>Modřín sibiřský 	- bez údržby</a:t>
            </a:r>
          </a:p>
          <a:p>
            <a:pPr>
              <a:buNone/>
            </a:pPr>
            <a:r>
              <a:rPr lang="cs-CZ" sz="2400" dirty="0" smtClean="0"/>
              <a:t>			- s údržbou</a:t>
            </a:r>
          </a:p>
          <a:p>
            <a:pPr>
              <a:buNone/>
            </a:pPr>
            <a:r>
              <a:rPr lang="cs-CZ" sz="2400" dirty="0" smtClean="0"/>
              <a:t>S údržbou:</a:t>
            </a:r>
          </a:p>
          <a:p>
            <a:r>
              <a:rPr lang="cs-CZ" sz="2400" dirty="0" smtClean="0"/>
              <a:t>nejčastěji se používá tenkovrstvá lazura </a:t>
            </a:r>
          </a:p>
          <a:p>
            <a:r>
              <a:rPr lang="cs-CZ" sz="2400" dirty="0" smtClean="0"/>
              <a:t>Kontrola jednou ročně </a:t>
            </a:r>
          </a:p>
          <a:p>
            <a:r>
              <a:rPr lang="cs-CZ" sz="2400" dirty="0" smtClean="0"/>
              <a:t>Před každým nátěrem je fasádu nutné očistit a zbrousit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r>
              <a:rPr lang="cs-CZ" sz="2400" b="1" u="sng" dirty="0" smtClean="0"/>
              <a:t>Zelená fasáda: </a:t>
            </a:r>
          </a:p>
          <a:p>
            <a:r>
              <a:rPr lang="cs-CZ" sz="2400" dirty="0" smtClean="0"/>
              <a:t>Kontroly 2x ročně kvůli </a:t>
            </a:r>
            <a:r>
              <a:rPr lang="cs-CZ" sz="2400" dirty="0" err="1" smtClean="0"/>
              <a:t>zastříhávání</a:t>
            </a:r>
            <a:r>
              <a:rPr lang="cs-CZ" sz="2400" dirty="0" smtClean="0"/>
              <a:t> popínavých rostlin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8561394" y="4203692"/>
          <a:ext cx="6346815" cy="3247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5605"/>
                <a:gridCol w="2115605"/>
                <a:gridCol w="2115605"/>
              </a:tblGrid>
              <a:tr h="46650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Nátěr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Hladký povrch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Texturovaný</a:t>
                      </a:r>
                      <a:r>
                        <a:rPr lang="cs-CZ" sz="1800" dirty="0" smtClean="0"/>
                        <a:t> povrch</a:t>
                      </a:r>
                      <a:endParaRPr lang="cs-CZ" sz="1800" dirty="0"/>
                    </a:p>
                  </a:txBody>
                  <a:tcPr/>
                </a:tc>
              </a:tr>
              <a:tr h="365232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Životnost (let)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Životnost (let)</a:t>
                      </a:r>
                      <a:endParaRPr lang="cs-CZ" sz="1800" dirty="0"/>
                    </a:p>
                  </a:txBody>
                  <a:tcPr/>
                </a:tc>
              </a:tr>
              <a:tr h="36523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Barva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1-2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12</a:t>
                      </a:r>
                      <a:endParaRPr lang="cs-CZ" sz="1800" dirty="0"/>
                    </a:p>
                  </a:txBody>
                  <a:tcPr/>
                </a:tc>
              </a:tr>
              <a:tr h="36523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Barevná lazura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3-5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4-6</a:t>
                      </a:r>
                      <a:endParaRPr lang="cs-CZ" sz="1800" dirty="0"/>
                    </a:p>
                  </a:txBody>
                  <a:tcPr/>
                </a:tc>
              </a:tr>
              <a:tr h="36523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Bělící olej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3-5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5-6</a:t>
                      </a:r>
                      <a:endParaRPr lang="cs-CZ" sz="1800" dirty="0"/>
                    </a:p>
                  </a:txBody>
                  <a:tcPr/>
                </a:tc>
              </a:tr>
              <a:tr h="46650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Poloprůhledná mořidla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1-3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2-4</a:t>
                      </a:r>
                      <a:endParaRPr lang="cs-CZ" sz="1800" dirty="0"/>
                    </a:p>
                  </a:txBody>
                  <a:tcPr/>
                </a:tc>
              </a:tr>
              <a:tr h="67789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Vodou odpuzující impregnace a oleje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1-2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1-2</a:t>
                      </a:r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OTÁZKY VEDOUCÍHO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IP krytí – co jednotlivá čísla znamenají?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ip krytíí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46" y="3560750"/>
            <a:ext cx="12287336" cy="6510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OTÁZKY OPONENTA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Pokud objekt máte zateplen EPS a jako finální úpravu jste volila minerální omítku tmavé barvy, může to mít vliv na životnost ETICS a proč?</a:t>
            </a:r>
          </a:p>
          <a:p>
            <a:pPr>
              <a:buNone/>
            </a:pPr>
            <a:endParaRPr lang="cs-CZ" sz="3200" dirty="0" smtClean="0"/>
          </a:p>
          <a:p>
            <a:r>
              <a:rPr lang="cs-CZ" sz="3200" dirty="0" smtClean="0"/>
              <a:t>Ano má to vliv na životnost. Tmavá omítka dokáže zateplovací systém zahřát až na 70°C. Následkem teplotní roztažnosti může docházet k tvorbě mikrotrhlin a nebo k oddělování od </a:t>
            </a:r>
            <a:r>
              <a:rPr lang="cs-CZ" sz="3200" dirty="0" err="1" smtClean="0"/>
              <a:t>stěrkové</a:t>
            </a:r>
            <a:r>
              <a:rPr lang="cs-CZ" sz="3200" dirty="0" smtClean="0"/>
              <a:t> vrstvy. Následně se těmito porušení dostává do konstrukce srážková voda. 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OTÁZKY OPONENTA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Co je u světelné odrazivosti HBW a TSR a k čemu je dobré tyto parametry znát? </a:t>
            </a:r>
          </a:p>
          <a:p>
            <a:pPr>
              <a:buNone/>
            </a:pPr>
            <a:r>
              <a:rPr lang="cs-CZ" sz="3200" dirty="0" smtClean="0"/>
              <a:t>HBW – </a:t>
            </a:r>
            <a:r>
              <a:rPr lang="cs-CZ" sz="3200" dirty="0" smtClean="0"/>
              <a:t>index odrazivosti světla – měří jas barevného odstínu a udává kolik % viditelného světelného záření fasáda odráží. Hodnota by neměla být nižší než 25-30. 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TSR – celková odrazivost slunečního </a:t>
            </a:r>
            <a:r>
              <a:rPr lang="cs-CZ" sz="3200" dirty="0" smtClean="0"/>
              <a:t>záření. Čím vyšší hodnota tím více slunečního záření povrch odrazí a fasáda zůstane chladnější. 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	Oba tyto parametry je dobré znát z důvodu nežádoucího přehřívání povrchů a následnému poškození fasády (trhliny, deformace) 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dirty="0"/>
          </a:p>
        </p:txBody>
      </p:sp>
      <p:pic>
        <p:nvPicPr>
          <p:cNvPr id="4" name="Obrázek 3" descr="012361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972" y="7561278"/>
            <a:ext cx="3071834" cy="282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OTÁZKY OPONENTA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500" dirty="0" smtClean="0"/>
              <a:t>Co znamená u LED hodnota CRI?</a:t>
            </a:r>
          </a:p>
          <a:p>
            <a:pPr>
              <a:buFont typeface="Wingdings" pitchFamily="2" charset="2"/>
              <a:buChar char="Ø"/>
            </a:pPr>
            <a:endParaRPr lang="cs-CZ" sz="3500" dirty="0" smtClean="0"/>
          </a:p>
          <a:p>
            <a:pPr>
              <a:buNone/>
            </a:pPr>
            <a:r>
              <a:rPr lang="cs-CZ" sz="3500" dirty="0" err="1" smtClean="0"/>
              <a:t>Color</a:t>
            </a:r>
            <a:r>
              <a:rPr lang="cs-CZ" sz="3500" dirty="0" smtClean="0"/>
              <a:t> </a:t>
            </a:r>
            <a:r>
              <a:rPr lang="cs-CZ" sz="3500" dirty="0" err="1" smtClean="0"/>
              <a:t>Rendering</a:t>
            </a:r>
            <a:r>
              <a:rPr lang="cs-CZ" sz="3500" dirty="0" smtClean="0"/>
              <a:t> Index – </a:t>
            </a:r>
            <a:r>
              <a:rPr lang="cs-CZ" sz="3500" dirty="0" err="1" smtClean="0"/>
              <a:t>index</a:t>
            </a:r>
            <a:r>
              <a:rPr lang="cs-CZ" sz="3500" dirty="0" smtClean="0"/>
              <a:t> podání barev (jednotka RA).</a:t>
            </a:r>
          </a:p>
          <a:p>
            <a:pPr>
              <a:buNone/>
            </a:pPr>
            <a:r>
              <a:rPr lang="cs-CZ" sz="3500" dirty="0" smtClean="0"/>
              <a:t>Hodnota </a:t>
            </a:r>
            <a:r>
              <a:rPr lang="cs-CZ" sz="3500" dirty="0" err="1" smtClean="0"/>
              <a:t>Ra</a:t>
            </a:r>
            <a:r>
              <a:rPr lang="cs-CZ" sz="3500" dirty="0" smtClean="0"/>
              <a:t> se udává od 0-100. </a:t>
            </a:r>
          </a:p>
          <a:p>
            <a:pPr>
              <a:buNone/>
            </a:pPr>
            <a:r>
              <a:rPr lang="cs-CZ" sz="3500" dirty="0" smtClean="0"/>
              <a:t>Nejkvalitnější LED má 97Ra.</a:t>
            </a:r>
          </a:p>
          <a:p>
            <a:pPr>
              <a:buNone/>
            </a:pPr>
            <a:endParaRPr lang="cs-CZ" sz="3500" dirty="0" smtClean="0"/>
          </a:p>
          <a:p>
            <a:pPr>
              <a:buNone/>
            </a:pPr>
            <a:endParaRPr lang="cs-CZ" sz="3500" dirty="0" smtClean="0"/>
          </a:p>
          <a:p>
            <a:pPr>
              <a:buNone/>
            </a:pPr>
            <a:endParaRPr lang="cs-CZ" sz="3500" dirty="0" smtClean="0"/>
          </a:p>
        </p:txBody>
      </p:sp>
      <p:pic>
        <p:nvPicPr>
          <p:cNvPr id="4" name="Obrázek 3" descr="pasekcri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20" y="6275394"/>
            <a:ext cx="8429684" cy="3385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OTÁZKY OPONENTA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500" dirty="0" smtClean="0"/>
              <a:t>Popište jednoduše z</a:t>
            </a:r>
            <a:r>
              <a:rPr lang="cs-CZ" sz="3600" dirty="0" smtClean="0"/>
              <a:t>ó</a:t>
            </a:r>
            <a:r>
              <a:rPr lang="cs-CZ" sz="3500" dirty="0" smtClean="0"/>
              <a:t>ny krytí IPXX v koupelně.</a:t>
            </a:r>
          </a:p>
          <a:p>
            <a:pPr>
              <a:buNone/>
            </a:pPr>
            <a:endParaRPr lang="cs-CZ" sz="3500" dirty="0" smtClean="0"/>
          </a:p>
          <a:p>
            <a:pPr>
              <a:buNone/>
            </a:pPr>
            <a:r>
              <a:rPr lang="cs-CZ" sz="3500" dirty="0" smtClean="0"/>
              <a:t>Světlo v koupelně by mělo mít stupeň krytí alespoň IP44, které  poskytuje</a:t>
            </a:r>
          </a:p>
          <a:p>
            <a:pPr>
              <a:buNone/>
            </a:pPr>
            <a:r>
              <a:rPr lang="cs-CZ" sz="3500" dirty="0" smtClean="0"/>
              <a:t>ochranu před vniknutím pevných cizích těles s průměrem 1mm a více a </a:t>
            </a:r>
          </a:p>
          <a:p>
            <a:pPr>
              <a:buNone/>
            </a:pPr>
            <a:r>
              <a:rPr lang="cs-CZ" sz="3500" dirty="0" smtClean="0"/>
              <a:t>zároveň chrání před vodou stříkající ze všech směrů. </a:t>
            </a:r>
          </a:p>
          <a:p>
            <a:pPr>
              <a:buNone/>
            </a:pPr>
            <a:endParaRPr lang="cs-CZ" sz="3500" dirty="0" smtClean="0"/>
          </a:p>
          <a:p>
            <a:pPr>
              <a:buNone/>
            </a:pPr>
            <a:r>
              <a:rPr lang="cs-CZ" sz="2400" dirty="0" smtClean="0"/>
              <a:t>Zóna 0: Prostor vany, sprchového koutu </a:t>
            </a:r>
            <a:br>
              <a:rPr lang="cs-CZ" sz="2400" dirty="0" smtClean="0"/>
            </a:br>
            <a:r>
              <a:rPr lang="cs-CZ" sz="2400" dirty="0" smtClean="0"/>
              <a:t>– neumisťují se žárovky ani spínače</a:t>
            </a:r>
          </a:p>
          <a:p>
            <a:pPr>
              <a:buNone/>
            </a:pPr>
            <a:r>
              <a:rPr lang="cs-CZ" sz="2400" dirty="0" smtClean="0"/>
              <a:t>Zóna 1: Prostor nad vanou, sprchovým koutem</a:t>
            </a:r>
            <a:br>
              <a:rPr lang="cs-CZ" sz="2400" dirty="0" smtClean="0"/>
            </a:br>
            <a:r>
              <a:rPr lang="cs-CZ" sz="2400" dirty="0" smtClean="0"/>
              <a:t>- Světla s krytím IPx5 – ochrana proti vodním proudům</a:t>
            </a:r>
          </a:p>
          <a:p>
            <a:pPr>
              <a:buNone/>
            </a:pPr>
            <a:r>
              <a:rPr lang="cs-CZ" sz="2400" dirty="0" smtClean="0"/>
              <a:t>Zóna 2: Světla IPx4 – chráněno proti stříkající vodě</a:t>
            </a:r>
          </a:p>
          <a:p>
            <a:pPr>
              <a:buNone/>
            </a:pPr>
            <a:r>
              <a:rPr lang="cs-CZ" sz="2400" dirty="0" smtClean="0"/>
              <a:t>Zóna 3: Bezpečná zóna – běžné svítidlo (1,8 m nad podlahou) </a:t>
            </a:r>
          </a:p>
          <a:p>
            <a:pPr>
              <a:buNone/>
            </a:pPr>
            <a:endParaRPr lang="cs-CZ" sz="3500" dirty="0" smtClean="0"/>
          </a:p>
        </p:txBody>
      </p:sp>
      <p:pic>
        <p:nvPicPr>
          <p:cNvPr id="4" name="Obrázek 3" descr="zon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12" y="5918204"/>
            <a:ext cx="5002375" cy="3391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Lokalizace projektu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u="sng" dirty="0" smtClean="0">
                <a:latin typeface="Calibri Light" pitchFamily="34" charset="0"/>
                <a:cs typeface="Calibri Light" pitchFamily="34" charset="0"/>
              </a:rPr>
              <a:t>Ateliér 1.-3.: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Téma ateliérové tvorby:	Dům pro služby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Umístění objektu:		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Sezimovo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Ústí II.</a:t>
            </a: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r>
              <a:rPr lang="cs-CZ" sz="2400" b="1" u="sng" dirty="0" smtClean="0">
                <a:latin typeface="Calibri Light" pitchFamily="34" charset="0"/>
                <a:cs typeface="Calibri Light" pitchFamily="34" charset="0"/>
              </a:rPr>
              <a:t>Bakalářská práce: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Vedoucí bakalářské práce:	Ing. Pavlína Charvátová, 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Ph.D</a:t>
            </a: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Oponent bakalářské práce:	Ing. Michal 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Lávička</a:t>
            </a: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buNone/>
            </a:pPr>
            <a:r>
              <a:rPr lang="cs-CZ" sz="2400" b="1" u="sng" dirty="0" smtClean="0">
                <a:latin typeface="Calibri Light" pitchFamily="34" charset="0"/>
                <a:cs typeface="Calibri Light" pitchFamily="34" charset="0"/>
              </a:rPr>
              <a:t>Výzkumné otázky bakalářské práce:</a:t>
            </a:r>
          </a:p>
          <a:p>
            <a:r>
              <a:rPr lang="cs-CZ" sz="2400" u="sng" dirty="0" smtClean="0">
                <a:latin typeface="Calibri Light" pitchFamily="34" charset="0"/>
                <a:cs typeface="Calibri Light" pitchFamily="34" charset="0"/>
              </a:rPr>
              <a:t>Výzkumná otázka č.1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: 	Návrh a zhodnocení dvou variant umělého osvětlení</a:t>
            </a:r>
          </a:p>
          <a:p>
            <a:pPr>
              <a:buNone/>
            </a:pP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400" u="sng" dirty="0" smtClean="0">
                <a:latin typeface="Calibri Light" pitchFamily="34" charset="0"/>
                <a:cs typeface="Calibri Light" pitchFamily="34" charset="0"/>
              </a:rPr>
              <a:t>Výzkumná otázka č.2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:	Variantní návrh řešení fasády včetně barevnosti 						exteriéru budovy s ohledem k okolní zástavbě (min. 3 varianty)</a:t>
            </a:r>
          </a:p>
          <a:p>
            <a:pPr>
              <a:buNone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OTÁZKY OPONENTA PRÁCE + JEJICH ZODPOVĚZENÍ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500" dirty="0" smtClean="0"/>
              <a:t>Čím je způsobeno stárnutí (šednutí) dřevěného obkladu (sibiřského modřínu)?</a:t>
            </a:r>
          </a:p>
          <a:p>
            <a:pPr>
              <a:buNone/>
            </a:pPr>
            <a:r>
              <a:rPr lang="cs-CZ" sz="3500" dirty="0" smtClean="0"/>
              <a:t>	Vystavení </a:t>
            </a:r>
            <a:r>
              <a:rPr lang="cs-CZ" sz="3500" dirty="0" smtClean="0"/>
              <a:t>UV záření a vody, </a:t>
            </a:r>
            <a:r>
              <a:rPr lang="cs-CZ" sz="3500" dirty="0" smtClean="0"/>
              <a:t>vytváří </a:t>
            </a:r>
            <a:r>
              <a:rPr lang="cs-CZ" sz="3500" dirty="0" smtClean="0"/>
              <a:t>chemickou reakci, která se projevuje šednutím. </a:t>
            </a:r>
            <a:endParaRPr lang="cs-CZ" sz="3500" dirty="0" smtClean="0"/>
          </a:p>
          <a:p>
            <a:pPr>
              <a:buNone/>
            </a:pPr>
            <a:endParaRPr lang="cs-CZ" sz="3500" dirty="0" smtClean="0"/>
          </a:p>
          <a:p>
            <a:pPr>
              <a:buNone/>
            </a:pPr>
            <a:endParaRPr lang="cs-CZ" sz="3500" dirty="0" smtClean="0"/>
          </a:p>
          <a:p>
            <a:pPr>
              <a:buNone/>
            </a:pPr>
            <a:endParaRPr lang="cs-CZ" sz="3500" dirty="0" smtClean="0"/>
          </a:p>
          <a:p>
            <a:pPr>
              <a:buNone/>
            </a:pPr>
            <a:endParaRPr lang="cs-CZ" sz="3500" dirty="0" smtClean="0"/>
          </a:p>
        </p:txBody>
      </p:sp>
      <p:pic>
        <p:nvPicPr>
          <p:cNvPr id="4" name="Obrázek 3" descr="srovnani-sibirsky-modrin-s-patinou-a-b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172" y="5346700"/>
            <a:ext cx="8229600" cy="462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821" y="222743"/>
            <a:ext cx="4975207" cy="789656"/>
          </a:xfrm>
        </p:spPr>
        <p:txBody>
          <a:bodyPr>
            <a:normAutofit/>
          </a:bodyPr>
          <a:lstStyle/>
          <a:p>
            <a:r>
              <a:rPr lang="cs-CZ" sz="3700" dirty="0" smtClean="0">
                <a:solidFill>
                  <a:srgbClr val="FF0000"/>
                </a:solidFill>
              </a:rPr>
              <a:t>Lokalizace, situace</a:t>
            </a:r>
            <a:endParaRPr lang="cs-CZ" sz="3700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arch situ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7024" y="3453064"/>
            <a:ext cx="8002713" cy="690620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6127" y="1225257"/>
            <a:ext cx="5304937" cy="8327020"/>
          </a:xfrm>
        </p:spPr>
        <p:txBody>
          <a:bodyPr/>
          <a:lstStyle/>
          <a:p>
            <a:r>
              <a:rPr lang="cs-CZ" b="1" dirty="0" smtClean="0"/>
              <a:t>SEZIMOVO ÚSTÍ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Jihočeský kraj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okolní města Tábor, Planá nad Lužnicí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Přístup z ulice Rudé armády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Parcely č. 187/1, č. 187/12 , č. 831/2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Celková plocha parcely: 19 564 m2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Zastavěná plocha: 6 839 m2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Plocha zeleně: 12 725 m2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Plocha budovy: 1 009 m2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  Parkovací stání: 42 míst</a:t>
            </a:r>
          </a:p>
          <a:p>
            <a:pPr lvl="1">
              <a:buFontTx/>
              <a:buChar char="-"/>
            </a:pPr>
            <a:r>
              <a:rPr lang="cs-CZ" dirty="0" smtClean="0"/>
              <a:t> 3 invalidy</a:t>
            </a:r>
          </a:p>
          <a:p>
            <a:pPr lvl="1">
              <a:buFontTx/>
              <a:buChar char="-"/>
            </a:pPr>
            <a:r>
              <a:rPr lang="cs-CZ" dirty="0" smtClean="0"/>
              <a:t> 2 pro rodiny s dětmi</a:t>
            </a:r>
          </a:p>
          <a:p>
            <a:pPr lvl="1">
              <a:buFontTx/>
              <a:buChar char="-"/>
            </a:pPr>
            <a:r>
              <a:rPr lang="cs-CZ" dirty="0" smtClean="0"/>
              <a:t> 9 pro zaměstnance</a:t>
            </a:r>
          </a:p>
          <a:p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7" name="Obrázek 6" descr="UMÍSTE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808" y="445524"/>
            <a:ext cx="8037624" cy="2705231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9451592" y="2004990"/>
            <a:ext cx="945165" cy="8911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84" tIns="73742" rIns="147484" bIns="73742"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DISPOZIČNÍ ŘEŠENÍ 1.NP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1np 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840" y="2004990"/>
            <a:ext cx="12627308" cy="5584331"/>
          </a:xfrm>
        </p:spPr>
      </p:pic>
      <p:sp>
        <p:nvSpPr>
          <p:cNvPr id="5" name="TextovéPole 4"/>
          <p:cNvSpPr txBox="1"/>
          <p:nvPr/>
        </p:nvSpPr>
        <p:spPr>
          <a:xfrm>
            <a:off x="2244714" y="7908678"/>
            <a:ext cx="11223827" cy="2595748"/>
          </a:xfrm>
          <a:prstGeom prst="rect">
            <a:avLst/>
          </a:prstGeom>
          <a:noFill/>
        </p:spPr>
        <p:txBody>
          <a:bodyPr wrap="square" lIns="147484" tIns="73742" rIns="147484" bIns="73742" rtlCol="0">
            <a:spAutoFit/>
          </a:bodyPr>
          <a:lstStyle/>
          <a:p>
            <a:r>
              <a:rPr lang="cs-CZ" sz="2600" dirty="0" smtClean="0"/>
              <a:t>ORANŽOVÁ – denní místnosti		ŽLUTÁ - toalety</a:t>
            </a:r>
          </a:p>
          <a:p>
            <a:r>
              <a:rPr lang="cs-CZ" sz="2600" dirty="0" smtClean="0"/>
              <a:t>MODRÁ – administrativní místnosti	ČERVENÁ – úklidové místnosti</a:t>
            </a:r>
          </a:p>
          <a:p>
            <a:r>
              <a:rPr lang="cs-CZ" sz="2600" dirty="0" smtClean="0"/>
              <a:t>RŮŽOVÁ – šatny			HNĚDÁ -dílna</a:t>
            </a:r>
          </a:p>
          <a:p>
            <a:r>
              <a:rPr lang="cs-CZ" sz="2600" dirty="0" smtClean="0"/>
              <a:t>SVĚTLE ZELENÁ – provozy		BÉŽOVÁ - chodby 	</a:t>
            </a:r>
          </a:p>
          <a:p>
            <a:r>
              <a:rPr lang="cs-CZ" sz="2600" dirty="0" smtClean="0"/>
              <a:t>ŠEDÁ – sklady			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DISPOZIČNÍ ŘEŠENÍ 2.NP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2np do poste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277" y="2116381"/>
            <a:ext cx="12161030" cy="5370463"/>
          </a:xfrm>
        </p:spPr>
      </p:pic>
      <p:sp>
        <p:nvSpPr>
          <p:cNvPr id="5" name="TextovéPole 4"/>
          <p:cNvSpPr txBox="1"/>
          <p:nvPr/>
        </p:nvSpPr>
        <p:spPr>
          <a:xfrm>
            <a:off x="2008422" y="7957951"/>
            <a:ext cx="11223827" cy="2595748"/>
          </a:xfrm>
          <a:prstGeom prst="rect">
            <a:avLst/>
          </a:prstGeom>
          <a:noFill/>
        </p:spPr>
        <p:txBody>
          <a:bodyPr wrap="square" lIns="147484" tIns="73742" rIns="147484" bIns="73742" rtlCol="0">
            <a:spAutoFit/>
          </a:bodyPr>
          <a:lstStyle/>
          <a:p>
            <a:r>
              <a:rPr lang="cs-CZ" sz="2600" dirty="0" smtClean="0"/>
              <a:t>ORANŽOVÁ – denní místnosti		ŽLUTÁ - toalety</a:t>
            </a:r>
          </a:p>
          <a:p>
            <a:r>
              <a:rPr lang="cs-CZ" sz="2600" dirty="0" smtClean="0"/>
              <a:t>MODRÁ – administrativní místnosti	ČERVENÁ – úklidové místnosti</a:t>
            </a:r>
          </a:p>
          <a:p>
            <a:r>
              <a:rPr lang="cs-CZ" sz="2600" dirty="0" smtClean="0"/>
              <a:t>RŮŽOVÁ – šatny			HNĚDÁ - čekárna</a:t>
            </a:r>
          </a:p>
          <a:p>
            <a:r>
              <a:rPr lang="cs-CZ" sz="2600" dirty="0" smtClean="0"/>
              <a:t>SVĚTLE ZELENÁ – provozy		TMAVĚ ZELENÁ - terasa	</a:t>
            </a:r>
          </a:p>
          <a:p>
            <a:r>
              <a:rPr lang="cs-CZ" sz="2600" dirty="0" smtClean="0"/>
              <a:t>ŠEDÁ – sklady			BÉŽOVÁ - chodby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ZOŠKY 1  - Obrázek #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5122525" cy="106934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VIZUALIZACE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ZOŠKY - Obrázek #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6264266" cy="1084089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VIZUALIZACE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zualiz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3064" y="0"/>
            <a:ext cx="16711506" cy="1113899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VIZUALIZACE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STAVEBNĚ KONSTRUKČNÍ ŘEŠENÍ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8800" b="1" u="sng" dirty="0" smtClean="0"/>
              <a:t>Založení objektu:</a:t>
            </a:r>
          </a:p>
          <a:p>
            <a:r>
              <a:rPr lang="cs-CZ" sz="8800" dirty="0" smtClean="0"/>
              <a:t>Základové pasy a patky</a:t>
            </a:r>
          </a:p>
          <a:p>
            <a:endParaRPr lang="cs-CZ" sz="8800" dirty="0" smtClean="0"/>
          </a:p>
          <a:p>
            <a:pPr>
              <a:buNone/>
            </a:pPr>
            <a:r>
              <a:rPr lang="cs-CZ" sz="8800" b="1" u="sng" dirty="0" smtClean="0"/>
              <a:t>Konstrukční systém:</a:t>
            </a:r>
          </a:p>
          <a:p>
            <a:r>
              <a:rPr lang="cs-CZ" sz="8800" dirty="0" smtClean="0"/>
              <a:t>Nosný systém: příčný</a:t>
            </a:r>
          </a:p>
          <a:p>
            <a:endParaRPr lang="cs-CZ" sz="8800" dirty="0" smtClean="0"/>
          </a:p>
          <a:p>
            <a:pPr>
              <a:buNone/>
            </a:pPr>
            <a:r>
              <a:rPr lang="cs-CZ" sz="8800" b="1" u="sng" dirty="0" smtClean="0"/>
              <a:t>Zdivo:</a:t>
            </a:r>
          </a:p>
          <a:p>
            <a:r>
              <a:rPr lang="cs-CZ" sz="8800" dirty="0" smtClean="0"/>
              <a:t>POROTHERM 30 </a:t>
            </a:r>
            <a:r>
              <a:rPr lang="cs-CZ" sz="8800" dirty="0" err="1" smtClean="0"/>
              <a:t>Profi</a:t>
            </a:r>
            <a:r>
              <a:rPr lang="cs-CZ" sz="8800" dirty="0" smtClean="0"/>
              <a:t> </a:t>
            </a:r>
            <a:r>
              <a:rPr lang="cs-CZ" sz="8800" dirty="0" err="1" smtClean="0"/>
              <a:t>Dryfix</a:t>
            </a:r>
            <a:r>
              <a:rPr lang="cs-CZ" sz="8800" dirty="0" smtClean="0"/>
              <a:t> – obvodové zdivo</a:t>
            </a:r>
          </a:p>
          <a:p>
            <a:r>
              <a:rPr lang="cs-CZ" sz="8800" dirty="0" smtClean="0"/>
              <a:t>POROTHERM 20 – vnitřní nosné zdivo</a:t>
            </a:r>
          </a:p>
          <a:p>
            <a:r>
              <a:rPr lang="cs-CZ" sz="8800" dirty="0" smtClean="0"/>
              <a:t>POROTHERM 15 – příčkové zdivo</a:t>
            </a:r>
          </a:p>
          <a:p>
            <a:r>
              <a:rPr lang="cs-CZ" sz="8800" dirty="0" smtClean="0"/>
              <a:t>POROTHERM 11,5 – příčkové zdivo</a:t>
            </a:r>
          </a:p>
          <a:p>
            <a:endParaRPr lang="cs-CZ" sz="8800" dirty="0" smtClean="0"/>
          </a:p>
          <a:p>
            <a:pPr>
              <a:buNone/>
            </a:pPr>
            <a:r>
              <a:rPr lang="cs-CZ" sz="8800" b="1" u="sng" dirty="0" smtClean="0"/>
              <a:t>Stropní konstrukce:</a:t>
            </a:r>
          </a:p>
          <a:p>
            <a:r>
              <a:rPr lang="cs-CZ" sz="8800" dirty="0" smtClean="0"/>
              <a:t>Stropní panely SPIROLL 250,200</a:t>
            </a:r>
          </a:p>
          <a:p>
            <a:endParaRPr lang="cs-CZ" sz="8800" dirty="0" smtClean="0"/>
          </a:p>
          <a:p>
            <a:pPr>
              <a:buNone/>
            </a:pPr>
            <a:r>
              <a:rPr lang="cs-CZ" sz="8800" dirty="0" smtClean="0">
                <a:solidFill>
                  <a:srgbClr val="FF0000"/>
                </a:solidFill>
              </a:rPr>
              <a:t>PROBLÉMY PŘI ŘEŠENÍ ČÁSTI D.2 (STAVEBNĚ KONSTRUKČNÍ ŘEŠENÍ)</a:t>
            </a:r>
          </a:p>
          <a:p>
            <a:r>
              <a:rPr lang="cs-CZ" sz="8800" dirty="0" smtClean="0"/>
              <a:t>Velký rozpon stropní konstrukce v místnosti 107 – Optika → sloup + skrytý ocelový průvlak</a:t>
            </a:r>
          </a:p>
          <a:p>
            <a:pPr>
              <a:buNone/>
            </a:pPr>
            <a:endParaRPr lang="cs-CZ" sz="8800" dirty="0" smtClean="0"/>
          </a:p>
          <a:p>
            <a:pPr>
              <a:buNone/>
            </a:pPr>
            <a:r>
              <a:rPr lang="cs-CZ" sz="8800" dirty="0" smtClean="0">
                <a:solidFill>
                  <a:srgbClr val="FF0000"/>
                </a:solidFill>
              </a:rPr>
              <a:t>PROBLÉMY PŘI ŘEŠENÍ ČÁSTI D.3 I D.4 </a:t>
            </a:r>
          </a:p>
          <a:p>
            <a:r>
              <a:rPr lang="cs-CZ" sz="8800" dirty="0" smtClean="0"/>
              <a:t>U místnosti 133 – směnárna a 134 – administrativní místnost průchod vzduchotechniky z jednoho požárního úseku do druhého  → požární klapky 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</TotalTime>
  <Words>660</Words>
  <Application>Microsoft Office PowerPoint</Application>
  <PresentationFormat>Vlastní</PresentationFormat>
  <Paragraphs>180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VYSOKÁ ŠKOLA TECHNICKÁ A EKONOMICKÁ V ČESKÝCH BUDĚJOVICÍCH ÚSTAV TECHNICKO-TECNOLOGICKÝ</vt:lpstr>
      <vt:lpstr>Lokalizace projektu</vt:lpstr>
      <vt:lpstr>Lokalizace, situace</vt:lpstr>
      <vt:lpstr>DISPOZIČNÍ ŘEŠENÍ 1.NP</vt:lpstr>
      <vt:lpstr>DISPOZIČNÍ ŘEŠENÍ 2.NP</vt:lpstr>
      <vt:lpstr>VIZUALIZACE</vt:lpstr>
      <vt:lpstr>VIZUALIZACE</vt:lpstr>
      <vt:lpstr>VIZUALIZACE</vt:lpstr>
      <vt:lpstr>STAVEBNĚ KONSTRUKČNÍ ŘEŠENÍ</vt:lpstr>
      <vt:lpstr>1.VÝZKUMNÁ OTÁZKA - Návrh a zhodnocení dvou variant umělého osvětlení </vt:lpstr>
      <vt:lpstr>2.VÝZKUMNÁ OTÁZKA - Variantní návrh řešení fasády včetně barevnosti exteriéru budovy s ohledem k okolní zástavbě (min. 3 varianty)</vt:lpstr>
      <vt:lpstr>Závěr</vt:lpstr>
      <vt:lpstr>DĚKUJI ZA POZORNOST</vt:lpstr>
      <vt:lpstr>OTÁZKY VEDOUCÍHO PRÁCE + JEJICH ZODPOVĚZENÍ</vt:lpstr>
      <vt:lpstr>OTÁZKY VEDOUCÍHO PRÁCE + JEJICH ZODPOVĚZENÍ</vt:lpstr>
      <vt:lpstr>OTÁZKY OPONENTA PRÁCE + JEJICH ZODPOVĚZENÍ</vt:lpstr>
      <vt:lpstr>OTÁZKY OPONENTA PRÁCE + JEJICH ZODPOVĚZENÍ</vt:lpstr>
      <vt:lpstr>OTÁZKY OPONENTA PRÁCE + JEJICH ZODPOVĚZENÍ</vt:lpstr>
      <vt:lpstr>OTÁZKY OPONENTA PRÁCE + JEJICH ZODPOVĚZENÍ</vt:lpstr>
      <vt:lpstr>OTÁZKY OPONENTA PRÁCE + JEJICH ZODPOVĚZENÍ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ÚSTAV TECHNICKO-TECNOLOGICKÝ</dc:title>
  <dc:creator>Karolína</dc:creator>
  <cp:lastModifiedBy>Karolína</cp:lastModifiedBy>
  <cp:revision>54</cp:revision>
  <dcterms:created xsi:type="dcterms:W3CDTF">2023-04-27T15:11:11Z</dcterms:created>
  <dcterms:modified xsi:type="dcterms:W3CDTF">2024-06-19T11:04:25Z</dcterms:modified>
</cp:coreProperties>
</file>