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71" r:id="rId5"/>
    <p:sldId id="268" r:id="rId6"/>
    <p:sldId id="260" r:id="rId7"/>
    <p:sldId id="264" r:id="rId8"/>
    <p:sldId id="269" r:id="rId9"/>
    <p:sldId id="261" r:id="rId10"/>
    <p:sldId id="262" r:id="rId11"/>
    <p:sldId id="270" r:id="rId12"/>
    <p:sldId id="263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Dosažené</a:t>
            </a:r>
            <a:r>
              <a:rPr lang="cs-CZ" baseline="0" dirty="0"/>
              <a:t> výsledky – počet ujetých kilometrů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6333299210498718E-2"/>
          <c:y val="0.14381874441706399"/>
          <c:w val="0.9136667007895013"/>
          <c:h val="0.71040203615545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 trasa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590132462007738E-3"/>
                  <c:y val="7.89201077870530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B9-403A-A06C-E6A433B88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Celková vzdálenost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2CD-840C-AEDF2B78D36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MVAM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Celková vzdálenost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5-42CD-840C-AEDF2B78D36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1"/>
                <c:pt idx="0">
                  <c:v>Celková vzdálenost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255-42CD-840C-AEDF2B78D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2065199"/>
        <c:axId val="212066159"/>
      </c:barChart>
      <c:catAx>
        <c:axId val="21206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066159"/>
        <c:crosses val="autoZero"/>
        <c:auto val="1"/>
        <c:lblAlgn val="ctr"/>
        <c:lblOffset val="100"/>
        <c:noMultiLvlLbl val="0"/>
      </c:catAx>
      <c:valAx>
        <c:axId val="2120661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06519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Dosažené</a:t>
            </a:r>
            <a:r>
              <a:rPr lang="cs-CZ" baseline="0" dirty="0"/>
              <a:t> výsledky – náklady na pohonné hmoty v Kč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 trasa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Cena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4-4CAC-BD7E-CB7CA1B8E1B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MVAM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Cena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4-4CAC-BD7E-CB7CA1B8E1B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Cena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144-4CAC-BD7E-CB7CA1B8E1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12066639"/>
        <c:axId val="212069519"/>
      </c:barChart>
      <c:catAx>
        <c:axId val="212066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069519"/>
        <c:crosses val="autoZero"/>
        <c:auto val="1"/>
        <c:lblAlgn val="ctr"/>
        <c:lblOffset val="100"/>
        <c:noMultiLvlLbl val="0"/>
      </c:catAx>
      <c:valAx>
        <c:axId val="2120695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066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1862" b="0" i="0" u="none" strike="noStrike" kern="1200" spc="0" baseline="0" dirty="0">
                <a:solidFill>
                  <a:prstClr val="white">
                    <a:lumMod val="65000"/>
                    <a:lumOff val="35000"/>
                  </a:prstClr>
                </a:solidFill>
              </a:rPr>
              <a:t>Dosažené výsledky – počet ujetých kilometrů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white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 trasa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0085727462173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BD-456B-A6D9-10649EFD7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Celková vzdálenost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3-4CBD-933C-F6539997BF0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CWM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Celková vzdálenost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274.39999999999998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3-4CBD-933C-F6539997BF0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Celková vzdálenost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BF3-4CBD-933C-F6539997BF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44773631"/>
        <c:axId val="44772191"/>
      </c:barChart>
      <c:catAx>
        <c:axId val="4477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72191"/>
        <c:crosses val="autoZero"/>
        <c:auto val="1"/>
        <c:lblAlgn val="ctr"/>
        <c:lblOffset val="100"/>
        <c:noMultiLvlLbl val="0"/>
      </c:catAx>
      <c:valAx>
        <c:axId val="447721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7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Dosažené</a:t>
            </a:r>
            <a:r>
              <a:rPr lang="cs-CZ" baseline="0" dirty="0"/>
              <a:t> výsledky – </a:t>
            </a:r>
            <a:r>
              <a:rPr lang="pl-PL" baseline="0" dirty="0"/>
              <a:t>náklady na pohonné hmoty v Kč</a:t>
            </a:r>
            <a:r>
              <a:rPr lang="cs-CZ" baseline="0" dirty="0"/>
              <a:t> 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 trasa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Cena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1-4191-95FF-DFD864F5802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MVAM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54125777151925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DB-43C8-ACC1-D6AD01BDD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Cena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1-4191-95FF-DFD864F5802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Cena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2B1-4191-95FF-DFD864F580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12066639"/>
        <c:axId val="212069519"/>
      </c:barChart>
      <c:catAx>
        <c:axId val="212066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069519"/>
        <c:crosses val="autoZero"/>
        <c:auto val="1"/>
        <c:lblAlgn val="ctr"/>
        <c:lblOffset val="100"/>
        <c:noMultiLvlLbl val="0"/>
      </c:catAx>
      <c:valAx>
        <c:axId val="2120695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2066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7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2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7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46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4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8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2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9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4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1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3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1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6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9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76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C3B7A-6566-5E92-1A3B-859D0C72C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04088"/>
            <a:ext cx="8825658" cy="3118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600" dirty="0"/>
              <a:t>Vysoká škola technická a ekonomická v Českých Budějovicích</a:t>
            </a:r>
            <a:br>
              <a:rPr lang="cs-CZ" sz="1600" dirty="0"/>
            </a:br>
            <a:r>
              <a:rPr lang="cs-CZ" sz="1600" dirty="0"/>
              <a:t>Ústav </a:t>
            </a:r>
            <a:r>
              <a:rPr lang="cs-CZ" sz="1600" dirty="0" err="1"/>
              <a:t>technicko-technologický</a:t>
            </a:r>
            <a:br>
              <a:rPr lang="cs-CZ" sz="1600" dirty="0"/>
            </a:br>
            <a:br>
              <a:rPr lang="cs-CZ" sz="1600" dirty="0"/>
            </a:br>
            <a:br>
              <a:rPr lang="cs-CZ" sz="1400" dirty="0"/>
            </a:br>
            <a:r>
              <a:rPr lang="cs-CZ" sz="2800" dirty="0"/>
              <a:t>Obhajoba bakalářské práce</a:t>
            </a:r>
            <a:br>
              <a:rPr lang="cs-CZ" sz="2800" dirty="0"/>
            </a:br>
            <a:br>
              <a:rPr lang="cs-CZ" sz="800" dirty="0"/>
            </a:br>
            <a:br>
              <a:rPr lang="cs-CZ" sz="800" dirty="0"/>
            </a:br>
            <a:r>
              <a:rPr lang="cs-CZ" sz="3600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Optimalizace dopravních tras ve společnosti CBM Logistik s.r.o.</a:t>
            </a:r>
            <a:br>
              <a:rPr lang="cs-CZ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4906F-6F72-E9D4-C50D-6E96671B0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306824"/>
            <a:ext cx="8825658" cy="1911096"/>
          </a:xfrm>
        </p:spPr>
        <p:txBody>
          <a:bodyPr/>
          <a:lstStyle/>
          <a:p>
            <a:r>
              <a:rPr lang="cs-CZ" cap="none" dirty="0">
                <a:solidFill>
                  <a:schemeClr val="tx1"/>
                </a:solidFill>
              </a:rPr>
              <a:t>Autor bakalářské práce: Jan Ambrož</a:t>
            </a:r>
          </a:p>
          <a:p>
            <a:r>
              <a:rPr lang="cs-CZ" cap="none" dirty="0">
                <a:solidFill>
                  <a:schemeClr val="tx1"/>
                </a:solidFill>
              </a:rPr>
              <a:t>Vedoucí bakalářské práce: doc. Ing. Rudolf Kampf, Ph.D., MBA</a:t>
            </a:r>
          </a:p>
          <a:p>
            <a:r>
              <a:rPr lang="cs-CZ" cap="none" dirty="0">
                <a:solidFill>
                  <a:schemeClr val="tx1"/>
                </a:solidFill>
              </a:rPr>
              <a:t>Oponent bakalářské práce: Ing. Gabriela Habánová</a:t>
            </a:r>
          </a:p>
          <a:p>
            <a:r>
              <a:rPr lang="cs-CZ" cap="none" dirty="0">
                <a:solidFill>
                  <a:schemeClr val="tx1"/>
                </a:solidFill>
              </a:rPr>
              <a:t>České Budějovice, červen 2024</a:t>
            </a:r>
          </a:p>
        </p:txBody>
      </p:sp>
      <p:pic>
        <p:nvPicPr>
          <p:cNvPr id="5" name="Obrázek 4" descr="Obsah obrázku Písmo, Grafika, text, symbol&#10;&#10;Popis byl vytvořen automaticky">
            <a:extLst>
              <a:ext uri="{FF2B5EF4-FFF2-40B4-BE49-F238E27FC236}">
                <a16:creationId xmlns:a16="http://schemas.microsoft.com/office/drawing/2014/main" id="{C305B6B3-0EB4-9934-2D1B-194B4EF0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93" y="393192"/>
            <a:ext cx="1301323" cy="13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4E6EE-C390-96E8-A917-D2AD08BA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Clark-</a:t>
            </a:r>
            <a:r>
              <a:rPr lang="cs-CZ" dirty="0" err="1"/>
              <a:t>Wrightova</a:t>
            </a:r>
            <a:r>
              <a:rPr lang="cs-CZ" dirty="0"/>
              <a:t> metoda (CWM)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564C278-B8C6-A15D-EC68-5A6109192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688085"/>
              </p:ext>
            </p:extLst>
          </p:nvPr>
        </p:nvGraphicFramePr>
        <p:xfrm>
          <a:off x="2209281" y="1913986"/>
          <a:ext cx="7841553" cy="494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005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E38A0-25B9-D574-DC93-DB7AA4B9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76" y="609601"/>
            <a:ext cx="3856220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900" dirty="0"/>
              <a:t>Trasa optimalizována pomocí CWM</a:t>
            </a:r>
          </a:p>
        </p:txBody>
      </p:sp>
      <p:pic>
        <p:nvPicPr>
          <p:cNvPr id="5" name="Zástupný obsah 4" descr="Obsah obrázku mapa, text, atlas&#10;&#10;Popis byl vytvořen automaticky">
            <a:extLst>
              <a:ext uri="{FF2B5EF4-FFF2-40B4-BE49-F238E27FC236}">
                <a16:creationId xmlns:a16="http://schemas.microsoft.com/office/drawing/2014/main" id="{5F9D76F1-5E33-A533-B20E-C7E00F302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0" r="1" b="157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CFFF78A6-00FD-65A7-F9CA-4FAC3C314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76" y="2438400"/>
            <a:ext cx="4041848" cy="3809998"/>
          </a:xfrm>
        </p:spPr>
        <p:txBody>
          <a:bodyPr>
            <a:normAutofit/>
          </a:bodyPr>
          <a:lstStyle/>
          <a:p>
            <a:r>
              <a:rPr lang="cs-CZ" dirty="0"/>
              <a:t>Pořadí vrcholů nezměněno</a:t>
            </a:r>
          </a:p>
          <a:p>
            <a:r>
              <a:rPr lang="cs-CZ" dirty="0"/>
              <a:t>Délka trasy snížena o 7,4 Km</a:t>
            </a:r>
          </a:p>
          <a:p>
            <a:r>
              <a:rPr lang="cs-CZ" dirty="0"/>
              <a:t>Náklady sníženy o 77 Kč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2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FE1A7-C609-B814-68F4-116EA6F3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Shrnutí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3BB8B7A-07ED-1F39-BFEA-50EAD4187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058869"/>
              </p:ext>
            </p:extLst>
          </p:nvPr>
        </p:nvGraphicFramePr>
        <p:xfrm>
          <a:off x="1103313" y="2052637"/>
          <a:ext cx="8947150" cy="3387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>
                  <a:extLst>
                    <a:ext uri="{9D8B030D-6E8A-4147-A177-3AD203B41FA5}">
                      <a16:colId xmlns:a16="http://schemas.microsoft.com/office/drawing/2014/main" val="531156895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19503966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2530199427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1858262927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1471144666"/>
                    </a:ext>
                  </a:extLst>
                </a:gridCol>
              </a:tblGrid>
              <a:tr h="84677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Trasa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Celková vzdálenost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Celkové náklady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Úspora Km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Úspora Kč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33654"/>
                  </a:ext>
                </a:extLst>
              </a:tr>
              <a:tr h="846777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Původní trasa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281,8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2930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0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106938"/>
                  </a:ext>
                </a:extLst>
              </a:tr>
              <a:tr h="846777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MVAM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267,7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2783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14,1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147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0693"/>
                  </a:ext>
                </a:extLst>
              </a:tr>
              <a:tr h="846777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CWM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274,4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2853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7,4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77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602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64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D84AE-1E3C-1AB5-5B42-E8C6B2C50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6540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3E4A5-170C-1438-580A-BF21423D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 vedoucího a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109EE-E937-9136-2B0E-FB1F9447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Stručně popište další metody umožňující optimalizaci přepravní trasy (v kontextu práce).</a:t>
            </a:r>
          </a:p>
          <a:p>
            <a:pPr marL="0" indent="0">
              <a:buNone/>
            </a:pPr>
            <a:r>
              <a:rPr lang="cs-CZ" b="1" dirty="0"/>
              <a:t>Maďarská metoda </a:t>
            </a:r>
            <a:r>
              <a:rPr lang="cs-CZ" dirty="0"/>
              <a:t>- Jedná se o metodu, která je určená pro optimalizaci dopravně-okružní problematiky. Metoda je jedna z méně náročných s poměrně přesnými výsledky. Data pro výpočet se převádějí do matice vzdáleností</a:t>
            </a:r>
          </a:p>
          <a:p>
            <a:pPr marL="0" indent="0">
              <a:buNone/>
            </a:pPr>
            <a:r>
              <a:rPr lang="cs-CZ" b="1" dirty="0" err="1"/>
              <a:t>Dijkstrův</a:t>
            </a:r>
            <a:r>
              <a:rPr lang="cs-CZ" b="1" dirty="0"/>
              <a:t> algoritmus </a:t>
            </a:r>
            <a:r>
              <a:rPr lang="cs-CZ" dirty="0"/>
              <a:t>– Umožňuje nalézt v množině vrcholů nejkratší cestu ke všem ostatním vrcholům. </a:t>
            </a:r>
            <a:r>
              <a:rPr lang="cs-CZ" dirty="0" err="1"/>
              <a:t>Dijsktrův</a:t>
            </a:r>
            <a:r>
              <a:rPr lang="cs-CZ" dirty="0"/>
              <a:t> algoritmus je založen na tom, že na začátku přiřadíme uzlům určité hodnoty a postupně jej budeme vylepšovat</a:t>
            </a:r>
          </a:p>
          <a:p>
            <a:pPr marL="0" indent="0">
              <a:buNone/>
            </a:pPr>
            <a:r>
              <a:rPr lang="cs-CZ" b="1" dirty="0"/>
              <a:t>Mayerova metoda </a:t>
            </a:r>
            <a:r>
              <a:rPr lang="cs-CZ" dirty="0"/>
              <a:t>– Využívá se při více okruhovém dopravním problému, kdy potřebujeme sjednotit okruhy, které se skládají na základě maximálního využití kapacity vozidla. Pro výpočet pomocí Mayerovy metody je nutné mít k dispozici matici vzdáleností.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1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3DC53-F33C-1E47-7503-6F3492D0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C6391-5365-4006-95E7-2EABA72CF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Budou výsledky vaši BP aplikované?</a:t>
            </a:r>
          </a:p>
          <a:p>
            <a:pPr marL="0" indent="0">
              <a:buNone/>
            </a:pPr>
            <a:r>
              <a:rPr lang="cs-CZ" dirty="0"/>
              <a:t>Z mého pohledu by společnost CBM Logistik s.r.o. mohla při provedení mé optimalizace ušetřit náklady na PHM u rozvozové trasy. Jestli k aplikaci dojde, záleží na vedení a řediteli společnosti.</a:t>
            </a:r>
          </a:p>
          <a:p>
            <a:endParaRPr lang="cs-CZ" dirty="0"/>
          </a:p>
          <a:p>
            <a:r>
              <a:rPr lang="pl-PL" dirty="0"/>
              <a:t>Prosím o vyjádření se k podobnosti s ostatními dokumenty - 36%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Tyto procenta podobnosti s ostatními dokumenty jsou takto vysoká, protože kontrola „vejce vejci“ považuje za podobné moje výpočty uvedené v tabulkách. Tyto tabulky jsou svým vzhledem podobné ostatním dokumentům, ale čísla a výpočty jsou čistě z mé vlastní tvorby.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09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3E699-9D2B-CC0D-382D-84D342B4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724356-9048-CCAF-4633-F3DEFF5F5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Cílem bakalářské práce je pomocí metod operačního výzkumu optimalizovat trasy ve vybrané společnosti.</a:t>
            </a:r>
          </a:p>
        </p:txBody>
      </p:sp>
    </p:spTree>
    <p:extLst>
      <p:ext uri="{BB962C8B-B14F-4D97-AF65-F5344CB8AC3E}">
        <p14:creationId xmlns:p14="http://schemas.microsoft.com/office/powerpoint/2010/main" val="57069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853EA-6EE7-7480-8F8F-F72449A8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569FC-D31E-1BEF-2143-08A9F6C42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dat a informací</a:t>
            </a:r>
          </a:p>
          <a:p>
            <a:r>
              <a:rPr lang="cs-CZ" dirty="0"/>
              <a:t>Modifikovaná </a:t>
            </a:r>
            <a:r>
              <a:rPr lang="cs-CZ" dirty="0" err="1"/>
              <a:t>Vogelova</a:t>
            </a:r>
            <a:r>
              <a:rPr lang="cs-CZ" dirty="0"/>
              <a:t> aproximační metoda (MVAM)</a:t>
            </a:r>
          </a:p>
          <a:p>
            <a:r>
              <a:rPr lang="cs-CZ" dirty="0"/>
              <a:t>Clark-</a:t>
            </a:r>
            <a:r>
              <a:rPr lang="cs-CZ" dirty="0" err="1"/>
              <a:t>Wrightova</a:t>
            </a:r>
            <a:r>
              <a:rPr lang="cs-CZ" dirty="0"/>
              <a:t> metoda (CWM)</a:t>
            </a:r>
          </a:p>
        </p:txBody>
      </p:sp>
    </p:spTree>
    <p:extLst>
      <p:ext uri="{BB962C8B-B14F-4D97-AF65-F5344CB8AC3E}">
        <p14:creationId xmlns:p14="http://schemas.microsoft.com/office/powerpoint/2010/main" val="330025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967A8-818F-6233-F4B3-ED2F7426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/>
              <a:t>Společnost CBM Logistik s.r.o.</a:t>
            </a:r>
          </a:p>
        </p:txBody>
      </p:sp>
      <p:pic>
        <p:nvPicPr>
          <p:cNvPr id="5" name="Obrázek 4" descr="Obsah obrázku text, logo, Písmo, symbol&#10;&#10;Popis byl vytvořen automaticky">
            <a:extLst>
              <a:ext uri="{FF2B5EF4-FFF2-40B4-BE49-F238E27FC236}">
                <a16:creationId xmlns:a16="http://schemas.microsoft.com/office/drawing/2014/main" id="{0B91B661-C6A7-E7C9-85E4-8075051D0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0518"/>
          <a:stretch/>
        </p:blipFill>
        <p:spPr>
          <a:xfrm>
            <a:off x="6210273" y="2182305"/>
            <a:ext cx="4993389" cy="40660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5400C-14DD-7BEF-7351-D9EE5D4E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5102650" cy="380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Sídlo Václava </a:t>
            </a:r>
            <a:r>
              <a:rPr lang="cs-CZ" dirty="0" err="1"/>
              <a:t>Talicha</a:t>
            </a:r>
            <a:r>
              <a:rPr lang="cs-CZ" dirty="0"/>
              <a:t> 1807/14; České Budějovice 370 05</a:t>
            </a:r>
          </a:p>
          <a:p>
            <a:pPr>
              <a:lnSpc>
                <a:spcPct val="90000"/>
              </a:lnSpc>
            </a:pPr>
            <a:r>
              <a:rPr lang="cs-CZ" dirty="0"/>
              <a:t>Vnitrostátní i mezinárodní doprava</a:t>
            </a:r>
          </a:p>
          <a:p>
            <a:pPr>
              <a:lnSpc>
                <a:spcPct val="90000"/>
              </a:lnSpc>
            </a:pPr>
            <a:r>
              <a:rPr lang="cs-CZ" dirty="0"/>
              <a:t>Spediční služby v námořní a letecké dopravě</a:t>
            </a:r>
          </a:p>
          <a:p>
            <a:pPr>
              <a:lnSpc>
                <a:spcPct val="90000"/>
              </a:lnSpc>
            </a:pPr>
            <a:r>
              <a:rPr lang="cs-CZ" dirty="0"/>
              <a:t>Disponuje šesti návěsovými soupravami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89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7FE89-EFFF-BD2D-3B70-C34792EF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cs-CZ" dirty="0"/>
              <a:t>Původní trasa</a:t>
            </a:r>
          </a:p>
        </p:txBody>
      </p:sp>
      <p:pic>
        <p:nvPicPr>
          <p:cNvPr id="6" name="Zástupný obsah 4" descr="Obsah obrázku mapa, text">
            <a:extLst>
              <a:ext uri="{FF2B5EF4-FFF2-40B4-BE49-F238E27FC236}">
                <a16:creationId xmlns:a16="http://schemas.microsoft.com/office/drawing/2014/main" id="{FC056496-68CD-964E-994C-1221A7CE5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4" r="1" b="1810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BECBFD-0888-FD56-B460-2ED50226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cs-CZ" dirty="0"/>
              <a:t>Osm vrcholů</a:t>
            </a:r>
          </a:p>
          <a:p>
            <a:r>
              <a:rPr lang="cs-CZ" dirty="0"/>
              <a:t>Distribuční středisko Budějovický Budvar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8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70F61-9FBF-A3B1-678E-63215F70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9" y="205830"/>
            <a:ext cx="9404723" cy="1400530"/>
          </a:xfrm>
        </p:spPr>
        <p:txBody>
          <a:bodyPr/>
          <a:lstStyle/>
          <a:p>
            <a:pPr algn="ctr"/>
            <a:r>
              <a:rPr lang="pt-BR" dirty="0"/>
              <a:t>Modifikovaná Vogelova aproximační metoda (MVAM)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3F981699-2C90-F430-45F7-542DB9635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126601"/>
              </p:ext>
            </p:extLst>
          </p:nvPr>
        </p:nvGraphicFramePr>
        <p:xfrm>
          <a:off x="1980027" y="1912776"/>
          <a:ext cx="7219957" cy="482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62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F2D5A-000E-60F4-471A-25AD13FA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28783"/>
            <a:ext cx="9404723" cy="1400530"/>
          </a:xfrm>
        </p:spPr>
        <p:txBody>
          <a:bodyPr/>
          <a:lstStyle/>
          <a:p>
            <a:pPr algn="ctr"/>
            <a:r>
              <a:rPr lang="pt-BR" dirty="0"/>
              <a:t>Modifikovaná Vogelova aproximační metoda (MVAM</a:t>
            </a:r>
            <a:r>
              <a:rPr lang="cs-CZ" dirty="0"/>
              <a:t>)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6507165-625D-BE22-C27D-383DCAC08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717278"/>
              </p:ext>
            </p:extLst>
          </p:nvPr>
        </p:nvGraphicFramePr>
        <p:xfrm>
          <a:off x="2209281" y="1913986"/>
          <a:ext cx="7841553" cy="494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223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AB5E8-A7BA-4E1D-6BC7-4D7073A4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2" y="615698"/>
            <a:ext cx="3819738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900" dirty="0"/>
              <a:t>Trasa optimalizovaná pomocí MVAM</a:t>
            </a:r>
          </a:p>
        </p:txBody>
      </p:sp>
      <p:pic>
        <p:nvPicPr>
          <p:cNvPr id="5" name="Zástupný obsah 4" descr="Obsah obrázku mapa, text">
            <a:extLst>
              <a:ext uri="{FF2B5EF4-FFF2-40B4-BE49-F238E27FC236}">
                <a16:creationId xmlns:a16="http://schemas.microsoft.com/office/drawing/2014/main" id="{0368F74F-C7E8-88E1-4BD5-D26227343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893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030F64-2900-5777-E26A-357C3175E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42" y="2432304"/>
            <a:ext cx="4148922" cy="3809998"/>
          </a:xfrm>
        </p:spPr>
        <p:txBody>
          <a:bodyPr>
            <a:normAutofit/>
          </a:bodyPr>
          <a:lstStyle/>
          <a:p>
            <a:r>
              <a:rPr lang="cs-CZ" dirty="0"/>
              <a:t>Došlo ke změně v pořadí projetých vrcholů</a:t>
            </a:r>
          </a:p>
          <a:p>
            <a:r>
              <a:rPr lang="cs-CZ" dirty="0"/>
              <a:t>Délka trasy snížena o 14,1 Km</a:t>
            </a:r>
          </a:p>
          <a:p>
            <a:r>
              <a:rPr lang="cs-CZ" dirty="0"/>
              <a:t>Náklady sníženy o 147 Kč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3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5603F-DDC5-9C60-8BC4-14F3D089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Clark-</a:t>
            </a:r>
            <a:r>
              <a:rPr lang="cs-CZ" dirty="0" err="1"/>
              <a:t>Wrightova</a:t>
            </a:r>
            <a:r>
              <a:rPr lang="cs-CZ" dirty="0"/>
              <a:t> metoda (CWM)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3A29388-08C0-8292-3061-38EEC49A7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321047"/>
              </p:ext>
            </p:extLst>
          </p:nvPr>
        </p:nvGraphicFramePr>
        <p:xfrm>
          <a:off x="2032000" y="1853248"/>
          <a:ext cx="7513216" cy="47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563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570</TotalTime>
  <Words>511</Words>
  <Application>Microsoft Office PowerPoint</Application>
  <PresentationFormat>Širokoúhlá obrazovka</PresentationFormat>
  <Paragraphs>70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Century Gothic</vt:lpstr>
      <vt:lpstr>Times New Roman</vt:lpstr>
      <vt:lpstr>Wingdings 3</vt:lpstr>
      <vt:lpstr>Ion</vt:lpstr>
      <vt:lpstr>Vysoká škola technická a ekonomická v Českých Budějovicích Ústav technicko-technologický   Obhajoba bakalářské práce   Optimalizace dopravních tras ve společnosti CBM Logistik s.r.o.  </vt:lpstr>
      <vt:lpstr>Cíl práce</vt:lpstr>
      <vt:lpstr>Použité metody</vt:lpstr>
      <vt:lpstr>Společnost CBM Logistik s.r.o.</vt:lpstr>
      <vt:lpstr>Původní trasa</vt:lpstr>
      <vt:lpstr>Modifikovaná Vogelova aproximační metoda (MVAM) </vt:lpstr>
      <vt:lpstr>Modifikovaná Vogelova aproximační metoda (MVAM)</vt:lpstr>
      <vt:lpstr>Trasa optimalizovaná pomocí MVAM</vt:lpstr>
      <vt:lpstr>Clark-Wrightova metoda (CWM) </vt:lpstr>
      <vt:lpstr>Clark-Wrightova metoda (CWM)</vt:lpstr>
      <vt:lpstr>Trasa optimalizována pomocí CWM</vt:lpstr>
      <vt:lpstr>Shrnutí</vt:lpstr>
      <vt:lpstr>Prezentace aplikace PowerPoint</vt:lpstr>
      <vt:lpstr>Otázky vedoucího a oponenta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Ústav technicko-technologický   Obhajoba Bakalářské práce   Optimalizace dopravních tras ve společnosti CBM Logistik s.r.o.  </dc:title>
  <dc:creator>Nikola Loskotová (PE3)</dc:creator>
  <cp:lastModifiedBy>Nikola Loskotová (PE3)</cp:lastModifiedBy>
  <cp:revision>6</cp:revision>
  <dcterms:created xsi:type="dcterms:W3CDTF">2024-05-28T15:01:14Z</dcterms:created>
  <dcterms:modified xsi:type="dcterms:W3CDTF">2024-06-18T10:22:16Z</dcterms:modified>
</cp:coreProperties>
</file>