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62" r:id="rId5"/>
    <p:sldId id="263" r:id="rId6"/>
    <p:sldId id="267" r:id="rId7"/>
    <p:sldId id="266" r:id="rId8"/>
    <p:sldId id="277" r:id="rId9"/>
    <p:sldId id="270" r:id="rId10"/>
    <p:sldId id="268" r:id="rId11"/>
    <p:sldId id="269" r:id="rId12"/>
    <p:sldId id="271" r:id="rId13"/>
    <p:sldId id="272" r:id="rId14"/>
    <p:sldId id="281" r:id="rId15"/>
    <p:sldId id="273" r:id="rId16"/>
    <p:sldId id="279" r:id="rId17"/>
    <p:sldId id="280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3FC27-20D9-94B3-1887-44429C9D5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76D005-EE06-BA28-3461-0F0322957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457929-4586-D673-760A-79FB4073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A5B2FE-F302-9D4F-DFB5-6035C99E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F7885D-EB95-8633-2884-7ED7D5E6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0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A1601-B318-C553-F06B-FB8E49EC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AF1D07-2581-C53F-D702-B4992F4F9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43FFC1-7FD1-D723-35F7-96CDD967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0ECB0B-384D-2635-8A64-8027FFD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DBDA3-1A15-3377-7D67-A243E6DD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1DC323-C740-82B7-96BF-82218526C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5CC2F0-B0AA-C09A-B907-4288A614D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827EF5-1CAD-6076-8B93-041C5263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76E0F6-320D-DE25-FB6F-B9C2C4B4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2F339D-1523-710D-0A8B-F075269B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5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3EB66-0268-7795-F360-709EE3A0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8A5C2-39EE-2E76-C892-8BC29F5E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580129-8DD5-3212-16BC-6E2A13DC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68D08-CE0C-0DD3-A3E3-A0466B55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D3C5E7-5D14-1ABA-DD59-F517A60C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55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AB596-9DBF-AD74-93EE-F3F7ACE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8D937F-637C-96DE-F5FA-9915CC7F9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2DD12-C345-5CB4-381D-7C8374CB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DA94F-53E6-55F4-563E-44DB3F35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0AFD16-17AD-A726-0B4F-AD87707B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F9181-B587-55C5-A4F2-522E8C84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51EBE-BD1E-88D6-CDA5-B42E0BEB3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468A69-68E0-B916-ECFE-CA9913798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D1BECB-1086-5AF1-CE56-360DA22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DEEF81-4ED2-E2EC-EC9C-121D6578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FD6832-5E8A-2D75-3D9D-1F599865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90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D1C75-26D6-9F0E-59D0-C26CC51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BB0922-1E72-E646-70B4-D471F986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2910E9-04D5-4686-C378-29254FC85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8EF9B8-846C-37A8-217F-97D7C6A66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8AB84B-7A2D-76DE-3297-24DB1157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B2E8AA-82C8-BC3B-3BD5-C5C4901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95C4AE-B27F-C6B3-AF30-0A97C8C5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A75CF-4CFF-9841-A9BE-2A642F6D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54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8D45A-B375-2979-4576-0D344769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987795-EEEB-FB51-7D0A-0ECD332E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6BB50-E620-887B-DACD-AA3B879E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D52CF5-72FA-AF5D-F36D-F3D928A2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0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8BF106-D5DF-AD70-EEA7-B4EF3297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6953D4-A2CB-5361-6C47-B5F91195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919D0C-E3CC-B300-49DB-5BAEC386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46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F0E0-191D-E7D4-68CA-7BAECA29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34284-A1A5-CBA4-5664-63BC82C9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0E4148-0C8F-9D41-6427-A8CA8E142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B77713-D507-DDE4-4F36-346833C1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C5D096-89ED-A4E9-1286-5BDFF340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51578A-6F13-1B81-DB7C-B20EBC2D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27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B1855-AB3A-5023-A41C-B1890E1D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1C7FC8-8BE0-CDB8-8AB4-98943D65C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253C15-3DE5-11E5-C1A0-391BF7C2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EC42C8-ED83-D7B0-70E7-2A4C5ACB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CE837E-887E-595A-EE84-4FF962E3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23D779-D67A-838E-D583-43B46A6C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9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5AEA85-BFFC-0422-CAB9-27E7EEF8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BEE8F-A4DE-9A0F-7F8E-09419B758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7A565B-4B78-9A04-5252-A9B89DD23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682E-FD50-4FDB-9EC5-E487B31540C4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F78453-4E29-DCBC-358B-A0FE240E7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C02FC4-6018-1BB4-3274-342B160E8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6003-FF78-4830-9BA2-A30E45B708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5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0D329-8E99-1A23-707E-1997BD600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891" y="1922124"/>
            <a:ext cx="9144000" cy="1974461"/>
          </a:xfrm>
        </p:spPr>
        <p:txBody>
          <a:bodyPr>
            <a:normAutofit/>
          </a:bodyPr>
          <a:lstStyle/>
          <a:p>
            <a:r>
              <a:rPr lang="cs-CZ" sz="4400" b="1" dirty="0"/>
              <a:t>Problematika degradačních mechanismů kovových průmyslových potrubí požární vody včetně svarových spojů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C736FC-1C30-E72C-55E1-0D4924FD4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017" y="6172710"/>
            <a:ext cx="10841965" cy="42649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Autor: Michal Bříza		Vedoucí práce: Ing. Marcel Beňo, Ph.D.		České Budějovice 17.6.2024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50" y="157977"/>
            <a:ext cx="1764147" cy="17641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500290" y="157977"/>
            <a:ext cx="611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Vysoká škola technická a ekonomická v Českých Budějovicích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3960E7B-EC64-7BB2-1616-0941836BEA8D}"/>
              </a:ext>
            </a:extLst>
          </p:cNvPr>
          <p:cNvSpPr/>
          <p:nvPr/>
        </p:nvSpPr>
        <p:spPr>
          <a:xfrm>
            <a:off x="-2278743" y="-2046514"/>
            <a:ext cx="17242971" cy="11146971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92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501235" y="966159"/>
            <a:ext cx="51870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Svary – pouze stopy po broušení v rámci přípravy, housenka s </a:t>
            </a:r>
            <a:r>
              <a:rPr lang="cs-CZ" dirty="0" err="1"/>
              <a:t>konstantné</a:t>
            </a:r>
            <a:r>
              <a:rPr lang="cs-CZ" dirty="0"/>
              <a:t> tloušťkou - vyhovují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Netěsnost – vnější strana bez díry vyhovuje</a:t>
            </a:r>
          </a:p>
          <a:p>
            <a:pPr marL="1200150" lvl="2" indent="-285750">
              <a:buBlip>
                <a:blip r:embed="rId2"/>
              </a:buBlip>
            </a:pPr>
            <a:r>
              <a:rPr lang="cs-CZ" dirty="0"/>
              <a:t>Vnitřní patrné výrazné ztenčení vlivem koroze - nevyhovující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5" y="1209579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Vizuální kontrola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 descr="Obsah obrázku červená, umělá hmota&#10;&#10;Popis byl vytvořen automaticky">
            <a:extLst>
              <a:ext uri="{FF2B5EF4-FFF2-40B4-BE49-F238E27FC236}">
                <a16:creationId xmlns:a16="http://schemas.microsoft.com/office/drawing/2014/main" id="{19DA2854-6735-7831-4468-0A2F10CEA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58" y="3404633"/>
            <a:ext cx="3772046" cy="282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rez, šroub, venku, území&#10;&#10;Popis byl vytvořen automaticky">
            <a:extLst>
              <a:ext uri="{FF2B5EF4-FFF2-40B4-BE49-F238E27FC236}">
                <a16:creationId xmlns:a16="http://schemas.microsoft.com/office/drawing/2014/main" id="{FE3763DE-203F-A2BF-7B06-050F8C8E91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19394" y="2951719"/>
            <a:ext cx="3751097" cy="281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Obsah obrázku hnědý&#10;&#10;Popis byl vytvořen automaticky">
            <a:extLst>
              <a:ext uri="{FF2B5EF4-FFF2-40B4-BE49-F238E27FC236}">
                <a16:creationId xmlns:a16="http://schemas.microsoft.com/office/drawing/2014/main" id="{ACA6BDB1-F723-E08D-9664-F2E78445A6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/>
          <a:stretch/>
        </p:blipFill>
        <p:spPr bwMode="auto">
          <a:xfrm rot="5400000">
            <a:off x="8360033" y="2801767"/>
            <a:ext cx="3753723" cy="3110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4067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E5BF0D-DFD6-FF2B-982D-E43131E06EB5}"/>
              </a:ext>
            </a:extLst>
          </p:cNvPr>
          <p:cNvSpPr txBox="1"/>
          <p:nvPr/>
        </p:nvSpPr>
        <p:spPr>
          <a:xfrm>
            <a:off x="404749" y="1003819"/>
            <a:ext cx="46041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Všechny vzorky svarů vyhovují (pouze stopy po broušení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Netěsnost – patrná pouze povrchová koroze</a:t>
            </a:r>
          </a:p>
          <a:p>
            <a:pPr marL="742950" lvl="1" indent="-285750">
              <a:buBlip>
                <a:blip r:embed="rId3"/>
              </a:buBlip>
            </a:pPr>
            <a:r>
              <a:rPr lang="cs-CZ" dirty="0"/>
              <a:t>Nevyhovuje díky netěsnosti</a:t>
            </a:r>
          </a:p>
          <a:p>
            <a:pPr marL="285750" indent="-285750">
              <a:buBlip>
                <a:blip r:embed="rId3"/>
              </a:buBlip>
            </a:pPr>
            <a:endParaRPr lang="cs-CZ" dirty="0"/>
          </a:p>
          <a:p>
            <a:pPr marL="285750" indent="-285750">
              <a:buBlip>
                <a:blip r:embed="rId3"/>
              </a:buBlip>
            </a:pPr>
            <a:endParaRPr lang="cs-CZ" dirty="0"/>
          </a:p>
          <a:p>
            <a:pPr marL="285750" indent="-285750">
              <a:buBlip>
                <a:blip r:embed="rId3"/>
              </a:buBlip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6CDEEF-53FE-6C98-22C8-AEC49948BC19}"/>
              </a:ext>
            </a:extLst>
          </p:cNvPr>
          <p:cNvSpPr txBox="1"/>
          <p:nvPr/>
        </p:nvSpPr>
        <p:spPr>
          <a:xfrm>
            <a:off x="522666" y="122709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Kapilární zkouška</a:t>
            </a:r>
          </a:p>
        </p:txBody>
      </p:sp>
      <p:pic>
        <p:nvPicPr>
          <p:cNvPr id="8" name="Obrázek 7" descr="Obsah obrázku růžová, nealkoholický nápoj, interiér, osoba&#10;&#10;Popis byl vytvořen automaticky">
            <a:extLst>
              <a:ext uri="{FF2B5EF4-FFF2-40B4-BE49-F238E27FC236}">
                <a16:creationId xmlns:a16="http://schemas.microsoft.com/office/drawing/2014/main" id="{B17E47A7-2978-D7B2-5B31-99E80B790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7324" y="2081793"/>
            <a:ext cx="4994331" cy="3746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501235" y="1176370"/>
            <a:ext cx="46041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Provedeno na svarech vždy přímo ve svaru a poté na obou stranách v základním materiálu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Naměřené hodnoty neodpovídají</a:t>
            </a:r>
          </a:p>
          <a:p>
            <a:pPr marL="742950" lvl="1" indent="-285750">
              <a:buBlip>
                <a:blip r:embed="rId2"/>
              </a:buBlip>
            </a:pPr>
            <a:r>
              <a:rPr lang="cs-CZ" dirty="0"/>
              <a:t>Křemík, několikanásobně překročen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Roztptyl a nepřesnost lze připsat nedokonalému očištění a </a:t>
            </a:r>
            <a:r>
              <a:rPr lang="cs-CZ" dirty="0" err="1"/>
              <a:t>pittingu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5" y="1302924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Rentgenová fluorescenční analýza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1CCEA52B-C171-2EDF-3165-816320C7B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1302924"/>
            <a:ext cx="6717906" cy="1547154"/>
          </a:xfrm>
          <a:prstGeom prst="rect">
            <a:avLst/>
          </a:prstGeom>
        </p:spPr>
      </p:pic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0542F7F0-E34D-0CB3-16F4-2412C1B5D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93831"/>
              </p:ext>
            </p:extLst>
          </p:nvPr>
        </p:nvGraphicFramePr>
        <p:xfrm>
          <a:off x="4341027" y="3419901"/>
          <a:ext cx="7666943" cy="2987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118">
                  <a:extLst>
                    <a:ext uri="{9D8B030D-6E8A-4147-A177-3AD203B41FA5}">
                      <a16:colId xmlns:a16="http://schemas.microsoft.com/office/drawing/2014/main" val="4210516934"/>
                    </a:ext>
                  </a:extLst>
                </a:gridCol>
                <a:gridCol w="686591">
                  <a:extLst>
                    <a:ext uri="{9D8B030D-6E8A-4147-A177-3AD203B41FA5}">
                      <a16:colId xmlns:a16="http://schemas.microsoft.com/office/drawing/2014/main" val="1743305841"/>
                    </a:ext>
                  </a:extLst>
                </a:gridCol>
                <a:gridCol w="1356837">
                  <a:extLst>
                    <a:ext uri="{9D8B030D-6E8A-4147-A177-3AD203B41FA5}">
                      <a16:colId xmlns:a16="http://schemas.microsoft.com/office/drawing/2014/main" val="3198174734"/>
                    </a:ext>
                  </a:extLst>
                </a:gridCol>
                <a:gridCol w="1291447">
                  <a:extLst>
                    <a:ext uri="{9D8B030D-6E8A-4147-A177-3AD203B41FA5}">
                      <a16:colId xmlns:a16="http://schemas.microsoft.com/office/drawing/2014/main" val="157546007"/>
                    </a:ext>
                  </a:extLst>
                </a:gridCol>
                <a:gridCol w="1275099">
                  <a:extLst>
                    <a:ext uri="{9D8B030D-6E8A-4147-A177-3AD203B41FA5}">
                      <a16:colId xmlns:a16="http://schemas.microsoft.com/office/drawing/2014/main" val="2930333834"/>
                    </a:ext>
                  </a:extLst>
                </a:gridCol>
                <a:gridCol w="1258752">
                  <a:extLst>
                    <a:ext uri="{9D8B030D-6E8A-4147-A177-3AD203B41FA5}">
                      <a16:colId xmlns:a16="http://schemas.microsoft.com/office/drawing/2014/main" val="4220293194"/>
                    </a:ext>
                  </a:extLst>
                </a:gridCol>
                <a:gridCol w="1275099">
                  <a:extLst>
                    <a:ext uri="{9D8B030D-6E8A-4147-A177-3AD203B41FA5}">
                      <a16:colId xmlns:a16="http://schemas.microsoft.com/office/drawing/2014/main" val="37345045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svar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oblast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Mn Koncentrace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Si Koncentrace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Cr Koncentrace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Ni Koncentrace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Cu Koncentrace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914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10.I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ZM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0,466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1,110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0,066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0,089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0,096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7235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SK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1,144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1,446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0,235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0,292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0,109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83682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10.II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ZM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1,003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1,574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0,659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0,682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0,122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7396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SK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0,463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1,583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0,119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0,141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0,092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29721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11.I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ZM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0,43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1,42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64999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SK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1,03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1,62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0,20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06998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11.II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ZM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1,091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1,539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0,124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0,149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0,112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18825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SK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0,388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2,145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0,084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0,081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0,063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2471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12.I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ZM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0,449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1,402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0,112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0,189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0,170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7656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SK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1,053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1,521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0,181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0,225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0,118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04118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12.II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ZM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0,402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2,084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0,156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0,252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0,159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64902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SK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0,959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1,424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0,124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0,151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0,109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660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5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E5BF0D-DFD6-FF2B-982D-E43131E06EB5}"/>
              </a:ext>
            </a:extLst>
          </p:cNvPr>
          <p:cNvSpPr txBox="1"/>
          <p:nvPr/>
        </p:nvSpPr>
        <p:spPr>
          <a:xfrm>
            <a:off x="405492" y="966159"/>
            <a:ext cx="47956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Svary – bylo zjištěno nevyhovující převýšení kořene, korozní napadení a úbytek materiálu vlivem korozní degradace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Netěsnost a její okolí – silné korozní napadení, nalezena také mikrobiální koroze</a:t>
            </a:r>
          </a:p>
          <a:p>
            <a:pPr marL="285750" indent="-285750">
              <a:buBlip>
                <a:blip r:embed="rId2"/>
              </a:buBlip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6CDEEF-53FE-6C98-22C8-AEC49948BC19}"/>
              </a:ext>
            </a:extLst>
          </p:cNvPr>
          <p:cNvSpPr txBox="1"/>
          <p:nvPr/>
        </p:nvSpPr>
        <p:spPr>
          <a:xfrm>
            <a:off x="501237" y="1305342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Makroskopická zkouška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černobílá&#10;&#10;Popis byl vytvořen automaticky s nízkou mírou spolehlivosti">
            <a:extLst>
              <a:ext uri="{FF2B5EF4-FFF2-40B4-BE49-F238E27FC236}">
                <a16:creationId xmlns:a16="http://schemas.microsoft.com/office/drawing/2014/main" id="{318721D5-21AB-485F-AAA8-2B498ACE3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b="6767"/>
          <a:stretch/>
        </p:blipFill>
        <p:spPr bwMode="auto">
          <a:xfrm>
            <a:off x="7289110" y="1100598"/>
            <a:ext cx="3755090" cy="239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černobílá&#10;&#10;Popis byl vytvořen automaticky s nízkou mírou spolehlivosti">
            <a:extLst>
              <a:ext uri="{FF2B5EF4-FFF2-40B4-BE49-F238E27FC236}">
                <a16:creationId xmlns:a16="http://schemas.microsoft.com/office/drawing/2014/main" id="{F2357D5C-1165-6846-B3B7-F505D82A0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 b="16484"/>
          <a:stretch/>
        </p:blipFill>
        <p:spPr bwMode="auto">
          <a:xfrm>
            <a:off x="501237" y="4056206"/>
            <a:ext cx="5061695" cy="243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Obsah obrázku měřicí tyč, černobílá&#10;&#10;Popis byl vytvořen automaticky s nízkou mírou spolehlivosti">
            <a:extLst>
              <a:ext uri="{FF2B5EF4-FFF2-40B4-BE49-F238E27FC236}">
                <a16:creationId xmlns:a16="http://schemas.microsoft.com/office/drawing/2014/main" id="{A68EBFC3-D6F0-CB59-4E76-3F63DB8724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8" b="8253"/>
          <a:stretch/>
        </p:blipFill>
        <p:spPr bwMode="auto">
          <a:xfrm>
            <a:off x="6318986" y="4056205"/>
            <a:ext cx="4725214" cy="243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6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E5BF0D-DFD6-FF2B-982D-E43131E06EB5}"/>
              </a:ext>
            </a:extLst>
          </p:cNvPr>
          <p:cNvSpPr txBox="1"/>
          <p:nvPr/>
        </p:nvSpPr>
        <p:spPr>
          <a:xfrm>
            <a:off x="405492" y="966159"/>
            <a:ext cx="47956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Spoj trubky a příruby – nalezeno silné korozní napadení, mikrobiální koroze, nejspíše umocněno vlivem blízkosti svaru k přírubovému spoji </a:t>
            </a:r>
          </a:p>
          <a:p>
            <a:pPr marL="285750" indent="-285750">
              <a:buBlip>
                <a:blip r:embed="rId2"/>
              </a:buBlip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6CDEEF-53FE-6C98-22C8-AEC49948BC19}"/>
              </a:ext>
            </a:extLst>
          </p:cNvPr>
          <p:cNvSpPr txBox="1"/>
          <p:nvPr/>
        </p:nvSpPr>
        <p:spPr>
          <a:xfrm>
            <a:off x="501237" y="1305342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Makroskopická zkouška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snímek obrazovky, černobílá, území, černobílý&#10;&#10;Popis byl vytvořen automaticky">
            <a:extLst>
              <a:ext uri="{FF2B5EF4-FFF2-40B4-BE49-F238E27FC236}">
                <a16:creationId xmlns:a16="http://schemas.microsoft.com/office/drawing/2014/main" id="{4C3CD31C-9A6C-A5DD-75A4-61A80B783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3675851"/>
            <a:ext cx="3666083" cy="275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Obsah obrázku klavír, měřicí tyč, černobílá&#10;&#10;Popis byl vytvořen automaticky">
            <a:extLst>
              <a:ext uri="{FF2B5EF4-FFF2-40B4-BE49-F238E27FC236}">
                <a16:creationId xmlns:a16="http://schemas.microsoft.com/office/drawing/2014/main" id="{A413AF23-BB37-343A-BA57-B3098954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5" y="3675635"/>
            <a:ext cx="3667261" cy="275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Obsah obrázku klavír, území, venku&#10;&#10;Popis byl vytvořen automaticky">
            <a:extLst>
              <a:ext uri="{FF2B5EF4-FFF2-40B4-BE49-F238E27FC236}">
                <a16:creationId xmlns:a16="http://schemas.microsoft.com/office/drawing/2014/main" id="{C95A4E33-4853-A5F7-D49F-0F6B7ECA6F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83" y="3675635"/>
            <a:ext cx="3666083" cy="275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Obsah obrázku území, venku, skála&#10;&#10;Popis byl vytvořen automaticky">
            <a:extLst>
              <a:ext uri="{FF2B5EF4-FFF2-40B4-BE49-F238E27FC236}">
                <a16:creationId xmlns:a16="http://schemas.microsoft.com/office/drawing/2014/main" id="{D067C9BF-D755-D602-51D7-32BF51073F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/>
          <a:stretch/>
        </p:blipFill>
        <p:spPr bwMode="auto">
          <a:xfrm>
            <a:off x="8145483" y="1251628"/>
            <a:ext cx="3638937" cy="2215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1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4954759-A6E1-02C8-62E9-34C052393888}"/>
              </a:ext>
            </a:extLst>
          </p:cNvPr>
          <p:cNvSpPr txBox="1"/>
          <p:nvPr/>
        </p:nvSpPr>
        <p:spPr>
          <a:xfrm>
            <a:off x="309746" y="1213009"/>
            <a:ext cx="53906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Mikroskopická zkouška</a:t>
            </a:r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Svary – nalezen </a:t>
            </a:r>
            <a:r>
              <a:rPr lang="cs-CZ" dirty="0" err="1"/>
              <a:t>pitting</a:t>
            </a:r>
            <a:r>
              <a:rPr lang="cs-CZ" dirty="0"/>
              <a:t>, sulfidický vměstek,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Widmanstättova</a:t>
            </a:r>
            <a:r>
              <a:rPr lang="cs-CZ" sz="1800" dirty="0">
                <a:effectLst/>
                <a:ea typeface="Calibri" panose="020F0502020204030204" pitchFamily="34" charset="0"/>
              </a:rPr>
              <a:t> struktura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Oblast zeslabení materiálu a příruby – nalezena velmi silná korozní degradace a mikrobiologická koroze</a:t>
            </a:r>
          </a:p>
        </p:txBody>
      </p:sp>
      <p:pic>
        <p:nvPicPr>
          <p:cNvPr id="7" name="Obrázek 6" descr="Obsah obrázku útes, příroda, text, mapa&#10;&#10;Popis byl vytvořen automaticky">
            <a:extLst>
              <a:ext uri="{FF2B5EF4-FFF2-40B4-BE49-F238E27FC236}">
                <a16:creationId xmlns:a16="http://schemas.microsoft.com/office/drawing/2014/main" id="{93FB4E99-1EE9-5B83-089D-6BF0C3BB3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53" y="3428999"/>
            <a:ext cx="4091854" cy="306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text, Karmín, cedule&#10;&#10;Popis byl vytvořen automaticky">
            <a:extLst>
              <a:ext uri="{FF2B5EF4-FFF2-40B4-BE49-F238E27FC236}">
                <a16:creationId xmlns:a16="http://schemas.microsoft.com/office/drawing/2014/main" id="{7D31A335-E5EF-62BE-CB50-40FB7238B6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5" y="3429000"/>
            <a:ext cx="4091854" cy="3060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5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680984" y="1822701"/>
            <a:ext cx="541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Nebyly nalezeny žádné anomálie, tvrdost odpovídá </a:t>
            </a:r>
            <a:r>
              <a:rPr lang="cs-CZ" dirty="0" err="1"/>
              <a:t>feriticko</a:t>
            </a:r>
            <a:r>
              <a:rPr lang="cs-CZ" dirty="0"/>
              <a:t> </a:t>
            </a:r>
            <a:r>
              <a:rPr lang="cs-CZ" dirty="0" err="1"/>
              <a:t>perlitické</a:t>
            </a:r>
            <a:r>
              <a:rPr lang="cs-CZ" dirty="0"/>
              <a:t> struktuře materiálu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Tvrdosti v oblasti TOO a SK nepatrně vyšší</a:t>
            </a:r>
          </a:p>
          <a:p>
            <a:pPr marL="285750" indent="-285750">
              <a:buBlip>
                <a:blip r:embed="rId2"/>
              </a:buBlip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680984" y="1822702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Tvrdost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D29E89B-F9A2-2728-CED7-134AAA69D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38696"/>
              </p:ext>
            </p:extLst>
          </p:nvPr>
        </p:nvGraphicFramePr>
        <p:xfrm>
          <a:off x="680984" y="3761693"/>
          <a:ext cx="6701640" cy="2400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940">
                  <a:extLst>
                    <a:ext uri="{9D8B030D-6E8A-4147-A177-3AD203B41FA5}">
                      <a16:colId xmlns:a16="http://schemas.microsoft.com/office/drawing/2014/main" val="2580982084"/>
                    </a:ext>
                  </a:extLst>
                </a:gridCol>
                <a:gridCol w="1116940">
                  <a:extLst>
                    <a:ext uri="{9D8B030D-6E8A-4147-A177-3AD203B41FA5}">
                      <a16:colId xmlns:a16="http://schemas.microsoft.com/office/drawing/2014/main" val="3914997221"/>
                    </a:ext>
                  </a:extLst>
                </a:gridCol>
                <a:gridCol w="1116940">
                  <a:extLst>
                    <a:ext uri="{9D8B030D-6E8A-4147-A177-3AD203B41FA5}">
                      <a16:colId xmlns:a16="http://schemas.microsoft.com/office/drawing/2014/main" val="3772447442"/>
                    </a:ext>
                  </a:extLst>
                </a:gridCol>
                <a:gridCol w="1116940">
                  <a:extLst>
                    <a:ext uri="{9D8B030D-6E8A-4147-A177-3AD203B41FA5}">
                      <a16:colId xmlns:a16="http://schemas.microsoft.com/office/drawing/2014/main" val="605827026"/>
                    </a:ext>
                  </a:extLst>
                </a:gridCol>
                <a:gridCol w="1116940">
                  <a:extLst>
                    <a:ext uri="{9D8B030D-6E8A-4147-A177-3AD203B41FA5}">
                      <a16:colId xmlns:a16="http://schemas.microsoft.com/office/drawing/2014/main" val="2380940306"/>
                    </a:ext>
                  </a:extLst>
                </a:gridCol>
                <a:gridCol w="1116940">
                  <a:extLst>
                    <a:ext uri="{9D8B030D-6E8A-4147-A177-3AD203B41FA5}">
                      <a16:colId xmlns:a16="http://schemas.microsoft.com/office/drawing/2014/main" val="3064242260"/>
                    </a:ext>
                  </a:extLst>
                </a:gridCol>
              </a:tblGrid>
              <a:tr h="480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ZML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148,3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149,7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148,2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9195184"/>
                  </a:ext>
                </a:extLst>
              </a:tr>
              <a:tr h="480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TOOL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149,9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156,8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161,6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146,2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179,7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3612266"/>
                  </a:ext>
                </a:extLst>
              </a:tr>
              <a:tr h="480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SK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183,1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180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182,5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7539470"/>
                  </a:ext>
                </a:extLst>
              </a:tr>
              <a:tr h="480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TOOP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126,8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127,7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137,9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169,9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160,1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74039199"/>
                  </a:ext>
                </a:extLst>
              </a:tr>
              <a:tr h="480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ZMP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125,2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127,1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131,7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892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00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659552" y="2032912"/>
            <a:ext cx="10941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dirty="0"/>
              <a:t>Převýšené svary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Silné korozní napadení za přírubou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Mikrobiální koroze v systému</a:t>
            </a:r>
          </a:p>
          <a:p>
            <a:endParaRPr lang="cs-CZ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Nápravná opatření: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Lepší proškolení a kontrola svářecího personálu a dodržení pracovního postupu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Volba jiného typu příruby, aby nebyl svar v těsné blízkosti přírubového spoje, doporučena krková </a:t>
            </a:r>
            <a:r>
              <a:rPr lang="cs-CZ" dirty="0" err="1"/>
              <a:t>přivařovací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Monitorovací systém </a:t>
            </a:r>
            <a:r>
              <a:rPr lang="cs-CZ" dirty="0" err="1"/>
              <a:t>přírustku</a:t>
            </a:r>
            <a:r>
              <a:rPr lang="cs-CZ" dirty="0"/>
              <a:t> korozních biofilmů, biocidy, katodická ochrana nebo povlaky na ochranu před mikrobiální korozí, identifikace působících bakterií, měření kvality vody, omezení času kdy je systém zavzdušněn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81FCE8-2CE1-4140-4758-A2AEEE293943}"/>
              </a:ext>
            </a:extLst>
          </p:cNvPr>
          <p:cNvSpPr txBox="1"/>
          <p:nvPr/>
        </p:nvSpPr>
        <p:spPr>
          <a:xfrm>
            <a:off x="5126831" y="1176370"/>
            <a:ext cx="193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2447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E6B6EE-2590-36A7-4ED5-2C1184B0F57B}"/>
              </a:ext>
            </a:extLst>
          </p:cNvPr>
          <p:cNvSpPr txBox="1"/>
          <p:nvPr/>
        </p:nvSpPr>
        <p:spPr>
          <a:xfrm>
            <a:off x="3305175" y="2967335"/>
            <a:ext cx="626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57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767007"/>
            <a:ext cx="11189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Cíl bakalářské práce</a:t>
            </a:r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sz="1800" dirty="0">
                <a:effectLst/>
                <a:ea typeface="Calibri" panose="020F0502020204030204" pitchFamily="34" charset="0"/>
              </a:rPr>
              <a:t>Zhodnocení problematiky degradačních mechanismů poškození tlakových rozvodů požární vody z 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feriticko</a:t>
            </a:r>
            <a:r>
              <a:rPr lang="cs-CZ" sz="1800" dirty="0">
                <a:effectLst/>
                <a:ea typeface="Calibri" panose="020F0502020204030204" pitchFamily="34" charset="0"/>
              </a:rPr>
              <a:t> – </a:t>
            </a:r>
            <a:r>
              <a:rPr lang="cs-CZ" sz="1800" dirty="0" err="1">
                <a:effectLst/>
                <a:ea typeface="Calibri" panose="020F0502020204030204" pitchFamily="34" charset="0"/>
              </a:rPr>
              <a:t>perlitické</a:t>
            </a:r>
            <a:r>
              <a:rPr lang="cs-CZ" sz="1800" dirty="0">
                <a:effectLst/>
                <a:ea typeface="Calibri" panose="020F0502020204030204" pitchFamily="34" charset="0"/>
              </a:rPr>
              <a:t> oceli, určené k zajištění požární bezpečnosti výrobně energetických provozů se zaměřením na základní poznatky metalurgické svařitelnosti</a:t>
            </a:r>
          </a:p>
          <a:p>
            <a:pPr marL="285750" indent="-285750">
              <a:buBlip>
                <a:blip r:embed="rId3"/>
              </a:buBlip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072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767007"/>
            <a:ext cx="11189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Metodika</a:t>
            </a:r>
            <a:r>
              <a:rPr lang="cs-CZ" sz="3200" dirty="0"/>
              <a:t> </a:t>
            </a:r>
            <a:r>
              <a:rPr lang="cs-CZ" sz="2400" dirty="0"/>
              <a:t>práce</a:t>
            </a:r>
          </a:p>
          <a:p>
            <a:endParaRPr lang="cs-CZ" sz="32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Teoretická část – sběr dat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Aplikační část – experimentální výzkum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Grafický objekt 1" descr="Dokument obrys">
            <a:extLst>
              <a:ext uri="{FF2B5EF4-FFF2-40B4-BE49-F238E27FC236}">
                <a16:creationId xmlns:a16="http://schemas.microsoft.com/office/drawing/2014/main" id="{DC9F5FAC-39AC-9E04-FED8-01AA4CA7D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5614" y="1560875"/>
            <a:ext cx="1702279" cy="1702279"/>
          </a:xfrm>
          <a:prstGeom prst="rect">
            <a:avLst/>
          </a:prstGeom>
        </p:spPr>
      </p:pic>
      <p:pic>
        <p:nvPicPr>
          <p:cNvPr id="7" name="Grafický objekt 6" descr="Mikroskop obrys">
            <a:extLst>
              <a:ext uri="{FF2B5EF4-FFF2-40B4-BE49-F238E27FC236}">
                <a16:creationId xmlns:a16="http://schemas.microsoft.com/office/drawing/2014/main" id="{A0A4BEEC-182E-B2EC-BFBF-8D7484177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6115" y="3543087"/>
            <a:ext cx="1961072" cy="19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6" y="1103152"/>
            <a:ext cx="1118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Temelín a systém požární vody</a:t>
            </a:r>
          </a:p>
          <a:p>
            <a:endParaRPr lang="cs-CZ" sz="32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3AB7AD-F490-FF42-163A-4746752DEB11}"/>
              </a:ext>
            </a:extLst>
          </p:cNvPr>
          <p:cNvSpPr txBox="1"/>
          <p:nvPr/>
        </p:nvSpPr>
        <p:spPr>
          <a:xfrm>
            <a:off x="546451" y="182492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Jaderná elektrárna Temelín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760DF32-8DC8-4A68-45A6-A8C32EE7DCF3}"/>
              </a:ext>
            </a:extLst>
          </p:cNvPr>
          <p:cNvSpPr txBox="1"/>
          <p:nvPr/>
        </p:nvSpPr>
        <p:spPr>
          <a:xfrm>
            <a:off x="7707298" y="1627175"/>
            <a:ext cx="38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Schéma systému požární vody v elektrárně</a:t>
            </a:r>
          </a:p>
        </p:txBody>
      </p:sp>
      <p:pic>
        <p:nvPicPr>
          <p:cNvPr id="2" name="Obrázek 1" descr="Jaderná elektrárna Temelín">
            <a:extLst>
              <a:ext uri="{FF2B5EF4-FFF2-40B4-BE49-F238E27FC236}">
                <a16:creationId xmlns:a16="http://schemas.microsoft.com/office/drawing/2014/main" id="{91CFD237-D89C-6744-E6D4-3D988AB44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r="11522"/>
          <a:stretch/>
        </p:blipFill>
        <p:spPr bwMode="auto">
          <a:xfrm>
            <a:off x="198408" y="2194252"/>
            <a:ext cx="6645613" cy="286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diagram, Plán, schématické, text&#10;&#10;Popis byl vytvořen automaticky">
            <a:extLst>
              <a:ext uri="{FF2B5EF4-FFF2-40B4-BE49-F238E27FC236}">
                <a16:creationId xmlns:a16="http://schemas.microsoft.com/office/drawing/2014/main" id="{0F79D6E3-F881-21B9-4104-9E0C8660EA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b="3513"/>
          <a:stretch/>
        </p:blipFill>
        <p:spPr>
          <a:xfrm rot="16200000">
            <a:off x="7332678" y="1750812"/>
            <a:ext cx="4010368" cy="489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309746" y="1460251"/>
            <a:ext cx="111895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Zkušební vzorek potrubní trasy</a:t>
            </a:r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Potrubní trasa 1UJ98Z001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Sací potrubní trasa</a:t>
            </a:r>
            <a:endParaRPr lang="cs-CZ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Rozměr: 108x4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Materiál: žáropevná ocel 12 022.1 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flétna/dudy, červená, zeď, území&#10;&#10;Popis byl vytvořen automaticky">
            <a:extLst>
              <a:ext uri="{FF2B5EF4-FFF2-40B4-BE49-F238E27FC236}">
                <a16:creationId xmlns:a16="http://schemas.microsoft.com/office/drawing/2014/main" id="{E74F7F10-EFBE-D10A-BACE-F3898488A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955" y="2097628"/>
            <a:ext cx="5101274" cy="3826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9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41A4CF93-D8BF-1462-26B9-B79EB9376477}"/>
              </a:ext>
            </a:extLst>
          </p:cNvPr>
          <p:cNvSpPr txBox="1"/>
          <p:nvPr/>
        </p:nvSpPr>
        <p:spPr>
          <a:xfrm>
            <a:off x="406134" y="2036127"/>
            <a:ext cx="4604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Nedestruktivní zkoušky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Radiografická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Vizuální kontrola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Kapilární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Rentgenová fluorescenční analýza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7495D1-9117-02D4-A506-E77EC3EC4A90}"/>
              </a:ext>
            </a:extLst>
          </p:cNvPr>
          <p:cNvSpPr txBox="1"/>
          <p:nvPr/>
        </p:nvSpPr>
        <p:spPr>
          <a:xfrm>
            <a:off x="501237" y="1767007"/>
            <a:ext cx="460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Prováděné nedestruktivní zkoušky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bsah obrázku rentgenový snímek, Zobrazovací metoda v lékařství, radiologie, text&#10;&#10;Popis byl vytvořen automaticky">
            <a:extLst>
              <a:ext uri="{FF2B5EF4-FFF2-40B4-BE49-F238E27FC236}">
                <a16:creationId xmlns:a16="http://schemas.microsoft.com/office/drawing/2014/main" id="{A8D16DD4-E3B9-FA34-EBC2-85200AAC2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5173" r="20623" b="19074"/>
          <a:stretch/>
        </p:blipFill>
        <p:spPr bwMode="auto">
          <a:xfrm>
            <a:off x="4915194" y="1421731"/>
            <a:ext cx="3830206" cy="2302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Obsah obrázku válec, flétna/dudy, červená&#10;&#10;Popis byl vytvořen automaticky">
            <a:extLst>
              <a:ext uri="{FF2B5EF4-FFF2-40B4-BE49-F238E27FC236}">
                <a16:creationId xmlns:a16="http://schemas.microsoft.com/office/drawing/2014/main" id="{E323C966-7CA7-E7FC-A2C9-0EE078F08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467" y="2262240"/>
            <a:ext cx="3720654" cy="278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Obsah obrázku růžová, nealkoholický nápoj, interiér, osoba&#10;&#10;Popis byl vytvořen automaticky">
            <a:extLst>
              <a:ext uri="{FF2B5EF4-FFF2-40B4-BE49-F238E27FC236}">
                <a16:creationId xmlns:a16="http://schemas.microsoft.com/office/drawing/2014/main" id="{8F08F9FD-5B06-E97D-5A5F-0C3695D76D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96" y="3925460"/>
            <a:ext cx="3406239" cy="255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Obsah obrázku Každodenní nošení, vrtání, interiér, nářadí&#10;&#10;Popis byl vytvořen automaticky">
            <a:extLst>
              <a:ext uri="{FF2B5EF4-FFF2-40B4-BE49-F238E27FC236}">
                <a16:creationId xmlns:a16="http://schemas.microsoft.com/office/drawing/2014/main" id="{59A803AC-66D4-B7B6-AE2E-FB6CE60D12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0" y="3926335"/>
            <a:ext cx="3406239" cy="2554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6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E5BF0D-DFD6-FF2B-982D-E43131E06EB5}"/>
              </a:ext>
            </a:extLst>
          </p:cNvPr>
          <p:cNvSpPr txBox="1"/>
          <p:nvPr/>
        </p:nvSpPr>
        <p:spPr>
          <a:xfrm>
            <a:off x="287298" y="1335076"/>
            <a:ext cx="55195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Prováděné destruktivní zkoušky</a:t>
            </a:r>
          </a:p>
          <a:p>
            <a:endParaRPr lang="cs-CZ" sz="2400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Destruktivní zkoušky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Makroskopická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Mikroskopická zkouška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Zkouška tvrdosti podle </a:t>
            </a:r>
            <a:r>
              <a:rPr lang="cs-CZ" dirty="0" err="1"/>
              <a:t>Vickerse</a:t>
            </a:r>
            <a:r>
              <a:rPr lang="cs-CZ" dirty="0"/>
              <a:t> (HV10)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Zkouška </a:t>
            </a:r>
            <a:r>
              <a:rPr lang="cs-CZ" dirty="0" err="1"/>
              <a:t>mikrotvrdosti</a:t>
            </a:r>
            <a:r>
              <a:rPr lang="cs-CZ" dirty="0"/>
              <a:t> podle </a:t>
            </a:r>
            <a:r>
              <a:rPr lang="cs-CZ" dirty="0" err="1"/>
              <a:t>Vickerse</a:t>
            </a:r>
            <a:r>
              <a:rPr lang="cs-CZ" dirty="0"/>
              <a:t> (HV0,01)</a:t>
            </a:r>
          </a:p>
        </p:txBody>
      </p:sp>
      <p:pic>
        <p:nvPicPr>
          <p:cNvPr id="8" name="Obrázek 7" descr="Obsah obrázku interiér, nářadí, stroj/přístroj, Lékařské vybavení&#10;&#10;Popis byl vytvořen automaticky">
            <a:extLst>
              <a:ext uri="{FF2B5EF4-FFF2-40B4-BE49-F238E27FC236}">
                <a16:creationId xmlns:a16="http://schemas.microsoft.com/office/drawing/2014/main" id="{89C117A0-0C98-6A28-5202-2DFF6BAB1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0158" y="3933727"/>
            <a:ext cx="3091198" cy="231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Obsah obrázku kabel, zeď, interiér&#10;&#10;Popis byl vytvořen automaticky">
            <a:extLst>
              <a:ext uri="{FF2B5EF4-FFF2-40B4-BE49-F238E27FC236}">
                <a16:creationId xmlns:a16="http://schemas.microsoft.com/office/drawing/2014/main" id="{9EB4DEDE-9A7E-5AD7-7EB2-75DB24037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2229" y="3933626"/>
            <a:ext cx="3090997" cy="231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Obsah obrázku kabel, interiér, Sluchátka, zeď&#10;&#10;Popis byl vytvořen automaticky">
            <a:extLst>
              <a:ext uri="{FF2B5EF4-FFF2-40B4-BE49-F238E27FC236}">
                <a16:creationId xmlns:a16="http://schemas.microsoft.com/office/drawing/2014/main" id="{9DFB7E10-9BB0-669E-DF19-7218A8AEC0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558" y="3933984"/>
            <a:ext cx="3090280" cy="231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Obsah obrázku text, interiér, fotoaparát, elektronika&#10;&#10;Popis byl vytvořen automaticky">
            <a:extLst>
              <a:ext uri="{FF2B5EF4-FFF2-40B4-BE49-F238E27FC236}">
                <a16:creationId xmlns:a16="http://schemas.microsoft.com/office/drawing/2014/main" id="{03C80F41-6C0D-59B6-270B-E753672661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1907" y="3933500"/>
            <a:ext cx="3090743" cy="2318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7CB8B4-E03D-90BD-E9B0-43249F028887}"/>
              </a:ext>
            </a:extLst>
          </p:cNvPr>
          <p:cNvSpPr txBox="1"/>
          <p:nvPr/>
        </p:nvSpPr>
        <p:spPr>
          <a:xfrm>
            <a:off x="309746" y="2505670"/>
            <a:ext cx="1157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/>
              <a:t>Výsledky zkoušek</a:t>
            </a:r>
          </a:p>
        </p:txBody>
      </p:sp>
    </p:spTree>
    <p:extLst>
      <p:ext uri="{BB962C8B-B14F-4D97-AF65-F5344CB8AC3E}">
        <p14:creationId xmlns:p14="http://schemas.microsoft.com/office/powerpoint/2010/main" val="23718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4954759-A6E1-02C8-62E9-34C052393888}"/>
              </a:ext>
            </a:extLst>
          </p:cNvPr>
          <p:cNvSpPr txBox="1"/>
          <p:nvPr/>
        </p:nvSpPr>
        <p:spPr>
          <a:xfrm>
            <a:off x="309746" y="1208369"/>
            <a:ext cx="4604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Radiografická zkouška</a:t>
            </a:r>
          </a:p>
          <a:p>
            <a:endParaRPr lang="cs-CZ" sz="2400" dirty="0"/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Svary bez nepřípustných vad -  vyhovující</a:t>
            </a:r>
          </a:p>
          <a:p>
            <a:pPr marL="285750" indent="-285750">
              <a:buBlip>
                <a:blip r:embed="rId2"/>
              </a:buBlip>
            </a:pPr>
            <a:r>
              <a:rPr lang="cs-CZ" dirty="0"/>
              <a:t>Netěsnost a její okolí – nevyhovující</a:t>
            </a:r>
          </a:p>
          <a:p>
            <a:pPr marL="742950" lvl="1" indent="-285750">
              <a:buBlip>
                <a:blip r:embed="rId2"/>
              </a:buBlip>
            </a:pPr>
            <a:r>
              <a:rPr lang="cs-CZ" dirty="0"/>
              <a:t>Silné napadení důlkovou korozí – patrné výrazné zmenšení tloušťky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BABA4-0EFB-1833-7B92-FE9E5F1DC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10" y="162037"/>
            <a:ext cx="730544" cy="7305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57AD30-D889-F9C2-8393-262B4F114473}"/>
              </a:ext>
            </a:extLst>
          </p:cNvPr>
          <p:cNvSpPr txBox="1"/>
          <p:nvPr/>
        </p:nvSpPr>
        <p:spPr>
          <a:xfrm>
            <a:off x="8681593" y="296476"/>
            <a:ext cx="247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Vysoká škola technická a ekonomická v Českých Budějovicích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CBB037-E69D-003C-CDED-D415A444061E}"/>
              </a:ext>
            </a:extLst>
          </p:cNvPr>
          <p:cNvSpPr txBox="1"/>
          <p:nvPr/>
        </p:nvSpPr>
        <p:spPr>
          <a:xfrm>
            <a:off x="309746" y="296476"/>
            <a:ext cx="794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Problematika degradačních mechanismů kovových průmyslových potrubí požární vody včetně svarových spojů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4F9DC2-3F89-67D3-3F4D-BACA7508F086}"/>
              </a:ext>
            </a:extLst>
          </p:cNvPr>
          <p:cNvSpPr/>
          <p:nvPr/>
        </p:nvSpPr>
        <p:spPr>
          <a:xfrm>
            <a:off x="198408" y="86265"/>
            <a:ext cx="11809562" cy="879894"/>
          </a:xfrm>
          <a:prstGeom prst="rect">
            <a:avLst/>
          </a:prstGeom>
          <a:noFill/>
          <a:ln w="28575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 descr="Obsah obrázku text, snímek obrazovky, ortéza, design&#10;&#10;Popis byl vytvořen automaticky">
            <a:extLst>
              <a:ext uri="{FF2B5EF4-FFF2-40B4-BE49-F238E27FC236}">
                <a16:creationId xmlns:a16="http://schemas.microsoft.com/office/drawing/2014/main" id="{0E97B132-6E88-F77C-90CF-8D251C9DA9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t="13594" r="22386" b="22866"/>
          <a:stretch/>
        </p:blipFill>
        <p:spPr bwMode="auto">
          <a:xfrm>
            <a:off x="297689" y="3710640"/>
            <a:ext cx="3898198" cy="2345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Obsah obrázku text, rentgenový snímek, snímek obrazovky, Zobrazovací metoda v lékařství&#10;&#10;Popis byl vytvořen automaticky">
            <a:extLst>
              <a:ext uri="{FF2B5EF4-FFF2-40B4-BE49-F238E27FC236}">
                <a16:creationId xmlns:a16="http://schemas.microsoft.com/office/drawing/2014/main" id="{09625E03-BFC7-F0A6-0F7A-CC7C90589F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r="31527" b="17809"/>
          <a:stretch/>
        </p:blipFill>
        <p:spPr bwMode="auto">
          <a:xfrm>
            <a:off x="4625470" y="2300531"/>
            <a:ext cx="3540349" cy="4260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Obsah obrázku text, rentgenový snímek, Zobrazovací metoda v lékařství, snímek obrazovky&#10;&#10;Popis byl vytvořen automaticky">
            <a:extLst>
              <a:ext uri="{FF2B5EF4-FFF2-40B4-BE49-F238E27FC236}">
                <a16:creationId xmlns:a16="http://schemas.microsoft.com/office/drawing/2014/main" id="{84114D9C-D42B-49BA-9365-B085AEBBE7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9167" r="34093" b="7375"/>
          <a:stretch/>
        </p:blipFill>
        <p:spPr bwMode="auto">
          <a:xfrm>
            <a:off x="8383980" y="2300531"/>
            <a:ext cx="3276950" cy="4260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9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909</Words>
  <Application>Microsoft Office PowerPoint</Application>
  <PresentationFormat>Širokoúhlá obrazovka</PresentationFormat>
  <Paragraphs>242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Problematika degradačních mechanismů kovových průmyslových potrubí požární vody včetně svarových spojů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poškození naftového potrubí z uhlíkové feriticko-perlitické oceli motoru dieselgenerátorové stanice</dc:title>
  <dc:creator/>
  <cp:lastModifiedBy>Michal Bříza</cp:lastModifiedBy>
  <cp:revision>20</cp:revision>
  <dcterms:created xsi:type="dcterms:W3CDTF">2023-05-16T17:08:38Z</dcterms:created>
  <dcterms:modified xsi:type="dcterms:W3CDTF">2024-06-18T19:16:43Z</dcterms:modified>
</cp:coreProperties>
</file>