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8" r:id="rId4"/>
    <p:sldId id="262" r:id="rId5"/>
    <p:sldId id="263" r:id="rId6"/>
    <p:sldId id="264" r:id="rId7"/>
    <p:sldId id="267" r:id="rId8"/>
    <p:sldId id="266" r:id="rId9"/>
    <p:sldId id="277" r:id="rId10"/>
    <p:sldId id="268" r:id="rId11"/>
    <p:sldId id="269" r:id="rId12"/>
    <p:sldId id="270" r:id="rId13"/>
    <p:sldId id="271" r:id="rId14"/>
    <p:sldId id="272" r:id="rId15"/>
    <p:sldId id="273" r:id="rId16"/>
    <p:sldId id="280" r:id="rId17"/>
    <p:sldId id="276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83FC27-20D9-94B3-1887-44429C9D5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76D005-EE06-BA28-3461-0F0322957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457929-4586-D673-760A-79FB4073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A5B2FE-F302-9D4F-DFB5-6035C99EF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F7885D-EB95-8633-2884-7ED7D5E6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30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A1601-B318-C553-F06B-FB8E49EC5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AF1D07-2581-C53F-D702-B4992F4F9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43FFC1-7FD1-D723-35F7-96CDD967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0ECB0B-384D-2635-8A64-8027FFDA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1DBDA3-1A15-3377-7D67-A243E6DD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4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F1DC323-C740-82B7-96BF-82218526C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5CC2F0-B0AA-C09A-B907-4288A614D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827EF5-1CAD-6076-8B93-041C5263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76E0F6-320D-DE25-FB6F-B9C2C4B4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2F339D-1523-710D-0A8B-F075269B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85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3EB66-0268-7795-F360-709EE3A0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28A5C2-39EE-2E76-C892-8BC29F5E2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580129-8DD5-3212-16BC-6E2A13DC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D68D08-CE0C-0DD3-A3E3-A0466B554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D3C5E7-5D14-1ABA-DD59-F517A60CD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55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2AB596-9DBF-AD74-93EE-F3F7ACEDF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8D937F-637C-96DE-F5FA-9915CC7F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62DD12-C345-5CB4-381D-7C8374CBE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2DA94F-53E6-55F4-563E-44DB3F35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0AFD16-17AD-A726-0B4F-AD87707B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7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BF9181-B587-55C5-A4F2-522E8C843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51EBE-BD1E-88D6-CDA5-B42E0BEB3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468A69-68E0-B916-ECFE-CA9913798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D1BECB-1086-5AF1-CE56-360DA22B4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DEEF81-4ED2-E2EC-EC9C-121D6578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FD6832-5E8A-2D75-3D9D-1F599865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90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2D1C75-26D6-9F0E-59D0-C26CC51AE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BB0922-1E72-E646-70B4-D471F9869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92910E9-04D5-4686-C378-29254FC85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18EF9B8-846C-37A8-217F-97D7C6A66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58AB84B-7A2D-76DE-3297-24DB1157E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FB2E8AA-82C8-BC3B-3BD5-C5C490125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895C4AE-B27F-C6B3-AF30-0A97C8C5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A2A75CF-4CFF-9841-A9BE-2A642F6D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549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8D45A-B375-2979-4576-0D344769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987795-EEEB-FB51-7D0A-0ECD332E9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76BB50-E620-887B-DACD-AA3B879E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2D52CF5-72FA-AF5D-F36D-F3D928A20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05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A8BF106-D5DF-AD70-EEA7-B4EF3297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A6953D4-A2CB-5361-6C47-B5F91195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919D0C-E3CC-B300-49DB-5BAEC386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46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BF0E0-191D-E7D4-68CA-7BAECA29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534284-A1A5-CBA4-5664-63BC82C98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0E4148-0C8F-9D41-6427-A8CA8E142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B77713-D507-DDE4-4F36-346833C14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C5D096-89ED-A4E9-1286-5BDFF340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51578A-6F13-1B81-DB7C-B20EBC2D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27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B1855-AB3A-5023-A41C-B1890E1D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C1C7FC8-8BE0-CDB8-8AB4-98943D65CB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F253C15-3DE5-11E5-C1A0-391BF7C2A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EC42C8-ED83-D7B0-70E7-2A4C5ACB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CE837E-887E-595A-EE84-4FF962E3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23D779-D67A-838E-D583-43B46A6C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9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D5AEA85-BFFC-0422-CAB9-27E7EEF8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ABEE8F-A4DE-9A0F-7F8E-09419B758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7A565B-4B78-9A04-5252-A9B89DD23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E682E-FD50-4FDB-9EC5-E487B31540C4}" type="datetimeFigureOut">
              <a:rPr lang="cs-CZ" smtClean="0"/>
              <a:t>19.06.2024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F78453-4E29-DCBC-358B-A0FE240E7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C02FC4-6018-1BB4-3274-342B160E8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C6003-FF78-4830-9BA2-A30E45B70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05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0D329-8E99-1A23-707E-1997BD600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7891" y="1922124"/>
            <a:ext cx="9144000" cy="1974461"/>
          </a:xfrm>
        </p:spPr>
        <p:txBody>
          <a:bodyPr>
            <a:noAutofit/>
          </a:bodyPr>
          <a:lstStyle/>
          <a:p>
            <a:pPr marR="180340" algn="ctr">
              <a:lnSpc>
                <a:spcPct val="150000"/>
              </a:lnSpc>
              <a:spcBef>
                <a:spcPts val="15600"/>
              </a:spcBef>
              <a:spcAft>
                <a:spcPts val="19800"/>
              </a:spcAft>
            </a:pPr>
            <a:r>
              <a:rPr lang="cs-CZ" sz="4400" spc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Třískové obrábění a jeho vliv na drsnost povrchu</a:t>
            </a:r>
            <a:endParaRPr lang="cs-CZ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DC736FC-1C30-E72C-55E1-0D4924FD4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017" y="6172710"/>
            <a:ext cx="10841965" cy="426497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Autor: Lukáš Merhout		Vedoucí práce: prof. Ing. Jan Valíček, Ph.D.		České Budějovice 17.05.2023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50" y="157977"/>
            <a:ext cx="1764147" cy="176414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500290" y="157977"/>
            <a:ext cx="611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3639929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41A4CF93-D8BF-1462-26B9-B79EB9376477}"/>
              </a:ext>
            </a:extLst>
          </p:cNvPr>
          <p:cNvSpPr txBox="1"/>
          <p:nvPr/>
        </p:nvSpPr>
        <p:spPr>
          <a:xfrm>
            <a:off x="501235" y="1767006"/>
            <a:ext cx="4604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endParaRPr lang="cs-CZ" sz="2400" dirty="0"/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Koroze na vzorku pro soustružení(vzorek č. 6)</a:t>
            </a:r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Ostatní vzorky jak pro soustružení tak pro frézování</a:t>
            </a:r>
            <a:r>
              <a:rPr lang="cs-CZ" dirty="0">
                <a:sym typeface="Wingdings" panose="05000000000000000000" pitchFamily="2" charset="2"/>
              </a:rPr>
              <a:t> vyhovují.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7495D1-9117-02D4-A506-E77EC3EC4A90}"/>
              </a:ext>
            </a:extLst>
          </p:cNvPr>
          <p:cNvSpPr txBox="1"/>
          <p:nvPr/>
        </p:nvSpPr>
        <p:spPr>
          <a:xfrm>
            <a:off x="501237" y="1767007"/>
            <a:ext cx="460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Vizuální zkouška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5" y="162037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747B949-DF23-A9DF-D69E-CF9DE669F005}"/>
              </a:ext>
            </a:extLst>
          </p:cNvPr>
          <p:cNvSpPr txBox="1"/>
          <p:nvPr/>
        </p:nvSpPr>
        <p:spPr>
          <a:xfrm>
            <a:off x="5126831" y="1176370"/>
            <a:ext cx="193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Výsledky</a:t>
            </a:r>
          </a:p>
        </p:txBody>
      </p:sp>
      <p:pic>
        <p:nvPicPr>
          <p:cNvPr id="2" name="Obrázek 1" descr="Obsah obrázku baterie, interiér&#10;&#10;Popis byl vytvořen automaticky">
            <a:extLst>
              <a:ext uri="{FF2B5EF4-FFF2-40B4-BE49-F238E27FC236}">
                <a16:creationId xmlns:a16="http://schemas.microsoft.com/office/drawing/2014/main" id="{D05C1EBC-BF19-D8E7-9254-08CBB29CD9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6" r="-263" b="32518"/>
          <a:stretch/>
        </p:blipFill>
        <p:spPr bwMode="auto">
          <a:xfrm>
            <a:off x="5363090" y="2554548"/>
            <a:ext cx="3318503" cy="2519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Obsah obrázku Železářské zboží pro domácnosti, podlaha, kov, území&#10;&#10;Popis byl vytvořen automaticky">
            <a:extLst>
              <a:ext uri="{FF2B5EF4-FFF2-40B4-BE49-F238E27FC236}">
                <a16:creationId xmlns:a16="http://schemas.microsoft.com/office/drawing/2014/main" id="{945D6D96-07BA-286D-1751-C1EB8FFDAC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57" r="14357" b="18936"/>
          <a:stretch/>
        </p:blipFill>
        <p:spPr bwMode="auto">
          <a:xfrm>
            <a:off x="9124989" y="1315065"/>
            <a:ext cx="2296990" cy="24789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 descr="Obsah obrázku interiér, podlaha, dřevěné, dřevo&#10;&#10;Popis byl vytvořen automaticky">
            <a:extLst>
              <a:ext uri="{FF2B5EF4-FFF2-40B4-BE49-F238E27FC236}">
                <a16:creationId xmlns:a16="http://schemas.microsoft.com/office/drawing/2014/main" id="{7F2DA78D-CE6F-2D92-0DF6-61516190AA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0" r="355" b="21851"/>
          <a:stretch/>
        </p:blipFill>
        <p:spPr bwMode="auto">
          <a:xfrm>
            <a:off x="9118564" y="4142938"/>
            <a:ext cx="2303415" cy="24185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4067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296476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1E5BF0D-DFD6-FF2B-982D-E43131E06EB5}"/>
              </a:ext>
            </a:extLst>
          </p:cNvPr>
          <p:cNvSpPr txBox="1"/>
          <p:nvPr/>
        </p:nvSpPr>
        <p:spPr>
          <a:xfrm>
            <a:off x="522667" y="1767007"/>
            <a:ext cx="46041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endParaRPr lang="cs-CZ" sz="2400" dirty="0"/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Vyhodnocujeme pouhým dotykem drsnost povrchu pro materiál 11 500.</a:t>
            </a:r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U soustružených vzorků má nejlepší povrch dle dotyku vzorek č.4 a nejhorší povrch vzorek č.6</a:t>
            </a:r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U frézovaných vzorků má nejlepší povrch dle dotyku vzorek č.4 a nejhorší povrch vzorek č.5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B6CDEEF-53FE-6C98-22C8-AEC49948BC19}"/>
              </a:ext>
            </a:extLst>
          </p:cNvPr>
          <p:cNvSpPr txBox="1"/>
          <p:nvPr/>
        </p:nvSpPr>
        <p:spPr>
          <a:xfrm>
            <a:off x="522667" y="1822701"/>
            <a:ext cx="460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Dotyková zkouška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689EF78-0C25-9EAF-239F-FB5CD916821D}"/>
              </a:ext>
            </a:extLst>
          </p:cNvPr>
          <p:cNvSpPr txBox="1"/>
          <p:nvPr/>
        </p:nvSpPr>
        <p:spPr>
          <a:xfrm>
            <a:off x="5126831" y="1176370"/>
            <a:ext cx="193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Výsledky</a:t>
            </a:r>
          </a:p>
        </p:txBody>
      </p:sp>
      <p:pic>
        <p:nvPicPr>
          <p:cNvPr id="8" name="Obrázek 7" descr="Obsah obrázku interiér, design, umění&#10;&#10;Popis byl vytvořen automaticky se střední mírou spolehlivosti">
            <a:extLst>
              <a:ext uri="{FF2B5EF4-FFF2-40B4-BE49-F238E27FC236}">
                <a16:creationId xmlns:a16="http://schemas.microsoft.com/office/drawing/2014/main" id="{CE217B84-1D5B-BA25-5C19-DBFE75FA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7" r="294" b="32433"/>
          <a:stretch/>
        </p:blipFill>
        <p:spPr bwMode="auto">
          <a:xfrm>
            <a:off x="5019199" y="1834733"/>
            <a:ext cx="3235475" cy="2464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 descr="Obsah obrázku hřebík, prst, kancelářské potřeby, Kancelářské nástroje&#10;&#10;Popis byl vytvořen automaticky">
            <a:extLst>
              <a:ext uri="{FF2B5EF4-FFF2-40B4-BE49-F238E27FC236}">
                <a16:creationId xmlns:a16="http://schemas.microsoft.com/office/drawing/2014/main" id="{4EF2C807-A28C-B344-583B-6A531733EC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2" r="108" b="32776"/>
          <a:stretch/>
        </p:blipFill>
        <p:spPr bwMode="auto">
          <a:xfrm>
            <a:off x="5019198" y="4458457"/>
            <a:ext cx="3235475" cy="23995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Obsah obrázku interiér, podlaha, dřevěné, podnos&#10;&#10;Popis byl vytvořen automaticky">
            <a:extLst>
              <a:ext uri="{FF2B5EF4-FFF2-40B4-BE49-F238E27FC236}">
                <a16:creationId xmlns:a16="http://schemas.microsoft.com/office/drawing/2014/main" id="{D9B39511-B2A4-3DFA-15A0-A3B0855286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7" r="541" b="20737"/>
          <a:stretch/>
        </p:blipFill>
        <p:spPr bwMode="auto">
          <a:xfrm>
            <a:off x="8848736" y="1651464"/>
            <a:ext cx="2820597" cy="2465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Obsah obrázku nářadí, hřebík, nůž, interiér&#10;&#10;Popis byl vytvořen automaticky">
            <a:extLst>
              <a:ext uri="{FF2B5EF4-FFF2-40B4-BE49-F238E27FC236}">
                <a16:creationId xmlns:a16="http://schemas.microsoft.com/office/drawing/2014/main" id="{9FC86680-B417-D2A3-D4B2-DC7194421F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0" r="-201" b="22708"/>
          <a:stretch/>
        </p:blipFill>
        <p:spPr bwMode="auto">
          <a:xfrm>
            <a:off x="8980433" y="4325434"/>
            <a:ext cx="2557201" cy="2521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525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24954759-A6E1-02C8-62E9-34C052393888}"/>
              </a:ext>
            </a:extLst>
          </p:cNvPr>
          <p:cNvSpPr txBox="1"/>
          <p:nvPr/>
        </p:nvSpPr>
        <p:spPr>
          <a:xfrm>
            <a:off x="198408" y="1499535"/>
            <a:ext cx="576240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Zkouška materiálu na odlišné ŘP</a:t>
            </a:r>
          </a:p>
          <a:p>
            <a:endParaRPr lang="cs-CZ" sz="2400" dirty="0"/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Pro každý vzorek volíme jiné ŘP</a:t>
            </a:r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Pro Soustružení volíme ŘP </a:t>
            </a:r>
          </a:p>
          <a:p>
            <a:r>
              <a:rPr lang="cs-CZ" dirty="0"/>
              <a:t>	pro první vzorek </a:t>
            </a:r>
            <a:r>
              <a:rPr lang="cs-CZ" dirty="0" err="1"/>
              <a:t>ot.vřetene</a:t>
            </a:r>
            <a:r>
              <a:rPr lang="cs-CZ" dirty="0"/>
              <a:t> </a:t>
            </a:r>
            <a:r>
              <a:rPr lang="cs-CZ" sz="1800" dirty="0">
                <a:effectLst/>
                <a:ea typeface="Calibri" panose="020F0502020204030204" pitchFamily="34" charset="0"/>
              </a:rPr>
              <a:t>900 ot·min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, posuv 0.2 mm·min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 a velikost třísky 1,5 mm. </a:t>
            </a:r>
          </a:p>
          <a:p>
            <a:r>
              <a:rPr lang="cs-CZ" dirty="0">
                <a:ea typeface="Calibri" panose="020F0502020204030204" pitchFamily="34" charset="0"/>
              </a:rPr>
              <a:t>	pro druhý vzorek </a:t>
            </a:r>
            <a:r>
              <a:rPr lang="cs-CZ" dirty="0" err="1">
                <a:ea typeface="Calibri" panose="020F0502020204030204" pitchFamily="34" charset="0"/>
              </a:rPr>
              <a:t>ot.vřetene</a:t>
            </a:r>
            <a:r>
              <a:rPr lang="cs-CZ" dirty="0">
                <a:ea typeface="Calibri" panose="020F0502020204030204" pitchFamily="34" charset="0"/>
              </a:rPr>
              <a:t> </a:t>
            </a:r>
            <a:r>
              <a:rPr lang="cs-CZ" sz="1800" dirty="0">
                <a:effectLst/>
                <a:ea typeface="Calibri" panose="020F0502020204030204" pitchFamily="34" charset="0"/>
              </a:rPr>
              <a:t>1200 ot·min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, posuv 0,25 mm·min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 a velikost třísky 1 mm.</a:t>
            </a:r>
          </a:p>
          <a:p>
            <a:r>
              <a:rPr lang="cs-CZ" dirty="0"/>
              <a:t>	pro třetí vzorek </a:t>
            </a:r>
            <a:r>
              <a:rPr lang="cs-CZ" dirty="0" err="1"/>
              <a:t>ot.vřetene</a:t>
            </a:r>
            <a:r>
              <a:rPr lang="cs-CZ" dirty="0"/>
              <a:t> </a:t>
            </a:r>
            <a:r>
              <a:rPr lang="cs-CZ" sz="1800" dirty="0">
                <a:effectLst/>
                <a:ea typeface="Calibri" panose="020F0502020204030204" pitchFamily="34" charset="0"/>
              </a:rPr>
              <a:t>1400 ot·min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, posuv 0,3 mm·min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 a velikost třísky 1,5 mm.	</a:t>
            </a:r>
          </a:p>
          <a:p>
            <a:r>
              <a:rPr lang="cs-CZ" dirty="0">
                <a:ea typeface="Calibri" panose="020F0502020204030204" pitchFamily="34" charset="0"/>
              </a:rPr>
              <a:t>	pro čtvrtý vzorek </a:t>
            </a:r>
            <a:r>
              <a:rPr lang="cs-CZ" dirty="0" err="1">
                <a:ea typeface="Calibri" panose="020F0502020204030204" pitchFamily="34" charset="0"/>
              </a:rPr>
              <a:t>ot.vřetene</a:t>
            </a:r>
            <a:r>
              <a:rPr lang="cs-CZ" dirty="0">
                <a:ea typeface="Calibri" panose="020F0502020204030204" pitchFamily="34" charset="0"/>
              </a:rPr>
              <a:t> </a:t>
            </a:r>
            <a:r>
              <a:rPr lang="cs-CZ" sz="1800" dirty="0">
                <a:effectLst/>
                <a:ea typeface="Calibri" panose="020F0502020204030204" pitchFamily="34" charset="0"/>
              </a:rPr>
              <a:t>1600 ot·min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, posuv 0,1 mm·min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 a velikost třísky 1 mm.</a:t>
            </a:r>
          </a:p>
          <a:p>
            <a:r>
              <a:rPr lang="cs-CZ" sz="1800" dirty="0">
                <a:effectLst/>
                <a:ea typeface="Calibri" panose="020F0502020204030204" pitchFamily="34" charset="0"/>
              </a:rPr>
              <a:t>	pro pátý vzorek jsou použity stej</a:t>
            </a:r>
            <a:r>
              <a:rPr lang="cs-CZ" dirty="0">
                <a:ea typeface="Calibri" panose="020F0502020204030204" pitchFamily="34" charset="0"/>
              </a:rPr>
              <a:t>né podmínky jako pro čtvrtý vzorek ovšem nástroj je zde z SK</a:t>
            </a:r>
          </a:p>
          <a:p>
            <a:r>
              <a:rPr lang="cs-CZ" sz="1800" dirty="0">
                <a:effectLst/>
                <a:ea typeface="Calibri" panose="020F0502020204030204" pitchFamily="34" charset="0"/>
              </a:rPr>
              <a:t>	pro šestý vzorek ot..vřetene2000 ot·min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, posuv 0,35 mm·min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 a velikost třísky jsme si určili 2 mm.</a:t>
            </a:r>
            <a:r>
              <a:rPr lang="cs-CZ" dirty="0">
                <a:ea typeface="Calibri" panose="020F0502020204030204" pitchFamily="34" charset="0"/>
              </a:rPr>
              <a:t> Nástroj z SK</a:t>
            </a:r>
            <a:endParaRPr lang="cs-CZ" sz="18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455850" y="162037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1FFAB5-E362-2D94-2EDB-F7DAE18EEC79}"/>
              </a:ext>
            </a:extLst>
          </p:cNvPr>
          <p:cNvSpPr txBox="1"/>
          <p:nvPr/>
        </p:nvSpPr>
        <p:spPr>
          <a:xfrm>
            <a:off x="5446870" y="1291517"/>
            <a:ext cx="548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Výsledky pro </a:t>
            </a:r>
            <a:r>
              <a:rPr lang="cs-CZ" sz="3600" dirty="0" err="1"/>
              <a:t>Ra</a:t>
            </a:r>
            <a:r>
              <a:rPr lang="cs-CZ" sz="3600" dirty="0"/>
              <a:t>, </a:t>
            </a:r>
            <a:r>
              <a:rPr lang="cs-CZ" sz="3600" dirty="0" err="1"/>
              <a:t>Rmax</a:t>
            </a:r>
            <a:r>
              <a:rPr lang="cs-CZ" sz="3600" dirty="0"/>
              <a:t> a </a:t>
            </a:r>
            <a:r>
              <a:rPr lang="cs-CZ" sz="3600" dirty="0" err="1"/>
              <a:t>Ry</a:t>
            </a:r>
            <a:endParaRPr lang="cs-CZ" sz="3600" dirty="0"/>
          </a:p>
        </p:txBody>
      </p:sp>
      <p:pic>
        <p:nvPicPr>
          <p:cNvPr id="10" name="Obrázek 9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B6778763-A38C-6A10-A032-170BE147E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35" y="2647982"/>
            <a:ext cx="6138241" cy="171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41A4CF93-D8BF-1462-26B9-B79EB9376477}"/>
              </a:ext>
            </a:extLst>
          </p:cNvPr>
          <p:cNvSpPr txBox="1"/>
          <p:nvPr/>
        </p:nvSpPr>
        <p:spPr>
          <a:xfrm>
            <a:off x="198408" y="1499535"/>
            <a:ext cx="53184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endParaRPr lang="cs-CZ" sz="2400" dirty="0"/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Pro každý vzorek volíme jiné ŘP</a:t>
            </a:r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Pro frézování volíme podmínky:</a:t>
            </a:r>
          </a:p>
          <a:p>
            <a:r>
              <a:rPr lang="cs-CZ" dirty="0"/>
              <a:t>	pro první vzorek máme </a:t>
            </a:r>
            <a:r>
              <a:rPr lang="cs-CZ" dirty="0" err="1"/>
              <a:t>ot.vřetene</a:t>
            </a:r>
            <a:r>
              <a:rPr lang="cs-CZ" dirty="0"/>
              <a:t> </a:t>
            </a:r>
            <a:r>
              <a:rPr lang="cs-CZ" sz="1800" dirty="0">
                <a:effectLst/>
                <a:ea typeface="Calibri" panose="020F0502020204030204" pitchFamily="34" charset="0"/>
              </a:rPr>
              <a:t>1400 ot·min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, posuv 900 mm·min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 a velikost třísky 1 mm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cs-CZ" dirty="0"/>
              <a:t> 	pro druhý vzorek máme </a:t>
            </a:r>
            <a:r>
              <a:rPr lang="cs-CZ" dirty="0" err="1"/>
              <a:t>ot.vřetene</a:t>
            </a:r>
            <a:r>
              <a:rPr lang="cs-CZ" dirty="0"/>
              <a:t> </a:t>
            </a:r>
            <a:r>
              <a:rPr lang="cs-CZ" sz="1800" dirty="0">
                <a:effectLst/>
                <a:ea typeface="Calibri" panose="020F0502020204030204" pitchFamily="34" charset="0"/>
              </a:rPr>
              <a:t>710 ot·min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, posuv 450 mm·min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 a velikost třísky 1 mm. </a:t>
            </a:r>
            <a:endParaRPr lang="cs-CZ" dirty="0"/>
          </a:p>
          <a:p>
            <a:r>
              <a:rPr lang="cs-CZ" dirty="0"/>
              <a:t>	pro třetí vzorek máme </a:t>
            </a:r>
            <a:r>
              <a:rPr lang="cs-CZ" dirty="0" err="1"/>
              <a:t>ot.vřetene</a:t>
            </a:r>
            <a:r>
              <a:rPr lang="cs-CZ" dirty="0"/>
              <a:t> </a:t>
            </a:r>
            <a:r>
              <a:rPr lang="cs-CZ" sz="1800" dirty="0">
                <a:effectLst/>
                <a:ea typeface="Calibri" panose="020F0502020204030204" pitchFamily="34" charset="0"/>
              </a:rPr>
              <a:t>355 ot·min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, posuv 224 mm·min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 a velikost třísky 1,5 mm.</a:t>
            </a:r>
          </a:p>
          <a:p>
            <a:r>
              <a:rPr lang="cs-CZ" dirty="0"/>
              <a:t>	pro čtvrtý vzorek máme </a:t>
            </a:r>
            <a:r>
              <a:rPr lang="cs-CZ" dirty="0" err="1"/>
              <a:t>ot.vřetene</a:t>
            </a:r>
            <a:r>
              <a:rPr lang="cs-CZ" dirty="0"/>
              <a:t> </a:t>
            </a:r>
            <a:r>
              <a:rPr lang="cs-CZ" sz="1800" dirty="0">
                <a:effectLst/>
                <a:ea typeface="Calibri" panose="020F0502020204030204" pitchFamily="34" charset="0"/>
              </a:rPr>
              <a:t>125 ot·min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, posuv 112 mm·min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 a velikost třísky 1,5 mm.</a:t>
            </a:r>
          </a:p>
          <a:p>
            <a:r>
              <a:rPr lang="cs-CZ" dirty="0">
                <a:ea typeface="Calibri" panose="020F0502020204030204" pitchFamily="34" charset="0"/>
              </a:rPr>
              <a:t>	pro pátý vzorek máme </a:t>
            </a:r>
            <a:r>
              <a:rPr lang="cs-CZ" dirty="0" err="1">
                <a:ea typeface="Calibri" panose="020F0502020204030204" pitchFamily="34" charset="0"/>
              </a:rPr>
              <a:t>ot.vřetene</a:t>
            </a:r>
            <a:r>
              <a:rPr lang="cs-CZ" dirty="0">
                <a:ea typeface="Calibri" panose="020F0502020204030204" pitchFamily="34" charset="0"/>
              </a:rPr>
              <a:t> </a:t>
            </a:r>
            <a:r>
              <a:rPr lang="cs-CZ" sz="1800" dirty="0">
                <a:effectLst/>
                <a:ea typeface="Calibri" panose="020F0502020204030204" pitchFamily="34" charset="0"/>
              </a:rPr>
              <a:t>63 ot·min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, posuv 40 mm·min</a:t>
            </a:r>
            <a:r>
              <a:rPr lang="cs-CZ" sz="1800" baseline="30000" dirty="0">
                <a:effectLst/>
                <a:ea typeface="Calibri" panose="020F0502020204030204" pitchFamily="34" charset="0"/>
              </a:rPr>
              <a:t>-1</a:t>
            </a:r>
            <a:r>
              <a:rPr lang="cs-CZ" sz="1800" dirty="0">
                <a:effectLst/>
                <a:ea typeface="Calibri" panose="020F0502020204030204" pitchFamily="34" charset="0"/>
              </a:rPr>
              <a:t> a velikost třísky 2 mm.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7495D1-9117-02D4-A506-E77EC3EC4A90}"/>
              </a:ext>
            </a:extLst>
          </p:cNvPr>
          <p:cNvSpPr txBox="1"/>
          <p:nvPr/>
        </p:nvSpPr>
        <p:spPr>
          <a:xfrm>
            <a:off x="309746" y="1591868"/>
            <a:ext cx="460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Zkouška materiálu na odlišné ŘP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296476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546714E-125C-B618-FE86-AEFF8D073967}"/>
              </a:ext>
            </a:extLst>
          </p:cNvPr>
          <p:cNvSpPr txBox="1"/>
          <p:nvPr/>
        </p:nvSpPr>
        <p:spPr>
          <a:xfrm>
            <a:off x="5516880" y="1407202"/>
            <a:ext cx="5634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Výsledky pro </a:t>
            </a:r>
            <a:r>
              <a:rPr lang="cs-CZ" sz="3600" dirty="0" err="1"/>
              <a:t>Ra</a:t>
            </a:r>
            <a:r>
              <a:rPr lang="cs-CZ" sz="3600" dirty="0"/>
              <a:t>, </a:t>
            </a:r>
            <a:r>
              <a:rPr lang="cs-CZ" sz="3600" dirty="0" err="1"/>
              <a:t>Ry</a:t>
            </a:r>
            <a:r>
              <a:rPr lang="cs-CZ" sz="3600" dirty="0"/>
              <a:t> a </a:t>
            </a:r>
            <a:r>
              <a:rPr lang="cs-CZ" sz="3600" dirty="0" err="1"/>
              <a:t>Rmax</a:t>
            </a:r>
            <a:endParaRPr lang="cs-CZ" sz="3600" dirty="0"/>
          </a:p>
        </p:txBody>
      </p:sp>
      <p:pic>
        <p:nvPicPr>
          <p:cNvPr id="13" name="Obrázek 12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C7037145-C6CC-D570-7165-586642838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39" y="2465298"/>
            <a:ext cx="5936908" cy="18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1E5BF0D-DFD6-FF2B-982D-E43131E06EB5}"/>
              </a:ext>
            </a:extLst>
          </p:cNvPr>
          <p:cNvSpPr txBox="1"/>
          <p:nvPr/>
        </p:nvSpPr>
        <p:spPr>
          <a:xfrm>
            <a:off x="501237" y="1767007"/>
            <a:ext cx="47956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endParaRPr lang="cs-CZ" sz="2400" dirty="0"/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Analyzujeme třísku za tří odlišných řezných podmínek </a:t>
            </a:r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2x budeme analyzovat třísku pro soustružení a jednou pro frézování</a:t>
            </a:r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Tuto analýzu provedeme u materiálu 11 500</a:t>
            </a:r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Třísku analyzujeme dle barvy. Podle barvy třísky můžeme poznat zda není na nástroji </a:t>
            </a:r>
            <a:r>
              <a:rPr lang="cs-CZ" dirty="0" err="1"/>
              <a:t>nárustek</a:t>
            </a:r>
            <a:r>
              <a:rPr lang="cs-CZ" dirty="0"/>
              <a:t> nebo zda není otupený.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B6CDEEF-53FE-6C98-22C8-AEC49948BC19}"/>
              </a:ext>
            </a:extLst>
          </p:cNvPr>
          <p:cNvSpPr txBox="1"/>
          <p:nvPr/>
        </p:nvSpPr>
        <p:spPr>
          <a:xfrm>
            <a:off x="501238" y="1767007"/>
            <a:ext cx="460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Analýza třísky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296476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C5A12E6-1A85-86F2-16DB-DE58FD5CBF75}"/>
              </a:ext>
            </a:extLst>
          </p:cNvPr>
          <p:cNvSpPr txBox="1"/>
          <p:nvPr/>
        </p:nvSpPr>
        <p:spPr>
          <a:xfrm>
            <a:off x="5126831" y="1176370"/>
            <a:ext cx="193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Výsledky</a:t>
            </a:r>
          </a:p>
        </p:txBody>
      </p:sp>
      <p:pic>
        <p:nvPicPr>
          <p:cNvPr id="8" name="Obrázek 7" descr="Obsah obrázku území, venku, zašpiněné&#10;&#10;Popis byl vytvořen automaticky">
            <a:extLst>
              <a:ext uri="{FF2B5EF4-FFF2-40B4-BE49-F238E27FC236}">
                <a16:creationId xmlns:a16="http://schemas.microsoft.com/office/drawing/2014/main" id="{55A3DDE7-838A-B6AD-BC3B-0C1C8596F2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06" y="2398867"/>
            <a:ext cx="2444564" cy="3046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Obsah obrázku území, venku&#10;&#10;Popis byl vytvořen automaticky">
            <a:extLst>
              <a:ext uri="{FF2B5EF4-FFF2-40B4-BE49-F238E27FC236}">
                <a16:creationId xmlns:a16="http://schemas.microsoft.com/office/drawing/2014/main" id="{6B6AC8DA-E517-CB34-6E09-6D4726DBB6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7509" b="4051"/>
          <a:stretch/>
        </p:blipFill>
        <p:spPr bwMode="auto">
          <a:xfrm>
            <a:off x="8395067" y="1100598"/>
            <a:ext cx="2470117" cy="2942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Obsah obrázku plyn, Obráběcí stroj, válec, kov&#10;&#10;Popis byl vytvořen automaticky">
            <a:extLst>
              <a:ext uri="{FF2B5EF4-FFF2-40B4-BE49-F238E27FC236}">
                <a16:creationId xmlns:a16="http://schemas.microsoft.com/office/drawing/2014/main" id="{841EDEC2-E7D9-8E4B-2DDF-65BA184C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b="7143"/>
          <a:stretch/>
        </p:blipFill>
        <p:spPr bwMode="auto">
          <a:xfrm>
            <a:off x="8631284" y="4344491"/>
            <a:ext cx="2233900" cy="25135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36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296476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4954759-A6E1-02C8-62E9-34C052393888}"/>
              </a:ext>
            </a:extLst>
          </p:cNvPr>
          <p:cNvSpPr txBox="1"/>
          <p:nvPr/>
        </p:nvSpPr>
        <p:spPr>
          <a:xfrm>
            <a:off x="0" y="1472403"/>
            <a:ext cx="5390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Měření drsnosti povrchu</a:t>
            </a:r>
          </a:p>
          <a:p>
            <a:endParaRPr lang="cs-CZ" sz="2400" dirty="0"/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Měříme drsnost povrchu na </a:t>
            </a:r>
            <a:r>
              <a:rPr lang="cs-CZ" dirty="0" err="1"/>
              <a:t>přístoji</a:t>
            </a:r>
            <a:r>
              <a:rPr lang="cs-CZ" dirty="0"/>
              <a:t> </a:t>
            </a:r>
            <a:r>
              <a:rPr lang="cs-CZ" dirty="0" err="1"/>
              <a:t>Surftest</a:t>
            </a:r>
            <a:r>
              <a:rPr lang="cs-CZ" dirty="0"/>
              <a:t> SV-2100</a:t>
            </a:r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Měříme parametry na </a:t>
            </a:r>
            <a:r>
              <a:rPr lang="cs-CZ" dirty="0" err="1"/>
              <a:t>Ra,Ry</a:t>
            </a:r>
            <a:r>
              <a:rPr lang="cs-CZ" dirty="0"/>
              <a:t> a </a:t>
            </a:r>
            <a:r>
              <a:rPr lang="cs-CZ" dirty="0" err="1"/>
              <a:t>Rmax</a:t>
            </a:r>
            <a:endParaRPr lang="cs-CZ" dirty="0"/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Pro každý vzorek máme tři měření </a:t>
            </a:r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Pro měření byla použita norma ISO 1997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55526A5-AC0F-8BFA-8494-AE89978DE83F}"/>
              </a:ext>
            </a:extLst>
          </p:cNvPr>
          <p:cNvSpPr txBox="1"/>
          <p:nvPr/>
        </p:nvSpPr>
        <p:spPr>
          <a:xfrm>
            <a:off x="5126831" y="1176370"/>
            <a:ext cx="193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Výsledky</a:t>
            </a:r>
          </a:p>
        </p:txBody>
      </p:sp>
      <p:pic>
        <p:nvPicPr>
          <p:cNvPr id="7" name="Obrázek 6" descr="Obsah obrázku text, snímek obrazovky, číslo&#10;&#10;Popis byl vytvořen automaticky">
            <a:extLst>
              <a:ext uri="{FF2B5EF4-FFF2-40B4-BE49-F238E27FC236}">
                <a16:creationId xmlns:a16="http://schemas.microsoft.com/office/drawing/2014/main" id="{A8FE8577-C0E7-FDD7-5295-F2C4AF07B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23" y="1347135"/>
            <a:ext cx="3625877" cy="3247054"/>
          </a:xfrm>
          <a:prstGeom prst="rect">
            <a:avLst/>
          </a:prstGeom>
        </p:spPr>
      </p:pic>
      <p:pic>
        <p:nvPicPr>
          <p:cNvPr id="10" name="Obrázek 9" descr="Obsah obrázku text, snímek obrazovky, menu, číslo&#10;&#10;Popis byl vytvořen automaticky">
            <a:extLst>
              <a:ext uri="{FF2B5EF4-FFF2-40B4-BE49-F238E27FC236}">
                <a16:creationId xmlns:a16="http://schemas.microsoft.com/office/drawing/2014/main" id="{87C83D80-A6F0-5717-FB5C-6A096A2D2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79" y="2834583"/>
            <a:ext cx="3665164" cy="399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7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41A4CF93-D8BF-1462-26B9-B79EB9376477}"/>
              </a:ext>
            </a:extLst>
          </p:cNvPr>
          <p:cNvSpPr txBox="1"/>
          <p:nvPr/>
        </p:nvSpPr>
        <p:spPr>
          <a:xfrm>
            <a:off x="659552" y="2032912"/>
            <a:ext cx="109418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cs-CZ" dirty="0"/>
              <a:t>Prozkoumali jsme jaké měli ŘP vliv na drsnost povrchu</a:t>
            </a:r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Analyzovali jsem si třísku dle barvy</a:t>
            </a:r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Lepších ŘP byl schopen nástroj z RO</a:t>
            </a:r>
          </a:p>
          <a:p>
            <a:endParaRPr lang="cs-CZ" dirty="0"/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Nápravná opatření: 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Otestovat stejné řezné podmínky pro jiné materiály. Mohlo by sloužit jako námět na další práci.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Použít co nejlepší podmínky pro naše řezné nástroje z RO a SK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296476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81FCE8-2CE1-4140-4758-A2AEEE293943}"/>
              </a:ext>
            </a:extLst>
          </p:cNvPr>
          <p:cNvSpPr txBox="1"/>
          <p:nvPr/>
        </p:nvSpPr>
        <p:spPr>
          <a:xfrm>
            <a:off x="5126831" y="1176370"/>
            <a:ext cx="193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42447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296476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FE6B6EE-2590-36A7-4ED5-2C1184B0F57B}"/>
              </a:ext>
            </a:extLst>
          </p:cNvPr>
          <p:cNvSpPr txBox="1"/>
          <p:nvPr/>
        </p:nvSpPr>
        <p:spPr>
          <a:xfrm>
            <a:off x="3305175" y="2967335"/>
            <a:ext cx="6267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05577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7495D1-9117-02D4-A506-E77EC3EC4A90}"/>
              </a:ext>
            </a:extLst>
          </p:cNvPr>
          <p:cNvSpPr txBox="1"/>
          <p:nvPr/>
        </p:nvSpPr>
        <p:spPr>
          <a:xfrm>
            <a:off x="501236" y="1767007"/>
            <a:ext cx="111895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Cíl bakalářské práce</a:t>
            </a:r>
          </a:p>
          <a:p>
            <a:endParaRPr lang="cs-CZ" sz="2400" dirty="0"/>
          </a:p>
          <a:p>
            <a:pPr marL="285750" indent="-285750">
              <a:buBlip>
                <a:blip r:embed="rId3"/>
              </a:buBlip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Stěžejním cílem bakalářské práce je komparativně vyhodnocovat a analyzovat závislost hloubky řezu, řezné rychlosti a otáček vřeten při soustružení kovového materiálu a závislost měrné řezné síly, točivého momentu a rychlosti úběru v případě metody frézování, a to s ohledem na drsnost povrchu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Rmax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162037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21364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Grafický objekt 20" descr="Dokument obrys">
            <a:extLst>
              <a:ext uri="{FF2B5EF4-FFF2-40B4-BE49-F238E27FC236}">
                <a16:creationId xmlns:a16="http://schemas.microsoft.com/office/drawing/2014/main" id="{2EE1A9F6-E7CF-F433-9F90-819D5E75B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12730" y="41441"/>
            <a:ext cx="1702279" cy="1702279"/>
          </a:xfrm>
          <a:prstGeom prst="rect">
            <a:avLst/>
          </a:prstGeom>
        </p:spPr>
      </p:pic>
      <p:pic>
        <p:nvPicPr>
          <p:cNvPr id="22" name="Grafický objekt 21" descr="Mikroskop obrys">
            <a:extLst>
              <a:ext uri="{FF2B5EF4-FFF2-40B4-BE49-F238E27FC236}">
                <a16:creationId xmlns:a16="http://schemas.microsoft.com/office/drawing/2014/main" id="{04D8C86D-A0C1-B112-50AC-DC264D000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51658" y="7935334"/>
            <a:ext cx="1961072" cy="196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72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7495D1-9117-02D4-A506-E77EC3EC4A90}"/>
              </a:ext>
            </a:extLst>
          </p:cNvPr>
          <p:cNvSpPr txBox="1"/>
          <p:nvPr/>
        </p:nvSpPr>
        <p:spPr>
          <a:xfrm>
            <a:off x="692727" y="1631938"/>
            <a:ext cx="111895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Metodika</a:t>
            </a:r>
            <a:r>
              <a:rPr lang="cs-CZ" sz="3200" dirty="0"/>
              <a:t> </a:t>
            </a:r>
            <a:r>
              <a:rPr lang="cs-CZ" sz="2400" dirty="0"/>
              <a:t>práce</a:t>
            </a:r>
          </a:p>
          <a:p>
            <a:endParaRPr lang="cs-CZ" sz="3200" dirty="0"/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Teoretická část – sběr dat</a:t>
            </a:r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Aplikační část – experimentální výzkum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157097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Grafický objekt 1" descr="Dokument obrys">
            <a:extLst>
              <a:ext uri="{FF2B5EF4-FFF2-40B4-BE49-F238E27FC236}">
                <a16:creationId xmlns:a16="http://schemas.microsoft.com/office/drawing/2014/main" id="{DC9F5FAC-39AC-9E04-FED8-01AA4CA7D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5614" y="1560875"/>
            <a:ext cx="1702279" cy="1702279"/>
          </a:xfrm>
          <a:prstGeom prst="rect">
            <a:avLst/>
          </a:prstGeom>
        </p:spPr>
      </p:pic>
      <p:pic>
        <p:nvPicPr>
          <p:cNvPr id="7" name="Grafický objekt 6" descr="Mikroskop obrys">
            <a:extLst>
              <a:ext uri="{FF2B5EF4-FFF2-40B4-BE49-F238E27FC236}">
                <a16:creationId xmlns:a16="http://schemas.microsoft.com/office/drawing/2014/main" id="{A0A4BEEC-182E-B2EC-BFBF-8D7484177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36115" y="3543087"/>
            <a:ext cx="1961072" cy="196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7495D1-9117-02D4-A506-E77EC3EC4A90}"/>
              </a:ext>
            </a:extLst>
          </p:cNvPr>
          <p:cNvSpPr txBox="1"/>
          <p:nvPr/>
        </p:nvSpPr>
        <p:spPr>
          <a:xfrm>
            <a:off x="676275" y="1670853"/>
            <a:ext cx="11189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Jihostroj Velešín </a:t>
            </a:r>
            <a:r>
              <a:rPr lang="cs-CZ" sz="2400" dirty="0" err="1"/>
              <a:t>a.s</a:t>
            </a:r>
            <a:endParaRPr lang="cs-CZ" sz="2400" dirty="0"/>
          </a:p>
          <a:p>
            <a:endParaRPr lang="cs-CZ" sz="32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200249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43AB7AD-F490-FF42-163A-4746752DEB11}"/>
              </a:ext>
            </a:extLst>
          </p:cNvPr>
          <p:cNvSpPr txBox="1"/>
          <p:nvPr/>
        </p:nvSpPr>
        <p:spPr>
          <a:xfrm>
            <a:off x="676275" y="2351782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Budova Jihostroje Velešín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760DF32-8DC8-4A68-45A6-A8C32EE7DCF3}"/>
              </a:ext>
            </a:extLst>
          </p:cNvPr>
          <p:cNvSpPr txBox="1"/>
          <p:nvPr/>
        </p:nvSpPr>
        <p:spPr>
          <a:xfrm>
            <a:off x="7596958" y="2364110"/>
            <a:ext cx="387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Stroje které se zde nachází </a:t>
            </a:r>
          </a:p>
        </p:txBody>
      </p:sp>
      <p:pic>
        <p:nvPicPr>
          <p:cNvPr id="7" name="Obrázek 6" descr="Obsah obrázku obloha, tráva, venku, mrak&#10;&#10;Popis byl vytvořen automaticky">
            <a:extLst>
              <a:ext uri="{FF2B5EF4-FFF2-40B4-BE49-F238E27FC236}">
                <a16:creationId xmlns:a16="http://schemas.microsoft.com/office/drawing/2014/main" id="{79E99637-DEB7-C48E-1AB9-E8E3EEEEE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841924"/>
            <a:ext cx="4338486" cy="3046171"/>
          </a:xfrm>
          <a:prstGeom prst="rect">
            <a:avLst/>
          </a:prstGeom>
        </p:spPr>
      </p:pic>
      <p:pic>
        <p:nvPicPr>
          <p:cNvPr id="9" name="Obrázek 8" descr="Obsah obrázku stroj/přístroj, území, podlaha, interiér&#10;&#10;Popis byl vytvořen automaticky">
            <a:extLst>
              <a:ext uri="{FF2B5EF4-FFF2-40B4-BE49-F238E27FC236}">
                <a16:creationId xmlns:a16="http://schemas.microsoft.com/office/drawing/2014/main" id="{6EF7F38D-F01E-1AE2-2EBB-1578D2FC0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64" y="2841924"/>
            <a:ext cx="4944936" cy="31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7495D1-9117-02D4-A506-E77EC3EC4A90}"/>
              </a:ext>
            </a:extLst>
          </p:cNvPr>
          <p:cNvSpPr txBox="1"/>
          <p:nvPr/>
        </p:nvSpPr>
        <p:spPr>
          <a:xfrm>
            <a:off x="453137" y="1746687"/>
            <a:ext cx="111895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Zkoumaní vzorků</a:t>
            </a:r>
          </a:p>
          <a:p>
            <a:endParaRPr lang="cs-CZ" sz="2400" dirty="0"/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Zkoumáme 5 vzorků pro frézování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Každý vzorek má jiné řezné podmínky </a:t>
            </a:r>
            <a:endParaRPr lang="cs-CZ" dirty="0"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Rozměr: 20 x 10 x 40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Materiál: 11 500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157976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 descr="Obsah obrázku interiér, podlaha, dřevěné, podnos&#10;&#10;Popis byl vytvořen automaticky">
            <a:extLst>
              <a:ext uri="{FF2B5EF4-FFF2-40B4-BE49-F238E27FC236}">
                <a16:creationId xmlns:a16="http://schemas.microsoft.com/office/drawing/2014/main" id="{1970C7A3-E885-E98F-8854-B1D1FBEFB7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7" r="541" b="20737"/>
          <a:stretch/>
        </p:blipFill>
        <p:spPr bwMode="auto">
          <a:xfrm>
            <a:off x="6302866" y="1634927"/>
            <a:ext cx="3178533" cy="3445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29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7495D1-9117-02D4-A506-E77EC3EC4A90}"/>
              </a:ext>
            </a:extLst>
          </p:cNvPr>
          <p:cNvSpPr txBox="1"/>
          <p:nvPr/>
        </p:nvSpPr>
        <p:spPr>
          <a:xfrm>
            <a:off x="501236" y="1767007"/>
            <a:ext cx="11189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Zkoumaní vzorků</a:t>
            </a:r>
          </a:p>
          <a:p>
            <a:endParaRPr lang="cs-CZ" sz="2400" dirty="0"/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Zkoumání 6 vzorků pro soustružení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Každý vzorek má jiné řezné podmínky</a:t>
            </a:r>
            <a:endParaRPr lang="cs-CZ" dirty="0"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Rozměr: 20 x 40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Materiál: 11 500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179929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 descr="Obsah obrázku baterie, interiér&#10;&#10;Popis byl vytvořen automaticky">
            <a:extLst>
              <a:ext uri="{FF2B5EF4-FFF2-40B4-BE49-F238E27FC236}">
                <a16:creationId xmlns:a16="http://schemas.microsoft.com/office/drawing/2014/main" id="{6E375468-C8F2-F974-3B96-763AE66E76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6" r="-263" b="32518"/>
          <a:stretch/>
        </p:blipFill>
        <p:spPr bwMode="auto">
          <a:xfrm>
            <a:off x="6369050" y="1767007"/>
            <a:ext cx="3985260" cy="3025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5578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41A4CF93-D8BF-1462-26B9-B79EB9376477}"/>
              </a:ext>
            </a:extLst>
          </p:cNvPr>
          <p:cNvSpPr txBox="1"/>
          <p:nvPr/>
        </p:nvSpPr>
        <p:spPr>
          <a:xfrm>
            <a:off x="501237" y="1767006"/>
            <a:ext cx="4604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endParaRPr lang="cs-CZ" sz="2400" dirty="0"/>
          </a:p>
          <a:p>
            <a:pPr marL="285750" indent="-285750">
              <a:buBlip>
                <a:blip r:embed="rId2"/>
              </a:buBlip>
            </a:pPr>
            <a:r>
              <a:rPr lang="cs-CZ" dirty="0"/>
              <a:t>Používáme dva druhy nástrojů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Nástroj z RO (HSS, ocel třídy 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Nástroj z SK ( označen dle normy ČSN (ISO) 18 503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7495D1-9117-02D4-A506-E77EC3EC4A90}"/>
              </a:ext>
            </a:extLst>
          </p:cNvPr>
          <p:cNvSpPr txBox="1"/>
          <p:nvPr/>
        </p:nvSpPr>
        <p:spPr>
          <a:xfrm>
            <a:off x="418154" y="1767006"/>
            <a:ext cx="460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Použité nástroje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162037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Obsah obrázku Svačinka, jídlo, krabice, interiér&#10;&#10;Popis byl vytvořen automaticky">
            <a:extLst>
              <a:ext uri="{FF2B5EF4-FFF2-40B4-BE49-F238E27FC236}">
                <a16:creationId xmlns:a16="http://schemas.microsoft.com/office/drawing/2014/main" id="{0624E9D6-2877-92A2-BF36-6AF7959C4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75" y="1739988"/>
            <a:ext cx="2167255" cy="3042285"/>
          </a:xfrm>
          <a:prstGeom prst="rect">
            <a:avLst/>
          </a:prstGeom>
        </p:spPr>
      </p:pic>
      <p:pic>
        <p:nvPicPr>
          <p:cNvPr id="9" name="Obrázek 8" descr="Obsah obrázku budova, dveře&#10;&#10;Popis byl vytvořen automaticky">
            <a:extLst>
              <a:ext uri="{FF2B5EF4-FFF2-40B4-BE49-F238E27FC236}">
                <a16:creationId xmlns:a16="http://schemas.microsoft.com/office/drawing/2014/main" id="{ED044925-D9AD-B653-6C59-A2FCB6656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593" y="1719756"/>
            <a:ext cx="298196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1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7495D1-9117-02D4-A506-E77EC3EC4A90}"/>
              </a:ext>
            </a:extLst>
          </p:cNvPr>
          <p:cNvSpPr txBox="1"/>
          <p:nvPr/>
        </p:nvSpPr>
        <p:spPr>
          <a:xfrm>
            <a:off x="501237" y="1767007"/>
            <a:ext cx="460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Prováděné zkoušky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162037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1E5BF0D-DFD6-FF2B-982D-E43131E06EB5}"/>
              </a:ext>
            </a:extLst>
          </p:cNvPr>
          <p:cNvSpPr txBox="1"/>
          <p:nvPr/>
        </p:nvSpPr>
        <p:spPr>
          <a:xfrm>
            <a:off x="501237" y="1767007"/>
            <a:ext cx="460416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endParaRPr lang="cs-CZ" sz="2400" dirty="0"/>
          </a:p>
          <a:p>
            <a:pPr marL="285750" indent="-285750">
              <a:buBlip>
                <a:blip r:embed="rId3"/>
              </a:buBlip>
            </a:pPr>
            <a:r>
              <a:rPr lang="cs-CZ" dirty="0"/>
              <a:t>Zkoušky povedené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Vizuální zkouška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Dotyková zkouška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Zkouška materiálu na odlišné ŘP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Zkouška nástrojů a jejich reakce na ŘP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Analýza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Analýza třísky (dle její barvy a toho jak vizuálně vypadá)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Změření drsnosti povrchu materiálu (</a:t>
            </a:r>
            <a:r>
              <a:rPr lang="cs-CZ" dirty="0" err="1"/>
              <a:t>Surftest</a:t>
            </a:r>
            <a:r>
              <a:rPr lang="cs-CZ" dirty="0"/>
              <a:t> SV-2100).</a:t>
            </a:r>
          </a:p>
        </p:txBody>
      </p:sp>
    </p:spTree>
    <p:extLst>
      <p:ext uri="{BB962C8B-B14F-4D97-AF65-F5344CB8AC3E}">
        <p14:creationId xmlns:p14="http://schemas.microsoft.com/office/powerpoint/2010/main" val="2350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0BABA4-0EFB-1833-7B92-FE9E5F1DC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0" y="162037"/>
            <a:ext cx="730544" cy="730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57AD30-D889-F9C2-8393-262B4F114473}"/>
              </a:ext>
            </a:extLst>
          </p:cNvPr>
          <p:cNvSpPr txBox="1"/>
          <p:nvPr/>
        </p:nvSpPr>
        <p:spPr>
          <a:xfrm>
            <a:off x="8681593" y="296476"/>
            <a:ext cx="247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Vysoká škola technická a ekonomická v Českých Budějovicích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BB037-E69D-003C-CDED-D415A444061E}"/>
              </a:ext>
            </a:extLst>
          </p:cNvPr>
          <p:cNvSpPr txBox="1"/>
          <p:nvPr/>
        </p:nvSpPr>
        <p:spPr>
          <a:xfrm>
            <a:off x="309746" y="157976"/>
            <a:ext cx="794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Třískové obrábění a jeho vliv na drsnost povrchu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74F9DC2-3F89-67D3-3F4D-BACA7508F086}"/>
              </a:ext>
            </a:extLst>
          </p:cNvPr>
          <p:cNvSpPr/>
          <p:nvPr/>
        </p:nvSpPr>
        <p:spPr>
          <a:xfrm>
            <a:off x="198408" y="86265"/>
            <a:ext cx="11809562" cy="87989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7CB8B4-E03D-90BD-E9B0-43249F028887}"/>
              </a:ext>
            </a:extLst>
          </p:cNvPr>
          <p:cNvSpPr txBox="1"/>
          <p:nvPr/>
        </p:nvSpPr>
        <p:spPr>
          <a:xfrm>
            <a:off x="4786312" y="2505670"/>
            <a:ext cx="2619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Výsledky</a:t>
            </a:r>
          </a:p>
        </p:txBody>
      </p:sp>
    </p:spTree>
    <p:extLst>
      <p:ext uri="{BB962C8B-B14F-4D97-AF65-F5344CB8AC3E}">
        <p14:creationId xmlns:p14="http://schemas.microsoft.com/office/powerpoint/2010/main" val="23718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1014</Words>
  <Application>Microsoft Office PowerPoint</Application>
  <PresentationFormat>Širokoúhlá obrazovka</PresentationFormat>
  <Paragraphs>135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Motiv Office</vt:lpstr>
      <vt:lpstr>Třískové obrábění a jeho vliv na drsnost povrchu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poškození naftového potrubí z uhlíkové feriticko-perlitické oceli motoru dieselgenerátorové stanice</dc:title>
  <dc:creator>Jiří Pešička</dc:creator>
  <cp:lastModifiedBy>Lukáš Merhout</cp:lastModifiedBy>
  <cp:revision>24</cp:revision>
  <dcterms:created xsi:type="dcterms:W3CDTF">2023-05-16T17:08:38Z</dcterms:created>
  <dcterms:modified xsi:type="dcterms:W3CDTF">2024-06-19T21:01:34Z</dcterms:modified>
</cp:coreProperties>
</file>