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9" r:id="rId9"/>
    <p:sldId id="263" r:id="rId10"/>
    <p:sldId id="264" r:id="rId11"/>
    <p:sldId id="268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jcha Radim, Ing., Ph.D." initials="BRIP" lastIdx="11" clrIdx="0">
    <p:extLst>
      <p:ext uri="{19B8F6BF-5375-455C-9EA6-DF929625EA0E}">
        <p15:presenceInfo xmlns:p15="http://schemas.microsoft.com/office/powerpoint/2012/main" userId="S-1-5-21-3656830906-3839017365-80349702-12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88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10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2059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207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990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622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4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5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3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9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27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9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14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88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50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48A1-8B6A-4D1C-8B4A-861BA4BAA5CE}" type="datetimeFigureOut">
              <a:rPr lang="cs-CZ" smtClean="0"/>
              <a:t>16.06.2024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0A5903-F035-4569-8A33-A2337ED16F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01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5F3D0-B4A2-504C-8CFB-D72C8D161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2957" y="1469571"/>
            <a:ext cx="7592785" cy="1917094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Racionalizace dopravního provozu na trati </a:t>
            </a:r>
            <a:b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Plzeň - Žatec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06184E-776C-D3FB-B884-EB1F5E750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8784" y="4235825"/>
            <a:ext cx="7374431" cy="1502228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Autor bakalářské práce:		Ondřej </a:t>
            </a:r>
            <a:r>
              <a:rPr lang="cs-CZ" sz="2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Buchtelík</a:t>
            </a:r>
            <a:endParaRPr lang="cs-CZ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Vedoucí bakalářské práce:	doc. Ing. Ján </a:t>
            </a:r>
            <a:r>
              <a:rPr lang="cs-CZ" sz="20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Ližbetin</a:t>
            </a:r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PhD.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Oponent bakalářské práce: 	Ing. Ondřej Skála</a:t>
            </a:r>
          </a:p>
        </p:txBody>
      </p:sp>
    </p:spTree>
    <p:extLst>
      <p:ext uri="{BB962C8B-B14F-4D97-AF65-F5344CB8AC3E}">
        <p14:creationId xmlns:p14="http://schemas.microsoft.com/office/powerpoint/2010/main" val="396925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Návrh modernizace vybraného úseku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</a:rPr>
              <a:t>Prvky modernizace byly použity z TES Plzeň – Žatec</a:t>
            </a:r>
          </a:p>
          <a:p>
            <a:r>
              <a:rPr lang="cs-CZ" sz="2000" dirty="0">
                <a:latin typeface="Verdana" panose="020B0604030504040204" pitchFamily="34" charset="0"/>
              </a:rPr>
              <a:t>Modernizace všech železničních stanic</a:t>
            </a:r>
          </a:p>
          <a:p>
            <a:r>
              <a:rPr lang="cs-CZ" sz="2000" dirty="0">
                <a:latin typeface="Verdana" panose="020B0604030504040204" pitchFamily="34" charset="0"/>
              </a:rPr>
              <a:t>Zavedení segmentu spěšných vlaků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Zvýšení traťové rychlosti</a:t>
            </a:r>
          </a:p>
          <a:p>
            <a:r>
              <a:rPr lang="cs-CZ" sz="2000" dirty="0">
                <a:latin typeface="Verdana" panose="020B0604030504040204" pitchFamily="34" charset="0"/>
              </a:rPr>
              <a:t>Elektrizace úseku Plzeň – Plasy</a:t>
            </a:r>
          </a:p>
          <a:p>
            <a:r>
              <a:rPr lang="cs-CZ" sz="2000" dirty="0">
                <a:latin typeface="Verdana" panose="020B0604030504040204" pitchFamily="34" charset="0"/>
              </a:rPr>
              <a:t>Realizace přeložky „Obora“ v mezistaničních úseku Horní Bříza – Kaznějov</a:t>
            </a:r>
          </a:p>
          <a:p>
            <a:endParaRPr lang="cs-CZ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31797"/>
            <a:ext cx="10246741" cy="1303867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Analýza rozsahu dopravy – návrhový stav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A88342-F7A0-70BD-0E72-0CB5B4E5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</a:rPr>
              <a:t>Osobní doprava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ČD – osobní a spěšné vlaky Plzeň – Plasy/Žihle 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GWTR – rychlíky Plzeň – Most (6 párů)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</a:rPr>
              <a:t>Nákladní doprava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Manipulační vlaky – Kaznějov (kaolin), Mladotice (kamenivo), Podbořany (vojenská technika) – (4 páry)</a:t>
            </a:r>
          </a:p>
        </p:txBody>
      </p:sp>
    </p:spTree>
    <p:extLst>
      <p:ext uri="{BB962C8B-B14F-4D97-AF65-F5344CB8AC3E}">
        <p14:creationId xmlns:p14="http://schemas.microsoft.com/office/powerpoint/2010/main" val="1675717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Jízdní doby – návrhový stav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3B29ABD-0EBB-6F2F-D160-4A510D008E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5" t="3593"/>
          <a:stretch/>
        </p:blipFill>
        <p:spPr>
          <a:xfrm>
            <a:off x="2828560" y="1972943"/>
            <a:ext cx="6534869" cy="1829413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60371BE-69B9-E35B-6540-6F47DEFCC4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63" r="1223"/>
          <a:stretch/>
        </p:blipFill>
        <p:spPr>
          <a:xfrm>
            <a:off x="2873276" y="4500237"/>
            <a:ext cx="6445439" cy="1842444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186DDA2D-8C81-0F79-DDC4-9CD29375ECD3}"/>
              </a:ext>
            </a:extLst>
          </p:cNvPr>
          <p:cNvSpPr txBox="1">
            <a:spLocks/>
          </p:cNvSpPr>
          <p:nvPr/>
        </p:nvSpPr>
        <p:spPr>
          <a:xfrm>
            <a:off x="4612799" y="1506130"/>
            <a:ext cx="2966389" cy="5823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2000" b="1" dirty="0">
                <a:solidFill>
                  <a:srgbClr val="262626"/>
                </a:solidFill>
                <a:latin typeface="Verdana" panose="020B0604030504040204" pitchFamily="34" charset="0"/>
              </a:rPr>
              <a:t>Jízdní doby rychlíků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A48B9B8A-830F-F0F6-B901-4A27FEE2CBE5}"/>
              </a:ext>
            </a:extLst>
          </p:cNvPr>
          <p:cNvSpPr txBox="1">
            <a:spLocks/>
          </p:cNvSpPr>
          <p:nvPr/>
        </p:nvSpPr>
        <p:spPr>
          <a:xfrm>
            <a:off x="3512682" y="3964156"/>
            <a:ext cx="5265511" cy="4682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1900" b="1" dirty="0">
                <a:solidFill>
                  <a:srgbClr val="262626"/>
                </a:solidFill>
                <a:latin typeface="Verdana" panose="020B0604030504040204" pitchFamily="34" charset="0"/>
              </a:rPr>
              <a:t>Jízdní doby osobních/spěšných vlaků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88FF7EB0-3E1E-F581-F4D2-F43D1E894DAD}"/>
              </a:ext>
            </a:extLst>
          </p:cNvPr>
          <p:cNvSpPr txBox="1">
            <a:spLocks/>
          </p:cNvSpPr>
          <p:nvPr/>
        </p:nvSpPr>
        <p:spPr>
          <a:xfrm>
            <a:off x="1068614" y="4906271"/>
            <a:ext cx="10153649" cy="9695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7D535-E01F-4562-A3E2-10492AD5BED1}"/>
              </a:ext>
            </a:extLst>
          </p:cNvPr>
          <p:cNvSpPr txBox="1">
            <a:spLocks/>
          </p:cNvSpPr>
          <p:nvPr/>
        </p:nvSpPr>
        <p:spPr>
          <a:xfrm>
            <a:off x="9592235" y="6331139"/>
            <a:ext cx="2079276" cy="4150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1500" dirty="0">
                <a:solidFill>
                  <a:srgbClr val="262626"/>
                </a:solidFill>
                <a:latin typeface="Verdana" panose="020B0604030504040204" pitchFamily="34" charset="0"/>
              </a:rPr>
              <a:t>Zdroj: autor práce</a:t>
            </a:r>
          </a:p>
        </p:txBody>
      </p:sp>
    </p:spTree>
    <p:extLst>
      <p:ext uri="{BB962C8B-B14F-4D97-AF65-F5344CB8AC3E}">
        <p14:creationId xmlns:p14="http://schemas.microsoft.com/office/powerpoint/2010/main" val="1631966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3005972"/>
            <a:ext cx="9601196" cy="84605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47865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Otázka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Jako řešení jste zvolil kompletní a komplexní modernizaci železničního úseku v několika rovinách, který (které) z vašich návrhů byste doporučil vynechat v rámci škrtů z důvodu nedostatečných financí na vámi navrhovanou modernizaci? 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8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Verdana" panose="020B0604030504040204" pitchFamily="34" charset="0"/>
              </a:rPr>
              <a:t>Motivace zvolení vybraného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u="sng" dirty="0">
                <a:latin typeface="Verdana" panose="020B0604030504040204" pitchFamily="34" charset="0"/>
              </a:rPr>
              <a:t>Osobní vztah k trati č. 160 Plzeň - Žatec</a:t>
            </a:r>
          </a:p>
          <a:p>
            <a:r>
              <a:rPr lang="cs-CZ" sz="2000" dirty="0">
                <a:latin typeface="Verdana" panose="020B0604030504040204" pitchFamily="34" charset="0"/>
              </a:rPr>
              <a:t>Nízké traťové rychlosti</a:t>
            </a:r>
          </a:p>
          <a:p>
            <a:r>
              <a:rPr lang="cs-CZ" sz="2000" dirty="0">
                <a:latin typeface="Verdana" panose="020B0604030504040204" pitchFamily="34" charset="0"/>
              </a:rPr>
              <a:t>Nesystémové křižování v </a:t>
            </a:r>
            <a:r>
              <a:rPr lang="cs-CZ" sz="2000" dirty="0" err="1">
                <a:latin typeface="Verdana" panose="020B0604030504040204" pitchFamily="34" charset="0"/>
              </a:rPr>
              <a:t>žst</a:t>
            </a:r>
            <a:r>
              <a:rPr lang="cs-CZ" sz="2000" dirty="0">
                <a:latin typeface="Verdana" panose="020B0604030504040204" pitchFamily="34" charset="0"/>
              </a:rPr>
              <a:t>. Žihle</a:t>
            </a:r>
          </a:p>
          <a:p>
            <a:r>
              <a:rPr lang="cs-CZ" sz="2000" dirty="0">
                <a:latin typeface="Verdana" panose="020B0604030504040204" pitchFamily="34" charset="0"/>
              </a:rPr>
              <a:t>Snaha o dosažení křižování vlaků v </a:t>
            </a:r>
            <a:r>
              <a:rPr lang="cs-CZ" sz="2000" dirty="0" err="1">
                <a:latin typeface="Verdana" panose="020B0604030504040204" pitchFamily="34" charset="0"/>
              </a:rPr>
              <a:t>žst</a:t>
            </a:r>
            <a:r>
              <a:rPr lang="cs-CZ" sz="2000" dirty="0">
                <a:latin typeface="Verdana" panose="020B0604030504040204" pitchFamily="34" charset="0"/>
              </a:rPr>
              <a:t>. Blatno u Jesenice</a:t>
            </a:r>
          </a:p>
        </p:txBody>
      </p:sp>
    </p:spTree>
    <p:extLst>
      <p:ext uri="{BB962C8B-B14F-4D97-AF65-F5344CB8AC3E}">
        <p14:creationId xmlns:p14="http://schemas.microsoft.com/office/powerpoint/2010/main" val="118322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Verdan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74878" cy="3880773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</a:rPr>
              <a:t>Přesunutí křižování do </a:t>
            </a:r>
            <a:r>
              <a:rPr lang="cs-CZ" sz="2000" dirty="0" err="1">
                <a:latin typeface="Verdana" panose="020B0604030504040204" pitchFamily="34" charset="0"/>
              </a:rPr>
              <a:t>žst</a:t>
            </a:r>
            <a:r>
              <a:rPr lang="cs-CZ" sz="2000" dirty="0">
                <a:latin typeface="Verdana" panose="020B0604030504040204" pitchFamily="34" charset="0"/>
              </a:rPr>
              <a:t>. Blatno u Jesenice (zkrácení přestupních dob na trať č. 161 Bečov n. Teplou/Rakovník)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Zkrácení jízdních dob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Zvýšení traťové rychlosti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Zlepšení dopravní obslužnosti regionu Severního Plzeňska</a:t>
            </a:r>
          </a:p>
        </p:txBody>
      </p:sp>
    </p:spTree>
    <p:extLst>
      <p:ext uri="{BB962C8B-B14F-4D97-AF65-F5344CB8AC3E}">
        <p14:creationId xmlns:p14="http://schemas.microsoft.com/office/powerpoint/2010/main" val="343035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Verdana" panose="020B0604030504040204" pitchFamily="34" charset="0"/>
              </a:rPr>
              <a:t>Použitá 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</a:rPr>
              <a:t>Analýza</a:t>
            </a:r>
          </a:p>
          <a:p>
            <a:r>
              <a:rPr lang="cs-CZ" sz="2000" dirty="0">
                <a:latin typeface="Verdana" panose="020B0604030504040204" pitchFamily="34" charset="0"/>
              </a:rPr>
              <a:t>Pozorování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Komparace</a:t>
            </a:r>
          </a:p>
          <a:p>
            <a:r>
              <a:rPr lang="cs-CZ" sz="2000" dirty="0">
                <a:latin typeface="Verdana" panose="020B0604030504040204" pitchFamily="34" charset="0"/>
              </a:rPr>
              <a:t>Kalkulace</a:t>
            </a:r>
          </a:p>
        </p:txBody>
      </p:sp>
    </p:spTree>
    <p:extLst>
      <p:ext uri="{BB962C8B-B14F-4D97-AF65-F5344CB8AC3E}">
        <p14:creationId xmlns:p14="http://schemas.microsoft.com/office/powerpoint/2010/main" val="218491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867" y="3063284"/>
            <a:ext cx="3347699" cy="954646"/>
          </a:xfrm>
        </p:spPr>
        <p:txBody>
          <a:bodyPr anchor="b">
            <a:normAutofit/>
          </a:bodyPr>
          <a:lstStyle/>
          <a:p>
            <a:r>
              <a:rPr lang="cs-CZ" sz="2800" dirty="0">
                <a:solidFill>
                  <a:srgbClr val="262626"/>
                </a:solidFill>
                <a:latin typeface="Verdana" panose="020B0604030504040204" pitchFamily="34" charset="0"/>
              </a:rPr>
              <a:t>Mapa trati č. 160 Plzeň - Žatec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DA91414-5D47-A3A1-37D9-F4D799E1F7B4}"/>
              </a:ext>
            </a:extLst>
          </p:cNvPr>
          <p:cNvGrpSpPr/>
          <p:nvPr/>
        </p:nvGrpSpPr>
        <p:grpSpPr>
          <a:xfrm>
            <a:off x="5126572" y="131694"/>
            <a:ext cx="5756581" cy="6289955"/>
            <a:chOff x="0" y="0"/>
            <a:chExt cx="5144770" cy="571817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3F27D71C-BB5E-B67E-ACA9-023C97FDB1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86"/>
            <a:stretch/>
          </p:blipFill>
          <p:spPr bwMode="auto">
            <a:xfrm>
              <a:off x="0" y="0"/>
              <a:ext cx="5144770" cy="571817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30A6889E-4239-E971-1EA3-2B5C574D91F3}"/>
                </a:ext>
              </a:extLst>
            </p:cNvPr>
            <p:cNvCxnSpPr/>
            <p:nvPr/>
          </p:nvCxnSpPr>
          <p:spPr>
            <a:xfrm>
              <a:off x="2797312" y="4662435"/>
              <a:ext cx="49651" cy="50122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837B1F00-0E0D-F5C2-69EF-85F6AD1DC96B}"/>
                </a:ext>
              </a:extLst>
            </p:cNvPr>
            <p:cNvCxnSpPr/>
            <p:nvPr/>
          </p:nvCxnSpPr>
          <p:spPr>
            <a:xfrm>
              <a:off x="2780762" y="4350936"/>
              <a:ext cx="24499" cy="36587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A15AB119-DA95-E6D2-EDF6-0AE596521C49}"/>
                </a:ext>
              </a:extLst>
            </p:cNvPr>
            <p:cNvCxnSpPr/>
            <p:nvPr/>
          </p:nvCxnSpPr>
          <p:spPr>
            <a:xfrm flipH="1">
              <a:off x="2790287" y="4078671"/>
              <a:ext cx="8275" cy="329872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1C7800D8-BED9-9D68-1D18-125B510B3E7B}"/>
                </a:ext>
              </a:extLst>
            </p:cNvPr>
            <p:cNvCxnSpPr/>
            <p:nvPr/>
          </p:nvCxnSpPr>
          <p:spPr>
            <a:xfrm flipH="1">
              <a:off x="2788713" y="3843790"/>
              <a:ext cx="24476" cy="29883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882E8B15-3641-9391-C689-03D5740174EC}"/>
                </a:ext>
              </a:extLst>
            </p:cNvPr>
            <p:cNvCxnSpPr/>
            <p:nvPr/>
          </p:nvCxnSpPr>
          <p:spPr>
            <a:xfrm flipH="1">
              <a:off x="2812821" y="3405209"/>
              <a:ext cx="1965" cy="33433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C5A3996F-1D6B-AEF0-5EB4-51E7486A5A6A}"/>
                </a:ext>
              </a:extLst>
            </p:cNvPr>
            <p:cNvCxnSpPr/>
            <p:nvPr/>
          </p:nvCxnSpPr>
          <p:spPr>
            <a:xfrm flipH="1">
              <a:off x="2812821" y="3099030"/>
              <a:ext cx="28963" cy="326867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217C8C20-5A32-19E0-C764-3AEA35640A0D}"/>
              </a:ext>
            </a:extLst>
          </p:cNvPr>
          <p:cNvSpPr txBox="1">
            <a:spLocks/>
          </p:cNvSpPr>
          <p:nvPr/>
        </p:nvSpPr>
        <p:spPr>
          <a:xfrm>
            <a:off x="8865775" y="6421649"/>
            <a:ext cx="3326225" cy="3046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>
                <a:solidFill>
                  <a:srgbClr val="262626"/>
                </a:solidFill>
                <a:latin typeface="Verdana" panose="020B0604030504040204" pitchFamily="34" charset="0"/>
              </a:rPr>
              <a:t>Zdroj: Portál provozování dráhy</a:t>
            </a:r>
          </a:p>
        </p:txBody>
      </p:sp>
    </p:spTree>
    <p:extLst>
      <p:ext uri="{BB962C8B-B14F-4D97-AF65-F5344CB8AC3E}">
        <p14:creationId xmlns:p14="http://schemas.microsoft.com/office/powerpoint/2010/main" val="90323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35607" cy="13208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Verdana" panose="020B0604030504040204" pitchFamily="34" charset="0"/>
              </a:rPr>
              <a:t>Základní údaje o předmětném úseku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3EDE1-6C0B-13B3-6B12-C8C5843C6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08" y="2556932"/>
            <a:ext cx="9859989" cy="3318936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Verdana" panose="020B0604030504040204" pitchFamily="34" charset="0"/>
              </a:rPr>
              <a:t>Úsek Plzeň hl. n. (mimo) – Blatno u Jesenice (včetně) (60 km)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Jednokolejný, neelektrizovaný úsek</a:t>
            </a:r>
          </a:p>
          <a:p>
            <a:r>
              <a:rPr lang="cs-CZ" sz="2000" dirty="0">
                <a:latin typeface="Verdana" panose="020B0604030504040204" pitchFamily="34" charset="0"/>
              </a:rPr>
              <a:t>7 železničních stanic (8 zastávek)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Traťová rychlost – převážně 70 km/h </a:t>
            </a:r>
          </a:p>
          <a:p>
            <a:r>
              <a:rPr lang="cs-CZ" sz="2000" dirty="0">
                <a:latin typeface="Verdana" panose="020B0604030504040204" pitchFamily="34" charset="0"/>
              </a:rPr>
              <a:t>Trať je dálkově řízena z RDP Blatno u Jesenice (uzel Plzeň – řízen z CDP Praha) </a:t>
            </a:r>
          </a:p>
          <a:p>
            <a:endParaRPr lang="cs-CZ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0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10069223" cy="132080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Analýza rozsahu dopravy - současnost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A88342-F7A0-70BD-0E72-0CB5B4E5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</a:rPr>
              <a:t>Osobní doprava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ČD – osobní vlaky Plzeň – Plasy/Žihle ( 16 párů)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GWTR – rychlíky Plzeň – Most (6 párů)</a:t>
            </a:r>
          </a:p>
          <a:p>
            <a:pPr marL="0" indent="0">
              <a:buNone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</a:rPr>
              <a:t>Nákladní doprava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Manipulační vlaky Plzeň – Blatno u Jesenice (6 párů)</a:t>
            </a:r>
          </a:p>
          <a:p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Třemošná (Čepro) </a:t>
            </a:r>
          </a:p>
          <a:p>
            <a:pPr marL="0" indent="0">
              <a:buNone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677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0441B52A-0604-C712-D42A-7820A95AF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006" y="484095"/>
            <a:ext cx="5201987" cy="632908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A8F7CA-9786-9232-2A50-5FCBE15D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035" y="173421"/>
            <a:ext cx="7615449" cy="5442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Síťová grafika – současný stav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84E996AF-D2B3-D6A0-D754-1C1375E87831}"/>
              </a:ext>
            </a:extLst>
          </p:cNvPr>
          <p:cNvSpPr txBox="1">
            <a:spLocks/>
          </p:cNvSpPr>
          <p:nvPr/>
        </p:nvSpPr>
        <p:spPr>
          <a:xfrm>
            <a:off x="10282517" y="6376265"/>
            <a:ext cx="1775012" cy="401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1500" dirty="0"/>
              <a:t>Zdroj: autor práce</a:t>
            </a:r>
          </a:p>
        </p:txBody>
      </p:sp>
    </p:spTree>
    <p:extLst>
      <p:ext uri="{BB962C8B-B14F-4D97-AF65-F5344CB8AC3E}">
        <p14:creationId xmlns:p14="http://schemas.microsoft.com/office/powerpoint/2010/main" val="389309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CFE84-0506-CB19-A0FA-4EE3873B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292" y="453006"/>
            <a:ext cx="10257473" cy="88919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Verdana" panose="020B0604030504040204" pitchFamily="34" charset="0"/>
              </a:rPr>
              <a:t>Jízdní doby – současný stav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4AD6BB80-5BC7-4D00-E6F6-2EE5A4D6E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39" y="1571475"/>
            <a:ext cx="2966389" cy="58234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2000" b="1" dirty="0">
                <a:solidFill>
                  <a:srgbClr val="262626"/>
                </a:solidFill>
                <a:latin typeface="Verdana" panose="020B0604030504040204" pitchFamily="34" charset="0"/>
              </a:rPr>
              <a:t>Jízdní doby rychlíků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FCD83D-2EF1-8B2A-C524-42B46450DA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8" t="21935" r="1603"/>
          <a:stretch/>
        </p:blipFill>
        <p:spPr>
          <a:xfrm>
            <a:off x="2510265" y="2047948"/>
            <a:ext cx="6608536" cy="180153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C02EA568-5526-0C06-2C52-E205B3EFB8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1" t="18963" r="1905" b="2972"/>
          <a:stretch/>
        </p:blipFill>
        <p:spPr>
          <a:xfrm>
            <a:off x="2526416" y="4498025"/>
            <a:ext cx="6576234" cy="1743103"/>
          </a:xfrm>
          <a:prstGeom prst="rect">
            <a:avLst/>
          </a:prstGeom>
        </p:spPr>
      </p:pic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0E0656EC-BF47-B363-E377-111CFF575547}"/>
              </a:ext>
            </a:extLst>
          </p:cNvPr>
          <p:cNvSpPr txBox="1">
            <a:spLocks/>
          </p:cNvSpPr>
          <p:nvPr/>
        </p:nvSpPr>
        <p:spPr>
          <a:xfrm>
            <a:off x="3865468" y="3978051"/>
            <a:ext cx="3898133" cy="3914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2000" b="1" dirty="0">
                <a:solidFill>
                  <a:srgbClr val="262626"/>
                </a:solidFill>
                <a:latin typeface="Verdana" panose="020B0604030504040204" pitchFamily="34" charset="0"/>
              </a:rPr>
              <a:t>Jízdní doby osobních vlaků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276AA9DA-675B-1791-EC83-4EDB771D8C18}"/>
              </a:ext>
            </a:extLst>
          </p:cNvPr>
          <p:cNvSpPr txBox="1">
            <a:spLocks/>
          </p:cNvSpPr>
          <p:nvPr/>
        </p:nvSpPr>
        <p:spPr>
          <a:xfrm>
            <a:off x="9438424" y="6309704"/>
            <a:ext cx="2446582" cy="28906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sz="1600" dirty="0">
                <a:solidFill>
                  <a:srgbClr val="262626"/>
                </a:solidFill>
                <a:latin typeface="Verdana" panose="020B0604030504040204" pitchFamily="34" charset="0"/>
              </a:rPr>
              <a:t>Zdroj: autor práce</a:t>
            </a:r>
          </a:p>
        </p:txBody>
      </p:sp>
    </p:spTree>
    <p:extLst>
      <p:ext uri="{BB962C8B-B14F-4D97-AF65-F5344CB8AC3E}">
        <p14:creationId xmlns:p14="http://schemas.microsoft.com/office/powerpoint/2010/main" val="386603323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419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Verdana</vt:lpstr>
      <vt:lpstr>Wingdings 3</vt:lpstr>
      <vt:lpstr>Fazeta</vt:lpstr>
      <vt:lpstr>Racionalizace dopravního provozu na trati  Plzeň - Žatec</vt:lpstr>
      <vt:lpstr>Motivace zvolení vybraného tématu</vt:lpstr>
      <vt:lpstr>Cíl práce</vt:lpstr>
      <vt:lpstr>Použitá metodika práce</vt:lpstr>
      <vt:lpstr>Mapa trati č. 160 Plzeň - Žatec</vt:lpstr>
      <vt:lpstr>Základní údaje o předmětném úseku</vt:lpstr>
      <vt:lpstr>Analýza rozsahu dopravy - současnost</vt:lpstr>
      <vt:lpstr>Prezentace aplikace PowerPoint</vt:lpstr>
      <vt:lpstr>Jízdní doby – současný stav</vt:lpstr>
      <vt:lpstr>Návrh modernizace vybraného úseku</vt:lpstr>
      <vt:lpstr>Analýza rozsahu dopravy – návrhový stav</vt:lpstr>
      <vt:lpstr>Jízdní doby – návrhový stav</vt:lpstr>
      <vt:lpstr>Děkuji za pozornost</vt:lpstr>
      <vt:lpstr>Otázka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dopravního provozu na trati  Plzeň - Žatec</dc:title>
  <dc:creator>Ondřej Buchtelík</dc:creator>
  <cp:lastModifiedBy>Ondřej Buchtelík</cp:lastModifiedBy>
  <cp:revision>12</cp:revision>
  <dcterms:created xsi:type="dcterms:W3CDTF">2024-06-13T10:19:44Z</dcterms:created>
  <dcterms:modified xsi:type="dcterms:W3CDTF">2024-06-16T17:23:08Z</dcterms:modified>
</cp:coreProperties>
</file>