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4" r:id="rId10"/>
    <p:sldId id="26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5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1200">
                <a:solidFill>
                  <a:sysClr val="windowText" lastClr="000000"/>
                </a:solidFill>
              </a:rPr>
              <a:t>Srovnání původních a optimalizovaných tras oběma metodami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roční nájezd km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List1!$A$2:$A$4</c:f>
              <c:strCache>
                <c:ptCount val="3"/>
                <c:pt idx="0">
                  <c:v>původní stav</c:v>
                </c:pt>
                <c:pt idx="1">
                  <c:v>MNS</c:v>
                </c:pt>
                <c:pt idx="2">
                  <c:v>CW metoda</c:v>
                </c:pt>
              </c:strCache>
            </c:strRef>
          </c:cat>
          <c:val>
            <c:numRef>
              <c:f>List1!$B$2:$B$4</c:f>
              <c:numCache>
                <c:formatCode>General</c:formatCode>
                <c:ptCount val="3"/>
                <c:pt idx="0">
                  <c:v>45280.2</c:v>
                </c:pt>
                <c:pt idx="1">
                  <c:v>23948.400000000001</c:v>
                </c:pt>
                <c:pt idx="2">
                  <c:v>23356.2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415-4708-9CB2-AED746023E9F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náklady v Kč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List1!$A$2:$A$4</c:f>
              <c:strCache>
                <c:ptCount val="3"/>
                <c:pt idx="0">
                  <c:v>původní stav</c:v>
                </c:pt>
                <c:pt idx="1">
                  <c:v>MNS</c:v>
                </c:pt>
                <c:pt idx="2">
                  <c:v>CW metoda</c:v>
                </c:pt>
              </c:strCache>
            </c:strRef>
          </c:cat>
          <c:val>
            <c:numRef>
              <c:f>List1!$C$2:$C$4</c:f>
              <c:numCache>
                <c:formatCode>General</c:formatCode>
                <c:ptCount val="3"/>
                <c:pt idx="0">
                  <c:v>408521.8</c:v>
                </c:pt>
                <c:pt idx="1">
                  <c:v>215535.6</c:v>
                </c:pt>
                <c:pt idx="2">
                  <c:v>210205.8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415-4708-9CB2-AED746023E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14818216"/>
        <c:axId val="814818576"/>
      </c:barChart>
      <c:catAx>
        <c:axId val="814818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814818576"/>
        <c:crosses val="autoZero"/>
        <c:auto val="1"/>
        <c:lblAlgn val="ctr"/>
        <c:lblOffset val="100"/>
        <c:noMultiLvlLbl val="0"/>
      </c:catAx>
      <c:valAx>
        <c:axId val="814818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814818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148B1-77AC-4B15-BCAE-BD9876EC00C8}" type="datetimeFigureOut">
              <a:rPr lang="cs-CZ" smtClean="0"/>
              <a:t>19.06.2024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8F6FC-2989-4901-B18C-F1860C4D2C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3658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148B1-77AC-4B15-BCAE-BD9876EC00C8}" type="datetimeFigureOut">
              <a:rPr lang="cs-CZ" smtClean="0"/>
              <a:t>19.06.2024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8F6FC-2989-4901-B18C-F1860C4D2C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3145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148B1-77AC-4B15-BCAE-BD9876EC00C8}" type="datetimeFigureOut">
              <a:rPr lang="cs-CZ" smtClean="0"/>
              <a:t>19.06.2024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8F6FC-2989-4901-B18C-F1860C4D2C06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569764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148B1-77AC-4B15-BCAE-BD9876EC00C8}" type="datetimeFigureOut">
              <a:rPr lang="cs-CZ" smtClean="0"/>
              <a:t>19.06.2024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8F6FC-2989-4901-B18C-F1860C4D2C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02572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148B1-77AC-4B15-BCAE-BD9876EC00C8}" type="datetimeFigureOut">
              <a:rPr lang="cs-CZ" smtClean="0"/>
              <a:t>19.06.2024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8F6FC-2989-4901-B18C-F1860C4D2C06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879917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148B1-77AC-4B15-BCAE-BD9876EC00C8}" type="datetimeFigureOut">
              <a:rPr lang="cs-CZ" smtClean="0"/>
              <a:t>19.06.2024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8F6FC-2989-4901-B18C-F1860C4D2C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05181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148B1-77AC-4B15-BCAE-BD9876EC00C8}" type="datetimeFigureOut">
              <a:rPr lang="cs-CZ" smtClean="0"/>
              <a:t>19.06.2024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8F6FC-2989-4901-B18C-F1860C4D2C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40461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148B1-77AC-4B15-BCAE-BD9876EC00C8}" type="datetimeFigureOut">
              <a:rPr lang="cs-CZ" smtClean="0"/>
              <a:t>19.06.2024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8F6FC-2989-4901-B18C-F1860C4D2C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9154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148B1-77AC-4B15-BCAE-BD9876EC00C8}" type="datetimeFigureOut">
              <a:rPr lang="cs-CZ" smtClean="0"/>
              <a:t>19.06.2024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8F6FC-2989-4901-B18C-F1860C4D2C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6236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148B1-77AC-4B15-BCAE-BD9876EC00C8}" type="datetimeFigureOut">
              <a:rPr lang="cs-CZ" smtClean="0"/>
              <a:t>19.06.2024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8F6FC-2989-4901-B18C-F1860C4D2C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3998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148B1-77AC-4B15-BCAE-BD9876EC00C8}" type="datetimeFigureOut">
              <a:rPr lang="cs-CZ" smtClean="0"/>
              <a:t>19.06.2024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8F6FC-2989-4901-B18C-F1860C4D2C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3380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148B1-77AC-4B15-BCAE-BD9876EC00C8}" type="datetimeFigureOut">
              <a:rPr lang="cs-CZ" smtClean="0"/>
              <a:t>19.06.2024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8F6FC-2989-4901-B18C-F1860C4D2C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6528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148B1-77AC-4B15-BCAE-BD9876EC00C8}" type="datetimeFigureOut">
              <a:rPr lang="cs-CZ" smtClean="0"/>
              <a:t>19.06.2024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8F6FC-2989-4901-B18C-F1860C4D2C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2960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148B1-77AC-4B15-BCAE-BD9876EC00C8}" type="datetimeFigureOut">
              <a:rPr lang="cs-CZ" smtClean="0"/>
              <a:t>19.06.2024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8F6FC-2989-4901-B18C-F1860C4D2C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3190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148B1-77AC-4B15-BCAE-BD9876EC00C8}" type="datetimeFigureOut">
              <a:rPr lang="cs-CZ" smtClean="0"/>
              <a:t>19.06.2024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8F6FC-2989-4901-B18C-F1860C4D2C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8622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148B1-77AC-4B15-BCAE-BD9876EC00C8}" type="datetimeFigureOut">
              <a:rPr lang="cs-CZ" smtClean="0"/>
              <a:t>19.06.2024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8F6FC-2989-4901-B18C-F1860C4D2C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5077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148B1-77AC-4B15-BCAE-BD9876EC00C8}" type="datetimeFigureOut">
              <a:rPr lang="cs-CZ" smtClean="0"/>
              <a:t>19.06.2024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E128F6FC-2989-4901-B18C-F1860C4D2C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8048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6FDA2B-C8AA-29BD-F9B0-AD47D18CCF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4916" y="488272"/>
            <a:ext cx="8211845" cy="3195961"/>
          </a:xfrm>
        </p:spPr>
        <p:txBody>
          <a:bodyPr/>
          <a:lstStyle/>
          <a:p>
            <a:pPr algn="ctr"/>
            <a:r>
              <a:rPr lang="cs-CZ" sz="4000" b="1" spc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Optimalizace dopravních tras ve společnosti </a:t>
            </a:r>
            <a:br>
              <a:rPr lang="cs-CZ" sz="4000" b="1" spc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cs-CZ" sz="4000" b="1" spc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OBRETA spol. s r.o.</a:t>
            </a:r>
            <a:br>
              <a:rPr lang="cs-CZ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8514128-4728-A28D-1334-3B5153A6DB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4916" y="4778802"/>
            <a:ext cx="7766936" cy="1373423"/>
          </a:xfrm>
        </p:spPr>
        <p:txBody>
          <a:bodyPr>
            <a:noAutofit/>
          </a:bodyPr>
          <a:lstStyle/>
          <a:p>
            <a:pPr algn="ctr"/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 bakalářské práce: Vladimíra Fialová</a:t>
            </a:r>
          </a:p>
          <a:p>
            <a:pPr algn="ctr"/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vedoucí bakalářské práce: Ing. Josef Šedivý</a:t>
            </a:r>
          </a:p>
          <a:p>
            <a:pPr algn="ctr"/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České Budějovice, 2024</a:t>
            </a:r>
          </a:p>
        </p:txBody>
      </p:sp>
    </p:spTree>
    <p:extLst>
      <p:ext uri="{BB962C8B-B14F-4D97-AF65-F5344CB8AC3E}">
        <p14:creationId xmlns:p14="http://schemas.microsoft.com/office/powerpoint/2010/main" val="26738761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B9472E-2414-E821-66D5-D16F22BB20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4988" y="3068714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2551506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1265ED-C683-B898-9BAC-5038BCD758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107" y="609600"/>
            <a:ext cx="9188387" cy="1320800"/>
          </a:xfrm>
        </p:spPr>
        <p:txBody>
          <a:bodyPr>
            <a:normAutofit/>
          </a:bodyPr>
          <a:lstStyle/>
          <a:p>
            <a:pPr algn="ctr"/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Motivace a důvody k řešení daného tématu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F7835D-13CC-BC6B-D590-31842D6980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0600" y="2524574"/>
            <a:ext cx="8596668" cy="3880773"/>
          </a:xfrm>
        </p:spPr>
        <p:txBody>
          <a:bodyPr>
            <a:normAutofit/>
          </a:bodyPr>
          <a:lstStyle/>
          <a:p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vztah k tématu vzhledem k zaměstnání</a:t>
            </a:r>
          </a:p>
          <a:p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snaha o nalezení optimálního řešení pro daný problém </a:t>
            </a:r>
          </a:p>
        </p:txBody>
      </p:sp>
    </p:spTree>
    <p:extLst>
      <p:ext uri="{BB962C8B-B14F-4D97-AF65-F5344CB8AC3E}">
        <p14:creationId xmlns:p14="http://schemas.microsoft.com/office/powerpoint/2010/main" val="223032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B784F2-68B6-7BB2-4EA4-E834A31CF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Cíl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D6315F-9B04-C4B3-4E40-223A1F21DF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Cílem bakalářské práce je pomocí vybraných metod operačního výzkumu provést optimalizaci dopravních tras pro přepravu zboží společnosti OBRETA spol. s r.o. a ekonomické zhodnocení provedené optimalizace.</a:t>
            </a:r>
          </a:p>
          <a:p>
            <a:pPr marL="0" indent="0">
              <a:buNone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5265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2178F5-F298-7849-B15D-3AD64D152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Výzkumné otázky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A02031-E73E-FDBF-30CE-9FC749031C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783" y="1819923"/>
            <a:ext cx="9241653" cy="4221440"/>
          </a:xfrm>
        </p:spPr>
        <p:txBody>
          <a:bodyPr>
            <a:normAutofit fontScale="62500" lnSpcReduction="20000"/>
          </a:bodyPr>
          <a:lstStyle/>
          <a:p>
            <a:pPr indent="540385" algn="just">
              <a:lnSpc>
                <a:spcPct val="150000"/>
              </a:lnSpc>
            </a:pPr>
            <a:r>
              <a:rPr lang="cs-CZ" sz="32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Výzkumná otázka 1:</a:t>
            </a:r>
          </a:p>
          <a:p>
            <a:pPr indent="0" algn="just">
              <a:lnSpc>
                <a:spcPct val="150000"/>
              </a:lnSpc>
              <a:buNone/>
            </a:pPr>
            <a:r>
              <a:rPr lang="cs-CZ" sz="3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Dojde při návrhu nových rozvozových tras za pomoci výpočtu matematických metod ke snížení nákladů ve společnosti OBRETA spol. s r.o.?  </a:t>
            </a:r>
          </a:p>
          <a:p>
            <a:pPr indent="540385" algn="just">
              <a:lnSpc>
                <a:spcPct val="150000"/>
              </a:lnSpc>
            </a:pPr>
            <a:r>
              <a:rPr lang="cs-CZ" sz="32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Výzkumná otázka 2:</a:t>
            </a:r>
          </a:p>
          <a:p>
            <a:pPr indent="0" algn="just">
              <a:lnSpc>
                <a:spcPct val="150000"/>
              </a:lnSpc>
              <a:buNone/>
            </a:pPr>
            <a:r>
              <a:rPr lang="cs-CZ" sz="3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Dojde v případě nově navržených rozvozových tras společnosti OBRETA spol. s r.o. k efektivnějšímu využití kapacity návěsu? </a:t>
            </a:r>
          </a:p>
          <a:p>
            <a:pPr indent="540385" algn="just">
              <a:lnSpc>
                <a:spcPct val="150000"/>
              </a:lnSpc>
            </a:pPr>
            <a:r>
              <a:rPr lang="cs-CZ" sz="32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Výzkumná otázka 3:</a:t>
            </a:r>
          </a:p>
          <a:p>
            <a:pPr indent="0" algn="just">
              <a:lnSpc>
                <a:spcPct val="150000"/>
              </a:lnSpc>
              <a:buNone/>
            </a:pPr>
            <a:r>
              <a:rPr lang="cs-CZ" sz="3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Využije navržené řešení společnost OBRETA spol. s r.o. v praxi?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2239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A1768E-94C5-F89B-6304-B2224EA0D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Použité metody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E7A4B7-BF48-E756-DB6C-DA69A1DC43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metoda nejbližšího souseda</a:t>
            </a:r>
          </a:p>
          <a:p>
            <a:r>
              <a:rPr lang="cs-CZ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Clark-</a:t>
            </a:r>
            <a:r>
              <a:rPr lang="cs-CZ" sz="20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Wrightova</a:t>
            </a:r>
            <a:r>
              <a:rPr lang="cs-CZ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metoda</a:t>
            </a:r>
            <a:endParaRPr lang="cs-CZ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8800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F381EC-18C4-3FCA-9BE8-CE0AFA927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Dosažené výsledky a přínos práce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1FAA7513-BC9A-B5D3-31BE-712B5659D43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77863" y="2160588"/>
          <a:ext cx="8596312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849189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F380B5-5CE5-BE02-D7B2-7002760DD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Závěrečné shrnutí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6190F4-03C5-C93B-1E0A-F6240A6B36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Cíl práce byl naplněn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Výsledky byly aplikovány ve vybrané společnosti</a:t>
            </a:r>
          </a:p>
        </p:txBody>
      </p:sp>
    </p:spTree>
    <p:extLst>
      <p:ext uri="{BB962C8B-B14F-4D97-AF65-F5344CB8AC3E}">
        <p14:creationId xmlns:p14="http://schemas.microsoft.com/office/powerpoint/2010/main" val="7792212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16BE92-02D3-9B93-CF0B-DB117C6CD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Otázky vedoucího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BD2E5D-9C7B-94AF-EA06-1C8738EE07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Jaké jsou další možnosti optimalizace dopravně-logistických procesů ve vybrané firmě?</a:t>
            </a:r>
          </a:p>
          <a:p>
            <a:pPr>
              <a:lnSpc>
                <a:spcPct val="150000"/>
              </a:lnSpc>
            </a:pP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Jaké další metody řešení okružního dopravního problému by bylo možné ve Vaší práci využít? Proč nebyly využity?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52314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CAB8D1-FE01-9C76-8B5D-0D6670681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Otázky oponenta</a:t>
            </a:r>
            <a:endParaRPr lang="cs-CZ" sz="4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0CF7E7-BCB1-99C5-D89E-EB0B5C548B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9132491" cy="3880773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Jakým způsobem by bylo možné zajistit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stohovatelnost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palet ve zvoleném podniku?</a:t>
            </a:r>
            <a:endParaRPr lang="cs-CZ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Byla práce předložena vedení podniku a jaká byla jeho případná zpětná vazba?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6888045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95</TotalTime>
  <Words>256</Words>
  <Application>Microsoft Office PowerPoint</Application>
  <PresentationFormat>Širokoúhlá obrazovka</PresentationFormat>
  <Paragraphs>31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Times New Roman</vt:lpstr>
      <vt:lpstr>Trebuchet MS</vt:lpstr>
      <vt:lpstr>Wingdings 3</vt:lpstr>
      <vt:lpstr>Fazeta</vt:lpstr>
      <vt:lpstr>Optimalizace dopravních tras ve společnosti  OBRETA spol. s r.o. </vt:lpstr>
      <vt:lpstr>Motivace a důvody k řešení daného tématu</vt:lpstr>
      <vt:lpstr>Cíl práce</vt:lpstr>
      <vt:lpstr>Výzkumné otázky</vt:lpstr>
      <vt:lpstr>Použité metody</vt:lpstr>
      <vt:lpstr>Dosažené výsledky a přínos práce</vt:lpstr>
      <vt:lpstr>Závěrečné shrnutí</vt:lpstr>
      <vt:lpstr>Otázky vedoucího práce</vt:lpstr>
      <vt:lpstr>Otázky oponenta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Vladimíra Fialová</dc:creator>
  <cp:lastModifiedBy>Vladimíra Fialová</cp:lastModifiedBy>
  <cp:revision>2</cp:revision>
  <dcterms:created xsi:type="dcterms:W3CDTF">2024-06-19T13:37:32Z</dcterms:created>
  <dcterms:modified xsi:type="dcterms:W3CDTF">2024-06-19T17:16:27Z</dcterms:modified>
</cp:coreProperties>
</file>