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1" r:id="rId8"/>
    <p:sldId id="272" r:id="rId9"/>
    <p:sldId id="273" r:id="rId10"/>
    <p:sldId id="274" r:id="rId11"/>
    <p:sldId id="278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A4D1D-0FE9-4E98-A7C2-9D4CF0AAA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76339F-FD9E-4FC0-B08A-EDDB0E55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97E479-AA80-4DA6-A75E-A55139EE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53BF6B-FEE7-4766-A2F4-58959802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FA0C5-EACB-4164-A2F6-BA41D91B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7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D6592-C487-40DF-B512-6F3D30E9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6409BC-FDFD-469F-8BE3-5974F567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5FD26B-B72D-4BEB-BAFC-EDA2D5F8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A6D917-57BF-47A3-A5D3-18BBCBDB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30FC73-13BD-4D7C-9936-38D1D6ED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0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8BEBCB-A666-424A-B2C0-A57F68878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E12A6A-ED59-4A1F-A151-B54E0B038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EC8BF4-59E1-402E-B6DF-A9FFDAA3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A90642-F394-4EE1-BF0F-5907B614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BB01BB-9833-452E-AA27-C76950B7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9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82FB3-07AF-4AEF-AC66-30BF10EF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61063-574B-46C1-A3DC-5897BE6D3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80F4DE-5BD6-4D92-8FB4-5F2AC252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A9E7FE-2617-4E14-A447-997E34B1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430316-131D-4B07-A9C4-4266AC2A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0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39138-3872-4FB4-B028-8545D117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32616A-9EBA-4E7C-A8E3-5127DB25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BA4663-ACBA-4B92-825C-AAE2C96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395438-92A9-4221-B787-CAD8B0C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9EDBD2-50B8-4D3E-8D43-7FDA3A3A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C4988-BC26-4B87-82D9-A640EB1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599BE-9A1A-4EFB-BED8-92438D3D4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41DFAA-10BF-41A6-A907-F654CC38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3BB0BD-EB14-4CB5-ADCE-3845D8AB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454F7C-8E38-4D20-BF2E-FDC5BB42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21DB95-BF01-4F1C-8E0D-F254D3A1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8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1357E-F1DD-4294-A27E-18FF4C5F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C62F8B-EA34-4FF4-AF98-138084F0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C8EA82-41AB-4F8B-B323-FC9B8AEEE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352FE3-0294-4980-B527-3840F9D2E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7CB026-5905-4BDD-9271-291B9D018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77D93A-F6C2-4928-8706-D95A8E7C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366D7F-6245-4E9D-88AE-C380AB84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91B995-CB9B-4E85-8C17-D8765C02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AE475-15F4-4E9D-975B-795E3282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F84FC4-9F8F-48DA-9AE0-5D06CED2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A324D7-DFF5-4883-ABAD-F1AD8C33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A21C1F-9064-46FC-A2B4-56BDDA48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5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318E0A-E2DF-421A-BE42-7214A55F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3396625-804E-4FDE-8B06-C1F5D7DE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65B708-3CBE-44DD-B784-D8050E6D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A7595-F7B7-40E9-97BC-0DF92466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CA9C8-674A-4D0F-919E-8BB0B010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8E6B49-BB42-4EA6-AAB0-38254E10F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C9106F-59A5-4E6D-BBB2-53C80CEF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5B1396-F09D-4754-924F-543D1787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0D7553-8F07-434E-80C7-2AE8F3BD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E7BF6-8717-4183-BB12-9FFF4685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3B5600C-6762-45AF-8E49-AD1841E98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8AC391-218B-4D60-89BD-A65474B3A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649B36-171D-4D0D-A8A5-E341D0ED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D82399-E9F5-4DF2-A75F-E8DA9FF7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2A2DED-5B6B-48C3-8D5A-FF725523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5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FD48E2-41BC-4E6A-8DE1-F1221017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964052-D626-4BA1-AD7E-B73119B6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40822A-3EFA-4280-B7F3-70ADADB15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7CB0-3EE3-4CDC-859B-20D9976E59E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033197-0769-4BCA-950D-C0F4050A5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C0DF2-FDEF-4FA2-870A-70267C26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105A-645F-479E-B925-E856071A8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0FDBFD-33AD-4D43-9665-19C38E30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851" y="2665963"/>
            <a:ext cx="9910296" cy="1525438"/>
          </a:xfrm>
        </p:spPr>
        <p:txBody>
          <a:bodyPr anchor="t">
            <a:normAutofit/>
          </a:bodyPr>
          <a:lstStyle/>
          <a:p>
            <a:pPr algn="l"/>
            <a:r>
              <a:rPr lang="cs-CZ" sz="4800" dirty="0">
                <a:latin typeface="Verdana" panose="020B0604030504040204" pitchFamily="34" charset="0"/>
                <a:ea typeface="Verdana" panose="020B0604030504040204" pitchFamily="34" charset="0"/>
              </a:rPr>
              <a:t>Digitální dvojče robotického kloubu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7C39F7-76ED-4C13-9AC4-3D9C614A9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689" y="857155"/>
            <a:ext cx="9910295" cy="1881659"/>
          </a:xfrm>
        </p:spPr>
        <p:txBody>
          <a:bodyPr anchor="b"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Vysoká škola technická a ekonomická 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 Českých Budějovicích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Ústav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technicko-technologický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21C306E-890F-4711-A76F-9AF8B5CFEF79}"/>
              </a:ext>
            </a:extLst>
          </p:cNvPr>
          <p:cNvSpPr/>
          <p:nvPr/>
        </p:nvSpPr>
        <p:spPr>
          <a:xfrm>
            <a:off x="1140850" y="4119186"/>
            <a:ext cx="8665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Autor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práce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: Josef Dvořák</a:t>
            </a:r>
          </a:p>
          <a:p>
            <a:pPr algn="ctr"/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Vedoucí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práce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: doc. Ing. Petr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Hrubý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CSc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ctr"/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Oponent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práce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: Ing.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Bohumil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Vrhel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212ED1A-AC85-49E1-B016-5874A477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99" y="3595969"/>
            <a:ext cx="2472839" cy="24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5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CA6864-06E8-4FA9-A0BC-A2898749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8" y="1463040"/>
            <a:ext cx="4709757" cy="2690949"/>
          </a:xfrm>
        </p:spPr>
        <p:txBody>
          <a:bodyPr anchor="t">
            <a:normAutofit/>
          </a:bodyPr>
          <a:lstStyle/>
          <a:p>
            <a:r>
              <a:rPr lang="cs-CZ" sz="4800" dirty="0">
                <a:latin typeface="Verdana" panose="020B0604030504040204" pitchFamily="34" charset="0"/>
                <a:ea typeface="Verdana" panose="020B0604030504040204" pitchFamily="34" charset="0"/>
              </a:rPr>
              <a:t>Přínos/Shrnutí  práce </a:t>
            </a:r>
            <a:endParaRPr lang="en-GB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C4F1E2-FB84-491E-B313-A078C10A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Přínos 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Kolekce kvalitních zdrojů. 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Možnost užití modelu navrženého v práci. 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Shrnutí 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Výpočty 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Simulace 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Ekonomické zhodnocení </a:t>
            </a:r>
          </a:p>
          <a:p>
            <a:pPr lvl="1"/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1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563E7F-928B-41DA-AA80-27DD6B6E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5400">
                <a:latin typeface="Verdana" panose="020B0604030504040204" pitchFamily="34" charset="0"/>
                <a:ea typeface="Verdana" panose="020B0604030504040204" pitchFamily="34" charset="0"/>
              </a:rPr>
              <a:t>Doplňující otázky </a:t>
            </a:r>
            <a:endParaRPr lang="en-GB" sz="5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C4476-F048-433B-9DD2-FE6313C5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Pro jaké práce je především robot určen?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Jaká jsou rizika použití krokových motorů pro pohon ramen? 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Jak eliminovat vůle mechanismů při ovlivňování opakovatelné polohovatelnosti?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2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75B477-11CF-41E8-9D0D-227A665D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</a:t>
            </a:r>
            <a:r>
              <a:rPr lang="en-US" sz="6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za </a:t>
            </a:r>
            <a:r>
              <a:rPr lang="cs-CZ" sz="6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pozornost</a:t>
            </a:r>
            <a:r>
              <a:rPr lang="en-US" sz="6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64763F-A2D3-4B94-9704-F7A47E72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 dirty="0">
                <a:latin typeface="Verdana" panose="020B0604030504040204" pitchFamily="34" charset="0"/>
                <a:ea typeface="Verdana" panose="020B0604030504040204" pitchFamily="34" charset="0"/>
              </a:rPr>
              <a:t>Motivace k řešení problému </a:t>
            </a:r>
            <a:endParaRPr lang="en-GB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EF2F-45D1-4E9C-B3CA-D68E2B814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Zlepšení znalostní o robotice.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Zlepšení schopnosti programovat a obsluhovat simulační programy. 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Zjištění užitečnosti digitálního dvojčete u podobného projektu. </a:t>
            </a: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1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351D6-DEA8-4DAA-8B7C-E9349E16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latin typeface="Verdana" panose="020B0604030504040204" pitchFamily="34" charset="0"/>
                <a:ea typeface="Verdana" panose="020B0604030504040204" pitchFamily="34" charset="0"/>
              </a:rPr>
              <a:t>Cíl Práce </a:t>
            </a:r>
            <a:endParaRPr lang="en-GB" sz="4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366A5-B5F2-4267-8FA7-A11B969F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Cílem této práce je důkladně prozkoumat literaturu zabývající se robotikou. Možnost uplatnění na trhu pro industriálně stylizované cenově dostupné robotické rameno. Vytvořit digitální dvojče.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0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2077AA-71CD-4694-9FB2-094C2BF4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 dirty="0">
                <a:latin typeface="Verdana" panose="020B0604030504040204" pitchFamily="34" charset="0"/>
                <a:ea typeface="Verdana" panose="020B0604030504040204" pitchFamily="34" charset="0"/>
              </a:rPr>
              <a:t>Výzkumné </a:t>
            </a:r>
            <a:br>
              <a:rPr lang="cs-CZ" sz="4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800" dirty="0">
                <a:latin typeface="Verdana" panose="020B0604030504040204" pitchFamily="34" charset="0"/>
                <a:ea typeface="Verdana" panose="020B0604030504040204" pitchFamily="34" charset="0"/>
              </a:rPr>
              <a:t>problémy</a:t>
            </a:r>
            <a:endParaRPr lang="en-GB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C3852-BAA2-4043-93DF-C5CEFAB2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Návrh ramena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Ekonomické zhodnocení řešení </a:t>
            </a:r>
          </a:p>
          <a:p>
            <a:pPr marL="0" indent="0">
              <a:buNone/>
            </a:pPr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7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6275C5-4F6D-48A0-B057-322EBC60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latin typeface="Verdana" panose="020B0604030504040204" pitchFamily="34" charset="0"/>
                <a:ea typeface="Verdana" panose="020B0604030504040204" pitchFamily="34" charset="0"/>
              </a:rPr>
              <a:t>Použité metody </a:t>
            </a:r>
            <a:endParaRPr lang="en-GB" sz="4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7D0E4-FD88-4643-A9C3-A3B53479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Analýza literatury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Výpočty mechanismu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3D modelování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Počítačová simulace </a:t>
            </a:r>
          </a:p>
          <a:p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</a:rPr>
              <a:t>Ekonomické zhodnocení řešení </a:t>
            </a:r>
          </a:p>
          <a:p>
            <a:pPr marL="0" indent="0">
              <a:buNone/>
            </a:pPr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4434FF-D198-4701-9924-37D6F312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</a:rPr>
              <a:t>Návrh ramena  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BC87B-9B57-421B-B3BF-41FFC4EC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1794931"/>
            <a:ext cx="5268336" cy="3979585"/>
          </a:xfrm>
        </p:spPr>
        <p:txBody>
          <a:bodyPr anchor="ctr">
            <a:normAutofit/>
          </a:bodyPr>
          <a:lstStyle/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Volba vhodné konstrukce ramena	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Volba vhodného počítačového softwaru spojeného s návrhem ramena a digitálního dvojčete kloubu. 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Volba vhodného materiálu.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F3CBFF-3053-40AC-A8EF-565FBC2C7C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-1" r="18704" b="-1"/>
          <a:stretch/>
        </p:blipFill>
        <p:spPr bwMode="auto">
          <a:xfrm>
            <a:off x="5977787" y="799352"/>
            <a:ext cx="5549127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36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C2ABE6-1DC8-4B1D-8E99-FEDBB547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endParaRPr lang="en-GB" sz="4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5B603-0AC1-44ED-AD64-37D8EEB3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Součásti 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Směry pohybu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Popis 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Zvolený materiál </a:t>
            </a:r>
          </a:p>
          <a:p>
            <a:endParaRPr lang="cs-CZ" sz="2000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žlutá, světlo&#10;&#10;Popis byl vytvořen automaticky">
            <a:extLst>
              <a:ext uri="{FF2B5EF4-FFF2-40B4-BE49-F238E27FC236}">
                <a16:creationId xmlns:a16="http://schemas.microsoft.com/office/drawing/2014/main" id="{7BB8ECC0-F7BC-42D5-933E-950C7D2E9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B51CAA-E3C4-42FA-9850-DCD30867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Simulace  </a:t>
            </a:r>
          </a:p>
        </p:txBody>
      </p:sp>
      <p:grpSp>
        <p:nvGrpSpPr>
          <p:cNvPr id="44" name="Group 3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3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mka">
            <a:hlinkClick r:id="" action="ppaction://media"/>
            <a:extLst>
              <a:ext uri="{FF2B5EF4-FFF2-40B4-BE49-F238E27FC236}">
                <a16:creationId xmlns:a16="http://schemas.microsoft.com/office/drawing/2014/main" id="{3E8E593A-C9B9-4E2F-A613-CA61DB0212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2492" y="1842623"/>
            <a:ext cx="5536001" cy="31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CFA277-B33A-4FC5-BC61-BAD7DAE9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Ekonomické zhodnocení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51C58-0FBC-4212-9525-C10B2343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Srovnání s komerčními roboty 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Cena výroby </a:t>
            </a: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14 141 Kč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THOR</a:t>
            </a: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9 411 Kč</a:t>
            </a:r>
          </a:p>
          <a:p>
            <a:pPr lvl="1"/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Educational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6 axis robot</a:t>
            </a: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55 000 Kč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KUKA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Aglius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200 000 Kč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61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225</Words>
  <Application>Microsoft Office PowerPoint</Application>
  <PresentationFormat>Širokoúhlá obrazovka</PresentationFormat>
  <Paragraphs>61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Motiv Office</vt:lpstr>
      <vt:lpstr>Digitální dvojče robotického kloubu </vt:lpstr>
      <vt:lpstr>Motivace k řešení problému </vt:lpstr>
      <vt:lpstr>Cíl Práce </vt:lpstr>
      <vt:lpstr>Výzkumné  problémy</vt:lpstr>
      <vt:lpstr>Použité metody </vt:lpstr>
      <vt:lpstr>Návrh ramena  </vt:lpstr>
      <vt:lpstr>Model</vt:lpstr>
      <vt:lpstr>Simulace  </vt:lpstr>
      <vt:lpstr>Ekonomické zhodnocení </vt:lpstr>
      <vt:lpstr>Přínos/Shrnutí  práce </vt:lpstr>
      <vt:lpstr>Doplňující otázky 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dvojče robotického kloubu </dc:title>
  <dc:creator>Josef Dvořák</dc:creator>
  <cp:lastModifiedBy>Josef Dvořák</cp:lastModifiedBy>
  <cp:revision>6</cp:revision>
  <dcterms:created xsi:type="dcterms:W3CDTF">2020-09-07T21:37:15Z</dcterms:created>
  <dcterms:modified xsi:type="dcterms:W3CDTF">2020-09-07T21:45:24Z</dcterms:modified>
</cp:coreProperties>
</file>