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9" r:id="rId3"/>
    <p:sldId id="260" r:id="rId4"/>
    <p:sldId id="267" r:id="rId5"/>
    <p:sldId id="268" r:id="rId6"/>
    <p:sldId id="266" r:id="rId7"/>
    <p:sldId id="265" r:id="rId8"/>
    <p:sldId id="271" r:id="rId9"/>
    <p:sldId id="264" r:id="rId10"/>
    <p:sldId id="269" r:id="rId11"/>
    <p:sldId id="27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7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86" d="100"/>
          <a:sy n="86" d="100"/>
        </p:scale>
        <p:origin x="466" y="53"/>
      </p:cViewPr>
      <p:guideLst>
        <p:guide orient="horz" pos="4201"/>
        <p:guide pos="75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/>
              <a:t>NÁKLADY [Kč]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List1!$C$2</c:f>
              <c:strCache>
                <c:ptCount val="1"/>
                <c:pt idx="0">
                  <c:v>Vstupní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List1!$B$3:$B$7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List1!$C$3:$C$7</c:f>
              <c:numCache>
                <c:formatCode>General</c:formatCode>
                <c:ptCount val="5"/>
                <c:pt idx="0">
                  <c:v>190490</c:v>
                </c:pt>
                <c:pt idx="1">
                  <c:v>189950</c:v>
                </c:pt>
                <c:pt idx="2">
                  <c:v>576680</c:v>
                </c:pt>
                <c:pt idx="3">
                  <c:v>94869</c:v>
                </c:pt>
                <c:pt idx="4">
                  <c:v>805269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24-41F4-B76B-E81ACBD70273}"/>
            </c:ext>
          </c:extLst>
        </c:ser>
        <c:ser>
          <c:idx val="1"/>
          <c:order val="1"/>
          <c:tx>
            <c:strRef>
              <c:f>List1!$D$2</c:f>
              <c:strCache>
                <c:ptCount val="1"/>
                <c:pt idx="0">
                  <c:v>Provozní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List1!$B$3:$B$7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List1!$D$3:$D$7</c:f>
              <c:numCache>
                <c:formatCode>General</c:formatCode>
                <c:ptCount val="5"/>
                <c:pt idx="0">
                  <c:v>5809603</c:v>
                </c:pt>
                <c:pt idx="1">
                  <c:v>4637743</c:v>
                </c:pt>
                <c:pt idx="2">
                  <c:v>3753385</c:v>
                </c:pt>
                <c:pt idx="3">
                  <c:v>8368689</c:v>
                </c:pt>
                <c:pt idx="4">
                  <c:v>1684189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24-41F4-B76B-E81ACBD702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854208"/>
        <c:axId val="199858368"/>
      </c:barChart>
      <c:catAx>
        <c:axId val="17385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9858368"/>
        <c:crosses val="autoZero"/>
        <c:auto val="1"/>
        <c:lblAlgn val="ctr"/>
        <c:lblOffset val="100"/>
        <c:noMultiLvlLbl val="0"/>
      </c:catAx>
      <c:valAx>
        <c:axId val="199858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385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EMISE [kg]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List1!$C$24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List1!$B$25:$B$29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List1!$C$25:$C$29</c:f>
              <c:numCache>
                <c:formatCode>General</c:formatCode>
                <c:ptCount val="5"/>
                <c:pt idx="0">
                  <c:v>6.16</c:v>
                </c:pt>
                <c:pt idx="1">
                  <c:v>8.75</c:v>
                </c:pt>
                <c:pt idx="2">
                  <c:v>78.5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54-4E26-88C0-2051E91E5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645440"/>
        <c:axId val="201697536"/>
      </c:barChart>
      <c:catAx>
        <c:axId val="20364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697536"/>
        <c:crosses val="autoZero"/>
        <c:auto val="1"/>
        <c:lblAlgn val="ctr"/>
        <c:lblOffset val="100"/>
        <c:noMultiLvlLbl val="0"/>
      </c:catAx>
      <c:valAx>
        <c:axId val="20169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64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9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31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5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98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4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04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8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11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56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33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A0583-8D6B-4605-9BC1-32CAF365147F}" type="datetimeFigureOut">
              <a:rPr lang="cs-CZ" smtClean="0"/>
              <a:t>09.09.2020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B5522-710F-4AE4-A531-80CC23F91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8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140968"/>
            <a:ext cx="9144000" cy="995363"/>
          </a:xfrm>
        </p:spPr>
        <p:txBody>
          <a:bodyPr>
            <a:normAutofit fontScale="90000"/>
          </a:bodyPr>
          <a:lstStyle/>
          <a:p>
            <a:r>
              <a:rPr lang="cs-CZ" sz="4800" b="1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Administrativní budova PČR v Chebu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3352" y="5561361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Autor bakalářské práce: 	Hana Sebroňová</a:t>
            </a:r>
          </a:p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Vedoucí bakalářské práce: 	Ing. Martin Dědič</a:t>
            </a:r>
          </a:p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Oponent bakalářské práce:	Ing. Michal Lávička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68168" y="468758"/>
            <a:ext cx="7799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Vysoká škola technická a ekonomická v Českých Budějovicích</a:t>
            </a: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Ústav </a:t>
            </a: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technicko-technologický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Katedra stavebnictví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3" y="468758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15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Doplňující dotazy od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351338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>
              <a:buClr>
                <a:srgbClr val="C00000"/>
              </a:buClr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Jaký je rozdíl mezi anhydritovým a cementovým potěrem? Proč jste volila právě anhydritový potěr? </a:t>
            </a:r>
          </a:p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Návrh I profilu - vnitřní nosné zdivo - výsledek 2 x I 600. Budou tyto profily svařeny do krabice? Pokud ano proč, pokud ne proč? </a:t>
            </a:r>
          </a:p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Myslíte si, že I profily svařené do krabice pozitivně, nebo negativně ovlivní únosnost při požáru?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0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3632" y="2766218"/>
            <a:ext cx="6048672" cy="1325563"/>
          </a:xfrm>
        </p:spPr>
        <p:txBody>
          <a:bodyPr/>
          <a:lstStyle/>
          <a:p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</a:rPr>
              <a:t>Děkuji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35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Cílem bakalářské práce je navrhnout variantní řešení zdroje vytápění řešené administrativní budovy s vyhodnocením nejvhodnější varianty podle zadaných parametrů a návrh využití alternativních zdrojů tepla/ energie na fasádě objektu.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7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07431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Jaký je nejvhodnější zdroj vytápění konkrétní administrativní budovy? 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Jaké jsou vhodné alternativní zdroje tepla, které se dají umístit na fasádu, pro zvolenou administrativní budovu?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7ECB6503-F237-4D8C-A969-F3224601D291}"/>
              </a:ext>
            </a:extLst>
          </p:cNvPr>
          <p:cNvSpPr txBox="1">
            <a:spLocks/>
          </p:cNvSpPr>
          <p:nvPr/>
        </p:nvSpPr>
        <p:spPr>
          <a:xfrm>
            <a:off x="983432" y="36450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Metodika práce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E3D7484-D3D8-418E-AD7A-D5825C687CA7}"/>
              </a:ext>
            </a:extLst>
          </p:cNvPr>
          <p:cNvSpPr txBox="1">
            <a:spLocks/>
          </p:cNvSpPr>
          <p:nvPr/>
        </p:nvSpPr>
        <p:spPr>
          <a:xfrm>
            <a:off x="983432" y="474925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</a:pPr>
            <a:r>
              <a:rPr lang="cs-CZ">
                <a:latin typeface="Verdana" panose="020B0604030504040204" pitchFamily="34" charset="0"/>
                <a:ea typeface="Verdana" panose="020B0604030504040204" pitchFamily="34" charset="0"/>
              </a:rPr>
              <a:t>Metoda popisu</a:t>
            </a:r>
          </a:p>
          <a:p>
            <a:pPr>
              <a:buClr>
                <a:srgbClr val="C00000"/>
              </a:buClr>
            </a:pPr>
            <a:r>
              <a:rPr lang="cs-CZ">
                <a:latin typeface="Verdana" panose="020B0604030504040204" pitchFamily="34" charset="0"/>
                <a:ea typeface="Verdana" panose="020B0604030504040204" pitchFamily="34" charset="0"/>
              </a:rPr>
              <a:t>Metoda výpočtu</a:t>
            </a:r>
          </a:p>
          <a:p>
            <a:pPr>
              <a:buClr>
                <a:srgbClr val="C00000"/>
              </a:buClr>
            </a:pPr>
            <a:r>
              <a:rPr lang="cs-CZ">
                <a:latin typeface="Verdana" panose="020B0604030504040204" pitchFamily="34" charset="0"/>
                <a:ea typeface="Verdana" panose="020B0604030504040204" pitchFamily="34" charset="0"/>
              </a:rPr>
              <a:t>Metoda komparace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/>
          </a:p>
          <a:p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35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5178881"/>
            <a:ext cx="1608137" cy="160813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AB8698C-0554-4701-B5FA-3B67B3EA824A}"/>
              </a:ext>
            </a:extLst>
          </p:cNvPr>
          <p:cNvSpPr txBox="1"/>
          <p:nvPr/>
        </p:nvSpPr>
        <p:spPr>
          <a:xfrm>
            <a:off x="838200" y="1871857"/>
            <a:ext cx="9074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</a:rPr>
              <a:t>Vstupní náklady a provozní náklady v horizontu 10 let</a:t>
            </a: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1A218359-5970-43A9-9ED1-E887739C2B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6392780"/>
              </p:ext>
            </p:extLst>
          </p:nvPr>
        </p:nvGraphicFramePr>
        <p:xfrm>
          <a:off x="4079776" y="2283744"/>
          <a:ext cx="6120680" cy="347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16AE4519-AC9E-4EE4-A665-5C6E01C86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57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 – Jeden plynový kotel</a:t>
            </a: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 – 5 plynových kotlů</a:t>
            </a: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 – Kotel na tuhá paliva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4 – Elektrokotel</a:t>
            </a: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5 – Tepelné čerpadlo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249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488" y="5157192"/>
            <a:ext cx="1608137" cy="1608137"/>
          </a:xfrm>
          <a:prstGeom prst="rect">
            <a:avLst/>
          </a:prstGeom>
        </p:spPr>
      </p:pic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F53527E0-0B57-47D1-B539-394469212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313246"/>
              </p:ext>
            </p:extLst>
          </p:nvPr>
        </p:nvGraphicFramePr>
        <p:xfrm>
          <a:off x="5519936" y="2319370"/>
          <a:ext cx="5544616" cy="276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F15465B7-E0DE-41C2-96F1-FCE099691384}"/>
              </a:ext>
            </a:extLst>
          </p:cNvPr>
          <p:cNvSpPr txBox="1"/>
          <p:nvPr/>
        </p:nvSpPr>
        <p:spPr>
          <a:xfrm>
            <a:off x="802698" y="2626336"/>
            <a:ext cx="5268628" cy="2338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 – Jeden plynový kotel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 – 5 plynových kotlů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 – Kotel na tuhá paliva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4 – Elektrokotel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5 – Tepelné čerpadlo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71929A0-0B23-4C7E-B948-1096500474D4}"/>
              </a:ext>
            </a:extLst>
          </p:cNvPr>
          <p:cNvSpPr txBox="1"/>
          <p:nvPr/>
        </p:nvSpPr>
        <p:spPr>
          <a:xfrm>
            <a:off x="911424" y="173621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</a:rPr>
              <a:t>Emise </a:t>
            </a:r>
            <a:r>
              <a:rPr lang="cs-CZ" b="1" dirty="0" err="1">
                <a:latin typeface="Verdana" panose="020B0604030504040204" pitchFamily="34" charset="0"/>
                <a:ea typeface="Verdana" panose="020B0604030504040204" pitchFamily="34" charset="0"/>
              </a:rPr>
              <a:t>NOx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</a:rPr>
              <a:t> vznikající při provozu v horizontu 1 roku</a:t>
            </a:r>
          </a:p>
        </p:txBody>
      </p:sp>
    </p:spTree>
    <p:extLst>
      <p:ext uri="{BB962C8B-B14F-4D97-AF65-F5344CB8AC3E}">
        <p14:creationId xmlns:p14="http://schemas.microsoft.com/office/powerpoint/2010/main" val="134960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6792"/>
            <a:ext cx="10515600" cy="462017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Nejoptimálnější varianta pro vytápění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1216B8D-A65D-400C-8221-44F17BBBA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66320"/>
              </p:ext>
            </p:extLst>
          </p:nvPr>
        </p:nvGraphicFramePr>
        <p:xfrm>
          <a:off x="1271464" y="2373373"/>
          <a:ext cx="6984776" cy="1800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476">
                  <a:extLst>
                    <a:ext uri="{9D8B030D-6E8A-4147-A177-3AD203B41FA5}">
                      <a16:colId xmlns:a16="http://schemas.microsoft.com/office/drawing/2014/main" val="2059162580"/>
                    </a:ext>
                  </a:extLst>
                </a:gridCol>
                <a:gridCol w="1813407">
                  <a:extLst>
                    <a:ext uri="{9D8B030D-6E8A-4147-A177-3AD203B41FA5}">
                      <a16:colId xmlns:a16="http://schemas.microsoft.com/office/drawing/2014/main" val="848205423"/>
                    </a:ext>
                  </a:extLst>
                </a:gridCol>
                <a:gridCol w="1419758">
                  <a:extLst>
                    <a:ext uri="{9D8B030D-6E8A-4147-A177-3AD203B41FA5}">
                      <a16:colId xmlns:a16="http://schemas.microsoft.com/office/drawing/2014/main" val="2837908946"/>
                    </a:ext>
                  </a:extLst>
                </a:gridCol>
                <a:gridCol w="1529148">
                  <a:extLst>
                    <a:ext uri="{9D8B030D-6E8A-4147-A177-3AD203B41FA5}">
                      <a16:colId xmlns:a16="http://schemas.microsoft.com/office/drawing/2014/main" val="1462372198"/>
                    </a:ext>
                  </a:extLst>
                </a:gridCol>
                <a:gridCol w="1418987">
                  <a:extLst>
                    <a:ext uri="{9D8B030D-6E8A-4147-A177-3AD203B41FA5}">
                      <a16:colId xmlns:a16="http://schemas.microsoft.com/office/drawing/2014/main" val="2005945994"/>
                    </a:ext>
                  </a:extLst>
                </a:gridCol>
              </a:tblGrid>
              <a:tr h="52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Varianta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Typ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Vstupní náklady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Provozní náklady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Celkové náklady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945429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Jeden plynový kotel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190 490,-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5 809 603,-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6 000 093,-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9950535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Pět plynových kotlů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189 950,-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4 637 743,-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4 827 693,-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620643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Kotel na tuhá paliva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576 680,-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3 753 385,-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4 330 065,-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9003362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Elektokotel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94 869,-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8 368 689,-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8 463 558,-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498505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Tepelné čerpadlo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805 269,-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1 684 189,-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2 489 458,-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0942338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4F30757-C0A3-4A6F-A311-3F1FBB659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190919"/>
              </p:ext>
            </p:extLst>
          </p:nvPr>
        </p:nvGraphicFramePr>
        <p:xfrm>
          <a:off x="1271464" y="4619692"/>
          <a:ext cx="4511420" cy="2034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968">
                  <a:extLst>
                    <a:ext uri="{9D8B030D-6E8A-4147-A177-3AD203B41FA5}">
                      <a16:colId xmlns:a16="http://schemas.microsoft.com/office/drawing/2014/main" val="2708626335"/>
                    </a:ext>
                  </a:extLst>
                </a:gridCol>
                <a:gridCol w="1593515">
                  <a:extLst>
                    <a:ext uri="{9D8B030D-6E8A-4147-A177-3AD203B41FA5}">
                      <a16:colId xmlns:a16="http://schemas.microsoft.com/office/drawing/2014/main" val="4259212312"/>
                    </a:ext>
                  </a:extLst>
                </a:gridCol>
                <a:gridCol w="2212937">
                  <a:extLst>
                    <a:ext uri="{9D8B030D-6E8A-4147-A177-3AD203B41FA5}">
                      <a16:colId xmlns:a16="http://schemas.microsoft.com/office/drawing/2014/main" val="1268327797"/>
                    </a:ext>
                  </a:extLst>
                </a:gridCol>
              </a:tblGrid>
              <a:tr h="497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Varianta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Typ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Vzniklé emise NO</a:t>
                      </a:r>
                      <a:r>
                        <a:rPr lang="cs-CZ" sz="1400" baseline="-25000">
                          <a:effectLst/>
                        </a:rPr>
                        <a:t>x</a:t>
                      </a:r>
                      <a:r>
                        <a:rPr lang="cs-CZ" sz="1400">
                          <a:effectLst/>
                        </a:rPr>
                        <a:t> za 1 rok [kg]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168150"/>
                  </a:ext>
                </a:extLst>
              </a:tr>
              <a:tr h="234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Jeden plynový kotel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6,16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75268"/>
                  </a:ext>
                </a:extLst>
              </a:tr>
              <a:tr h="234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Pět plynových kotlů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8,75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323876"/>
                  </a:ext>
                </a:extLst>
              </a:tr>
              <a:tr h="234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Kotel na tuhá paliva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78,5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0495205"/>
                  </a:ext>
                </a:extLst>
              </a:tr>
              <a:tr h="234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Elektokotel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600999"/>
                  </a:ext>
                </a:extLst>
              </a:tr>
              <a:tr h="234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Tepelné čerpadlo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394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13479F1B-2D9A-45D9-A737-78565E1F6DFA}"/>
              </a:ext>
            </a:extLst>
          </p:cNvPr>
          <p:cNvSpPr txBox="1"/>
          <p:nvPr/>
        </p:nvSpPr>
        <p:spPr>
          <a:xfrm>
            <a:off x="1122861" y="1951762"/>
            <a:ext cx="287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Ekonomické hledisko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6B81B28-DF53-412A-9C13-6C39C24F8288}"/>
              </a:ext>
            </a:extLst>
          </p:cNvPr>
          <p:cNvSpPr txBox="1"/>
          <p:nvPr/>
        </p:nvSpPr>
        <p:spPr>
          <a:xfrm>
            <a:off x="1271464" y="4219582"/>
            <a:ext cx="2689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Ekologické hledisko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F188D25-A06C-4B61-8C5D-B59DE8ABC795}"/>
              </a:ext>
            </a:extLst>
          </p:cNvPr>
          <p:cNvSpPr txBox="1"/>
          <p:nvPr/>
        </p:nvSpPr>
        <p:spPr>
          <a:xfrm>
            <a:off x="6445556" y="5457973"/>
            <a:ext cx="3826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Verdana" panose="020B0604030504040204" pitchFamily="34" charset="0"/>
                <a:ea typeface="Verdana" panose="020B0604030504040204" pitchFamily="34" charset="0"/>
              </a:rPr>
              <a:t>TEPELNÉ ČERPADLO</a:t>
            </a:r>
          </a:p>
        </p:txBody>
      </p:sp>
    </p:spTree>
    <p:extLst>
      <p:ext uri="{BB962C8B-B14F-4D97-AF65-F5344CB8AC3E}">
        <p14:creationId xmlns:p14="http://schemas.microsoft.com/office/powerpoint/2010/main" val="159299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8573A320-6961-4FFF-A298-E592C72A9349}"/>
              </a:ext>
            </a:extLst>
          </p:cNvPr>
          <p:cNvSpPr txBox="1"/>
          <p:nvPr/>
        </p:nvSpPr>
        <p:spPr>
          <a:xfrm>
            <a:off x="838200" y="1690688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Cena potřebné energie bez využití fotovoltaických panelů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E0C7002-28F1-44CB-8F7B-A050EB3DFA9F}"/>
              </a:ext>
            </a:extLst>
          </p:cNvPr>
          <p:cNvSpPr txBox="1"/>
          <p:nvPr/>
        </p:nvSpPr>
        <p:spPr>
          <a:xfrm>
            <a:off x="838200" y="3917508"/>
            <a:ext cx="7501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Cena potřebné energie s využitím fotovoltaických panelů</a:t>
            </a: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9183C529-101E-4275-BDD6-0564CB7E3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1446"/>
              </p:ext>
            </p:extLst>
          </p:nvPr>
        </p:nvGraphicFramePr>
        <p:xfrm>
          <a:off x="888728" y="2122818"/>
          <a:ext cx="7130008" cy="1666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5004">
                  <a:extLst>
                    <a:ext uri="{9D8B030D-6E8A-4147-A177-3AD203B41FA5}">
                      <a16:colId xmlns:a16="http://schemas.microsoft.com/office/drawing/2014/main" val="2501442641"/>
                    </a:ext>
                  </a:extLst>
                </a:gridCol>
                <a:gridCol w="3565004">
                  <a:extLst>
                    <a:ext uri="{9D8B030D-6E8A-4147-A177-3AD203B41FA5}">
                      <a16:colId xmlns:a16="http://schemas.microsoft.com/office/drawing/2014/main" val="3135930031"/>
                    </a:ext>
                  </a:extLst>
                </a:gridCol>
              </a:tblGrid>
              <a:tr h="4165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Celková spotřeba energie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67 956 kWh/rok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4789968"/>
                  </a:ext>
                </a:extLst>
              </a:tr>
              <a:tr h="4165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za jednotku (ČEZ)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kWh = 3,11 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5490368"/>
                  </a:ext>
                </a:extLst>
              </a:tr>
              <a:tr h="4165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211 344,-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780767"/>
                  </a:ext>
                </a:extLst>
              </a:tr>
              <a:tr h="4165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10 let 	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2 113 440,-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4670477"/>
                  </a:ext>
                </a:extLst>
              </a:tr>
            </a:tbl>
          </a:graphicData>
        </a:graphic>
      </p:graphicFrame>
      <p:graphicFrame>
        <p:nvGraphicFramePr>
          <p:cNvPr id="19" name="Tabulka 18">
            <a:extLst>
              <a:ext uri="{FF2B5EF4-FFF2-40B4-BE49-F238E27FC236}">
                <a16:creationId xmlns:a16="http://schemas.microsoft.com/office/drawing/2014/main" id="{1449FB26-77FB-4525-A0C5-8A6CD637A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50110"/>
              </p:ext>
            </p:extLst>
          </p:nvPr>
        </p:nvGraphicFramePr>
        <p:xfrm>
          <a:off x="888728" y="4446088"/>
          <a:ext cx="7180536" cy="1863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0268">
                  <a:extLst>
                    <a:ext uri="{9D8B030D-6E8A-4147-A177-3AD203B41FA5}">
                      <a16:colId xmlns:a16="http://schemas.microsoft.com/office/drawing/2014/main" val="143534846"/>
                    </a:ext>
                  </a:extLst>
                </a:gridCol>
                <a:gridCol w="3590268">
                  <a:extLst>
                    <a:ext uri="{9D8B030D-6E8A-4147-A177-3AD203B41FA5}">
                      <a16:colId xmlns:a16="http://schemas.microsoft.com/office/drawing/2014/main" val="2418073818"/>
                    </a:ext>
                  </a:extLst>
                </a:gridCol>
              </a:tblGrid>
              <a:tr h="465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Celková spotřeba energie (32,7 %)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55 000,2 kWh/rok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225893"/>
                  </a:ext>
                </a:extLst>
              </a:tr>
              <a:tr h="465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za jednotku (ČEZ)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kWh = 3,11 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307165"/>
                  </a:ext>
                </a:extLst>
              </a:tr>
              <a:tr h="465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171 051,-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5349210"/>
                  </a:ext>
                </a:extLst>
              </a:tr>
              <a:tr h="465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10 let	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1 710 510,-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0816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02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EDB3D6C0-062B-4A84-AC9C-EE307B37E9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1424" y="2103436"/>
          <a:ext cx="7056784" cy="1469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39427675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4170751297"/>
                    </a:ext>
                  </a:extLst>
                </a:gridCol>
              </a:tblGrid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Celková spotřeba energie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174 718 kWh/rok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3317533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Cena za jednotku (ČEZ)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kWh = 3,11 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4134550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543 373,-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1053616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10 let 	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5 433 730,-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8397442"/>
                  </a:ext>
                </a:extLst>
              </a:tr>
            </a:tbl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8573A320-6961-4FFF-A298-E592C72A9349}"/>
              </a:ext>
            </a:extLst>
          </p:cNvPr>
          <p:cNvSpPr txBox="1"/>
          <p:nvPr/>
        </p:nvSpPr>
        <p:spPr>
          <a:xfrm>
            <a:off x="838200" y="1690688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Cena potřebné energie bez využití solárních kolektorů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E0C7002-28F1-44CB-8F7B-A050EB3DFA9F}"/>
              </a:ext>
            </a:extLst>
          </p:cNvPr>
          <p:cNvSpPr txBox="1"/>
          <p:nvPr/>
        </p:nvSpPr>
        <p:spPr>
          <a:xfrm>
            <a:off x="911424" y="3789040"/>
            <a:ext cx="7065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Cena potřebné energie s využitím solárních kolektorů</a:t>
            </a:r>
          </a:p>
        </p:txBody>
      </p:sp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B28AB154-FA2D-4A05-BA13-73460F375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072162"/>
              </p:ext>
            </p:extLst>
          </p:nvPr>
        </p:nvGraphicFramePr>
        <p:xfrm>
          <a:off x="838200" y="4446088"/>
          <a:ext cx="7130008" cy="1469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5004">
                  <a:extLst>
                    <a:ext uri="{9D8B030D-6E8A-4147-A177-3AD203B41FA5}">
                      <a16:colId xmlns:a16="http://schemas.microsoft.com/office/drawing/2014/main" val="3433685329"/>
                    </a:ext>
                  </a:extLst>
                </a:gridCol>
                <a:gridCol w="3565004">
                  <a:extLst>
                    <a:ext uri="{9D8B030D-6E8A-4147-A177-3AD203B41FA5}">
                      <a16:colId xmlns:a16="http://schemas.microsoft.com/office/drawing/2014/main" val="1763677147"/>
                    </a:ext>
                  </a:extLst>
                </a:gridCol>
              </a:tblGrid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Celková spotřeba energie (80,94 %)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57 133 kWh/rok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744899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za jednotku (ČEZ)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kWh = 3,11 Kč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091204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rok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177 684,-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460806"/>
                  </a:ext>
                </a:extLst>
              </a:tr>
              <a:tr h="3673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Cena spotřebované energie za 10 let	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1 776 840,-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6727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293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Závěrečné shrnutí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12" y="5060951"/>
            <a:ext cx="1608137" cy="1608137"/>
          </a:xfrm>
          <a:prstGeom prst="rect">
            <a:avLst/>
          </a:prstGeom>
        </p:spPr>
      </p:pic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C5CF9C7-8A02-45A8-8089-D4D67E10C3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6928"/>
              </p:ext>
            </p:extLst>
          </p:nvPr>
        </p:nvGraphicFramePr>
        <p:xfrm>
          <a:off x="838200" y="2046522"/>
          <a:ext cx="7071176" cy="1584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5588">
                  <a:extLst>
                    <a:ext uri="{9D8B030D-6E8A-4147-A177-3AD203B41FA5}">
                      <a16:colId xmlns:a16="http://schemas.microsoft.com/office/drawing/2014/main" val="331552073"/>
                    </a:ext>
                  </a:extLst>
                </a:gridCol>
                <a:gridCol w="3535588">
                  <a:extLst>
                    <a:ext uri="{9D8B030D-6E8A-4147-A177-3AD203B41FA5}">
                      <a16:colId xmlns:a16="http://schemas.microsoft.com/office/drawing/2014/main" val="2051602689"/>
                    </a:ext>
                  </a:extLst>
                </a:gridCol>
              </a:tblGrid>
              <a:tr h="309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Investice do solárního systému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4 932 716,-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7263697"/>
                  </a:ext>
                </a:extLst>
              </a:tr>
              <a:tr h="309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Rozdíl ceny spotřebované energie za 1 rok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365 689,-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6471463"/>
                  </a:ext>
                </a:extLst>
              </a:tr>
              <a:tr h="309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Návratnost investice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13 let a 6 měsíců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057467"/>
                  </a:ext>
                </a:extLst>
              </a:tr>
              <a:tr h="6558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Úspora za 25 let životnosti solárního systému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4 205 424,-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281174"/>
                  </a:ext>
                </a:extLst>
              </a:tr>
            </a:tbl>
          </a:graphicData>
        </a:graphic>
      </p:graphicFrame>
      <p:graphicFrame>
        <p:nvGraphicFramePr>
          <p:cNvPr id="8" name="Zástupný obsah 8">
            <a:extLst>
              <a:ext uri="{FF2B5EF4-FFF2-40B4-BE49-F238E27FC236}">
                <a16:creationId xmlns:a16="http://schemas.microsoft.com/office/drawing/2014/main" id="{7519C583-277A-4CDB-87CE-D4845A5208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336644"/>
              </p:ext>
            </p:extLst>
          </p:nvPr>
        </p:nvGraphicFramePr>
        <p:xfrm>
          <a:off x="838200" y="4398170"/>
          <a:ext cx="7071176" cy="1325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5588">
                  <a:extLst>
                    <a:ext uri="{9D8B030D-6E8A-4147-A177-3AD203B41FA5}">
                      <a16:colId xmlns:a16="http://schemas.microsoft.com/office/drawing/2014/main" val="4224867915"/>
                    </a:ext>
                  </a:extLst>
                </a:gridCol>
                <a:gridCol w="3535588">
                  <a:extLst>
                    <a:ext uri="{9D8B030D-6E8A-4147-A177-3AD203B41FA5}">
                      <a16:colId xmlns:a16="http://schemas.microsoft.com/office/drawing/2014/main" val="359523557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Investice do solárního systému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2 546 655,-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730470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Rozdíl ceny spotřebované energie za 1 rok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40 293,-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0644366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Návratnost investice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63 let a 3 měsíce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99733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65E4C55-6747-4958-AD92-7211AADE337D}"/>
              </a:ext>
            </a:extLst>
          </p:cNvPr>
          <p:cNvSpPr txBox="1"/>
          <p:nvPr/>
        </p:nvSpPr>
        <p:spPr>
          <a:xfrm>
            <a:off x="802675" y="1595733"/>
            <a:ext cx="349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Návrh solárních kolektorů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8F0E975-D79B-4B69-9B43-835F4BB9D0A9}"/>
              </a:ext>
            </a:extLst>
          </p:cNvPr>
          <p:cNvSpPr txBox="1"/>
          <p:nvPr/>
        </p:nvSpPr>
        <p:spPr>
          <a:xfrm>
            <a:off x="775039" y="3834632"/>
            <a:ext cx="3928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Návrh fotovoltaických panelů</a:t>
            </a:r>
          </a:p>
        </p:txBody>
      </p:sp>
    </p:spTree>
    <p:extLst>
      <p:ext uri="{BB962C8B-B14F-4D97-AF65-F5344CB8AC3E}">
        <p14:creationId xmlns:p14="http://schemas.microsoft.com/office/powerpoint/2010/main" val="3420132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653</Words>
  <Application>Microsoft Office PowerPoint</Application>
  <PresentationFormat>Širokoúhlá obrazovka</PresentationFormat>
  <Paragraphs>151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Motiv Office</vt:lpstr>
      <vt:lpstr>Administrativní budova PČR v Chebu</vt:lpstr>
      <vt:lpstr>Cíl práce</vt:lpstr>
      <vt:lpstr>Výzkumné otázky</vt:lpstr>
      <vt:lpstr>Dosažené výsledky a přínos</vt:lpstr>
      <vt:lpstr>Dosažené výsledky a přínos</vt:lpstr>
      <vt:lpstr>Závěrečné shrnutí</vt:lpstr>
      <vt:lpstr>Dosažené výsledky a přínos</vt:lpstr>
      <vt:lpstr>Dosažené výsledky a přínos</vt:lpstr>
      <vt:lpstr>Závěrečné shrnutí</vt:lpstr>
      <vt:lpstr>Doplňující dotazy od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Mateřská škola se speciální třídou</dc:title>
  <dc:creator>Tom</dc:creator>
  <cp:lastModifiedBy>Hana Sebroňová</cp:lastModifiedBy>
  <cp:revision>47</cp:revision>
  <dcterms:created xsi:type="dcterms:W3CDTF">2020-06-08T19:03:08Z</dcterms:created>
  <dcterms:modified xsi:type="dcterms:W3CDTF">2020-09-09T13:41:36Z</dcterms:modified>
</cp:coreProperties>
</file>