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30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6186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05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01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7D7DE-61AE-4BC6-A87E-9454F8FD646E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AA0FC-AF95-454C-A4E6-937690C7E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390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7060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6615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578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9/14/2019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44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02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smtClean="0"/>
              <a:pPr/>
              <a:t>9/14/2019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356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pPr/>
              <a:t>9/14/2019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2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9/14/2019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0052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dnadpis 2">
            <a:extLst>
              <a:ext uri="{FF2B5EF4-FFF2-40B4-BE49-F238E27FC236}">
                <a16:creationId xmlns:a16="http://schemas.microsoft.com/office/drawing/2014/main" id="{E8CAA628-2110-4C6A-8ACE-523B97276B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963" y="318783"/>
            <a:ext cx="10058400" cy="404349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  <a:t>Vysoká škola technická a ekonomická v Českých Budějovicích</a:t>
            </a:r>
            <a:br>
              <a:rPr lang="cs-CZ" sz="2000" b="1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  <a:t>Ústav technicko-technologický</a:t>
            </a:r>
            <a:b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20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cs-CZ" sz="36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sz="6700" b="1" dirty="0"/>
              <a:t>Optimalizace dopravní cesty společnosti CB Auto v Českých Budějovicích</a:t>
            </a:r>
            <a:br>
              <a:rPr lang="cs-CZ" dirty="0"/>
            </a:br>
            <a:endParaRPr lang="cs-CZ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72392B-E0B7-4D8F-B339-B525829FC1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96963" y="4656957"/>
            <a:ext cx="10058400" cy="1458618"/>
          </a:xfrm>
        </p:spPr>
        <p:txBody>
          <a:bodyPr>
            <a:normAutofit/>
          </a:bodyPr>
          <a:lstStyle/>
          <a:p>
            <a:r>
              <a:rPr lang="cs-CZ" sz="2000" cap="none" dirty="0"/>
              <a:t>Autor práce: Dominik Kosmačka</a:t>
            </a:r>
          </a:p>
          <a:p>
            <a:r>
              <a:rPr lang="cs-CZ" sz="2000" cap="none" dirty="0"/>
              <a:t>Vedoucí práce: Ing. Martin Telecký</a:t>
            </a:r>
          </a:p>
          <a:p>
            <a:r>
              <a:rPr lang="cs-CZ" sz="2000" cap="none" dirty="0"/>
              <a:t>Oponent práce: Ing. Jaroslav Pospíšil, Ph.D.</a:t>
            </a:r>
          </a:p>
          <a:p>
            <a:endParaRPr lang="cs-CZ" cap="none" dirty="0"/>
          </a:p>
        </p:txBody>
      </p:sp>
    </p:spTree>
    <p:extLst>
      <p:ext uri="{BB962C8B-B14F-4D97-AF65-F5344CB8AC3E}">
        <p14:creationId xmlns:p14="http://schemas.microsoft.com/office/powerpoint/2010/main" val="1451661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E12B3C-4FE4-46FC-ABF1-E9282BCF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Doplňující dotazy </a:t>
            </a:r>
            <a:r>
              <a:rPr lang="cs-CZ" b="1" dirty="0"/>
              <a:t>oponenta práce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A3E9F47-9C4E-402D-AC6B-500FDA7BD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56623" y="1803789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1.Proč jste u svých variant optimalizace dopravních tras nevycházel z časů výjezdů vozidel, protože ty mají zásadní vliv na dopravní situaci na dané trase přesunu?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2. Je pro ﬁrmu důležitější úspora 10 km denně pro vozidlo nebo včasnost dodání zboží, pokud vozidlo stojí v koloně a spotřeba pohonných hmot narůstá daleko více?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3. Vysvětlete str. 12 vlastní obrázek operačního výzkumu, jak jste přišel na jeho provázanost a z čeho jste přitom vycházel? 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4DCAC34F-A78A-4A2C-96BB-EF2A81D25253}"/>
              </a:ext>
            </a:extLst>
          </p:cNvPr>
          <p:cNvGrpSpPr/>
          <p:nvPr/>
        </p:nvGrpSpPr>
        <p:grpSpPr>
          <a:xfrm>
            <a:off x="3393411" y="4043493"/>
            <a:ext cx="5405178" cy="1968213"/>
            <a:chOff x="0" y="0"/>
            <a:chExt cx="5896051" cy="1919136"/>
          </a:xfrm>
        </p:grpSpPr>
        <p:grpSp>
          <p:nvGrpSpPr>
            <p:cNvPr id="9" name="Skupina 8">
              <a:extLst>
                <a:ext uri="{FF2B5EF4-FFF2-40B4-BE49-F238E27FC236}">
                  <a16:creationId xmlns:a16="http://schemas.microsoft.com/office/drawing/2014/main" id="{ED607008-B7C0-40B9-A16F-F72BC162F1E8}"/>
                </a:ext>
              </a:extLst>
            </p:cNvPr>
            <p:cNvGrpSpPr/>
            <p:nvPr/>
          </p:nvGrpSpPr>
          <p:grpSpPr>
            <a:xfrm>
              <a:off x="398070" y="1074270"/>
              <a:ext cx="4993233" cy="844866"/>
              <a:chOff x="-48157" y="-74216"/>
              <a:chExt cx="4993233" cy="844866"/>
            </a:xfrm>
          </p:grpSpPr>
          <p:sp>
            <p:nvSpPr>
              <p:cNvPr id="37" name="Obdélník: se zakulacenými rohy 36">
                <a:extLst>
                  <a:ext uri="{FF2B5EF4-FFF2-40B4-BE49-F238E27FC236}">
                    <a16:creationId xmlns:a16="http://schemas.microsoft.com/office/drawing/2014/main" id="{5F7DE813-053A-4CA3-9830-F602AE2E0C30}"/>
                  </a:ext>
                </a:extLst>
              </p:cNvPr>
              <p:cNvSpPr/>
              <p:nvPr/>
            </p:nvSpPr>
            <p:spPr>
              <a:xfrm>
                <a:off x="3928263" y="0"/>
                <a:ext cx="1016813" cy="577901"/>
              </a:xfrm>
              <a:prstGeom prst="round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ct val="150000"/>
                  </a:lnSpc>
                  <a:spcAft>
                    <a:spcPts val="1000"/>
                  </a:spcAft>
                </a:pPr>
                <a:r>
                  <a:rPr lang="cs-CZ" sz="110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Řešení úlohy</a:t>
                </a:r>
              </a:p>
            </p:txBody>
          </p:sp>
          <p:grpSp>
            <p:nvGrpSpPr>
              <p:cNvPr id="38" name="Skupina 37">
                <a:extLst>
                  <a:ext uri="{FF2B5EF4-FFF2-40B4-BE49-F238E27FC236}">
                    <a16:creationId xmlns:a16="http://schemas.microsoft.com/office/drawing/2014/main" id="{9DCE23A3-4C46-457A-B4F4-FD55B63348FC}"/>
                  </a:ext>
                </a:extLst>
              </p:cNvPr>
              <p:cNvGrpSpPr/>
              <p:nvPr/>
            </p:nvGrpSpPr>
            <p:grpSpPr>
              <a:xfrm>
                <a:off x="-48157" y="-74216"/>
                <a:ext cx="3974692" cy="844866"/>
                <a:chOff x="-48157" y="-81532"/>
                <a:chExt cx="3974692" cy="844866"/>
              </a:xfrm>
            </p:grpSpPr>
            <p:cxnSp>
              <p:nvCxnSpPr>
                <p:cNvPr id="39" name="Přímá spojnice se šipkou 38">
                  <a:extLst>
                    <a:ext uri="{FF2B5EF4-FFF2-40B4-BE49-F238E27FC236}">
                      <a16:creationId xmlns:a16="http://schemas.microsoft.com/office/drawing/2014/main" id="{181C5DBB-329B-4AC1-A105-B49520DE47C3}"/>
                    </a:ext>
                  </a:extLst>
                </p:cNvPr>
                <p:cNvCxnSpPr/>
                <p:nvPr/>
              </p:nvCxnSpPr>
              <p:spPr>
                <a:xfrm flipH="1">
                  <a:off x="3446983" y="286816"/>
                  <a:ext cx="479552" cy="45719"/>
                </a:xfrm>
                <a:prstGeom prst="straightConnector1">
                  <a:avLst/>
                </a:prstGeom>
                <a:ln w="19050"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0" name="Skupina 39">
                  <a:extLst>
                    <a:ext uri="{FF2B5EF4-FFF2-40B4-BE49-F238E27FC236}">
                      <a16:creationId xmlns:a16="http://schemas.microsoft.com/office/drawing/2014/main" id="{0CD27C93-84AF-4C69-B147-71D18E0613EE}"/>
                    </a:ext>
                  </a:extLst>
                </p:cNvPr>
                <p:cNvGrpSpPr/>
                <p:nvPr/>
              </p:nvGrpSpPr>
              <p:grpSpPr>
                <a:xfrm>
                  <a:off x="-48157" y="-81532"/>
                  <a:ext cx="3493159" cy="844866"/>
                  <a:chOff x="-48157" y="-81532"/>
                  <a:chExt cx="3493159" cy="844866"/>
                </a:xfrm>
              </p:grpSpPr>
              <p:sp>
                <p:nvSpPr>
                  <p:cNvPr id="41" name="Obdélník: se zakulacenými rohy 40">
                    <a:extLst>
                      <a:ext uri="{FF2B5EF4-FFF2-40B4-BE49-F238E27FC236}">
                        <a16:creationId xmlns:a16="http://schemas.microsoft.com/office/drawing/2014/main" id="{EF76D0D3-8747-4DA1-8AC8-0D54DBF14431}"/>
                      </a:ext>
                    </a:extLst>
                  </p:cNvPr>
                  <p:cNvSpPr/>
                  <p:nvPr/>
                </p:nvSpPr>
                <p:spPr>
                  <a:xfrm>
                    <a:off x="1901952" y="-81532"/>
                    <a:ext cx="1543050" cy="844866"/>
                  </a:xfrm>
                  <a:prstGeom prst="round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just">
                      <a:lnSpc>
                        <a:spcPct val="150000"/>
                      </a:lnSpc>
                      <a:spcAft>
                        <a:spcPts val="1000"/>
                      </a:spcAft>
                    </a:pPr>
                    <a:r>
                      <a:rPr lang="cs-CZ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rPr>
                      <a:t>Interpretce výsledků a verifikace modelů</a:t>
                    </a:r>
                  </a:p>
                </p:txBody>
              </p:sp>
              <p:grpSp>
                <p:nvGrpSpPr>
                  <p:cNvPr id="42" name="Skupina 41">
                    <a:extLst>
                      <a:ext uri="{FF2B5EF4-FFF2-40B4-BE49-F238E27FC236}">
                        <a16:creationId xmlns:a16="http://schemas.microsoft.com/office/drawing/2014/main" id="{95E3938F-608D-403A-8E1A-23BBB402D26D}"/>
                      </a:ext>
                    </a:extLst>
                  </p:cNvPr>
                  <p:cNvGrpSpPr/>
                  <p:nvPr/>
                </p:nvGrpSpPr>
                <p:grpSpPr>
                  <a:xfrm>
                    <a:off x="-48157" y="0"/>
                    <a:ext cx="1945385" cy="577850"/>
                    <a:chOff x="-48157" y="0"/>
                    <a:chExt cx="1945385" cy="577850"/>
                  </a:xfrm>
                </p:grpSpPr>
                <p:sp>
                  <p:nvSpPr>
                    <p:cNvPr id="43" name="Obdélník: se zakulacenými rohy 42">
                      <a:extLst>
                        <a:ext uri="{FF2B5EF4-FFF2-40B4-BE49-F238E27FC236}">
                          <a16:creationId xmlns:a16="http://schemas.microsoft.com/office/drawing/2014/main" id="{D145093B-F961-4599-898E-05483A6DD6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-48157" y="0"/>
                      <a:ext cx="1181632" cy="577850"/>
                    </a:xfrm>
                    <a:prstGeom prst="roundRect">
                      <a:avLst/>
                    </a:prstGeom>
                    <a:solidFill>
                      <a:schemeClr val="accent5">
                        <a:lumMod val="40000"/>
                        <a:lumOff val="60000"/>
                      </a:schemeClr>
                    </a:solidFill>
                  </p:spPr>
                  <p:style>
                    <a:lnRef idx="2">
                      <a:schemeClr val="dk1"/>
                    </a:lnRef>
                    <a:fillRef idx="1">
                      <a:schemeClr val="lt1"/>
                    </a:fillRef>
                    <a:effectRef idx="0">
                      <a:schemeClr val="dk1"/>
                    </a:effectRef>
                    <a:fontRef idx="minor">
                      <a:schemeClr val="dk1"/>
                    </a:fontRef>
                  </p:style>
                  <p:txBody>
                    <a:bodyPr rot="0" spcFirstLastPara="0" vert="horz" wrap="square" lIns="91440" tIns="45720" rIns="91440" bIns="45720" numCol="1" spcCol="0" rtlCol="0" fromWordArt="0" anchor="ctr" anchorCtr="0" forceAA="0" compatLnSpc="1">
                      <a:prstTxWarp prst="textNoShape">
                        <a:avLst/>
                      </a:prstTxWarp>
                      <a:noAutofit/>
                    </a:bodyPr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</a:rPr>
                        <a:t>Implementace</a:t>
                      </a:r>
                    </a:p>
                  </p:txBody>
                </p:sp>
                <p:cxnSp>
                  <p:nvCxnSpPr>
                    <p:cNvPr id="44" name="Přímá spojnice se šipkou 43">
                      <a:extLst>
                        <a:ext uri="{FF2B5EF4-FFF2-40B4-BE49-F238E27FC236}">
                          <a16:creationId xmlns:a16="http://schemas.microsoft.com/office/drawing/2014/main" id="{E93EE6A9-4DD3-489D-98A3-7B95C2E12BC0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135380" y="272186"/>
                      <a:ext cx="761848" cy="45719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</p:grpSp>
        </p:grpSp>
        <p:grpSp>
          <p:nvGrpSpPr>
            <p:cNvPr id="10" name="Skupina 9">
              <a:extLst>
                <a:ext uri="{FF2B5EF4-FFF2-40B4-BE49-F238E27FC236}">
                  <a16:creationId xmlns:a16="http://schemas.microsoft.com/office/drawing/2014/main" id="{6F776322-FF9A-4520-8C0B-585DFD4DA039}"/>
                </a:ext>
              </a:extLst>
            </p:cNvPr>
            <p:cNvGrpSpPr/>
            <p:nvPr/>
          </p:nvGrpSpPr>
          <p:grpSpPr>
            <a:xfrm>
              <a:off x="0" y="0"/>
              <a:ext cx="5896051" cy="1157554"/>
              <a:chOff x="0" y="0"/>
              <a:chExt cx="5896051" cy="1157554"/>
            </a:xfrm>
          </p:grpSpPr>
          <p:cxnSp>
            <p:nvCxnSpPr>
              <p:cNvPr id="11" name="Přímá spojnice se šipkou 10">
                <a:extLst>
                  <a:ext uri="{FF2B5EF4-FFF2-40B4-BE49-F238E27FC236}">
                    <a16:creationId xmlns:a16="http://schemas.microsoft.com/office/drawing/2014/main" id="{62F41713-00F0-40EC-9DAF-74565D0CF69D}"/>
                  </a:ext>
                </a:extLst>
              </p:cNvPr>
              <p:cNvCxnSpPr/>
              <p:nvPr/>
            </p:nvCxnSpPr>
            <p:spPr>
              <a:xfrm flipH="1" flipV="1">
                <a:off x="535534" y="579425"/>
                <a:ext cx="499795" cy="571576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Skupina 11">
                <a:extLst>
                  <a:ext uri="{FF2B5EF4-FFF2-40B4-BE49-F238E27FC236}">
                    <a16:creationId xmlns:a16="http://schemas.microsoft.com/office/drawing/2014/main" id="{D7F12747-6235-4E74-856B-BABB53E49467}"/>
                  </a:ext>
                </a:extLst>
              </p:cNvPr>
              <p:cNvGrpSpPr/>
              <p:nvPr/>
            </p:nvGrpSpPr>
            <p:grpSpPr>
              <a:xfrm>
                <a:off x="0" y="0"/>
                <a:ext cx="5896051" cy="1157554"/>
                <a:chOff x="0" y="0"/>
                <a:chExt cx="5896051" cy="1157554"/>
              </a:xfrm>
            </p:grpSpPr>
            <p:grpSp>
              <p:nvGrpSpPr>
                <p:cNvPr id="13" name="Skupina 12">
                  <a:extLst>
                    <a:ext uri="{FF2B5EF4-FFF2-40B4-BE49-F238E27FC236}">
                      <a16:creationId xmlns:a16="http://schemas.microsoft.com/office/drawing/2014/main" id="{7B1E9260-F540-4965-9499-ED91197E462C}"/>
                    </a:ext>
                  </a:extLst>
                </p:cNvPr>
                <p:cNvGrpSpPr/>
                <p:nvPr/>
              </p:nvGrpSpPr>
              <p:grpSpPr>
                <a:xfrm>
                  <a:off x="0" y="0"/>
                  <a:ext cx="5896051" cy="585216"/>
                  <a:chOff x="0" y="0"/>
                  <a:chExt cx="5896051" cy="585216"/>
                </a:xfrm>
              </p:grpSpPr>
              <p:sp>
                <p:nvSpPr>
                  <p:cNvPr id="25" name="Obdélník: se zakulacenými rohy 24">
                    <a:extLst>
                      <a:ext uri="{FF2B5EF4-FFF2-40B4-BE49-F238E27FC236}">
                        <a16:creationId xmlns:a16="http://schemas.microsoft.com/office/drawing/2014/main" id="{38A6B4CC-FE26-4EDE-88ED-0CE3AF7196FD}"/>
                      </a:ext>
                    </a:extLst>
                  </p:cNvPr>
                  <p:cNvSpPr/>
                  <p:nvPr/>
                </p:nvSpPr>
                <p:spPr>
                  <a:xfrm>
                    <a:off x="4762195" y="7315"/>
                    <a:ext cx="1133856" cy="577901"/>
                  </a:xfrm>
                  <a:prstGeom prst="roundRect">
                    <a:avLst/>
                  </a:prstGeom>
                  <a:solidFill>
                    <a:schemeClr val="accent5">
                      <a:lumMod val="40000"/>
                      <a:lumOff val="60000"/>
                    </a:schemeClr>
                  </a:solidFill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ot="0" spcFirstLastPara="0" vert="horz" wrap="square" lIns="91440" tIns="45720" rIns="91440" bIns="45720" numCol="1" spcCol="0" rtlCol="0" fromWordArt="0" anchor="ctr" anchorCtr="0" forceAA="0" compatLnSpc="1">
                    <a:prstTxWarp prst="textNoShape">
                      <a:avLst/>
                    </a:prstTxWarp>
                    <a:noAutofit/>
                  </a:bodyPr>
                  <a:lstStyle/>
                  <a:p>
                    <a:pPr algn="ctr">
                      <a:lnSpc>
                        <a:spcPct val="150000"/>
                      </a:lnSpc>
                      <a:spcAft>
                        <a:spcPts val="1000"/>
                      </a:spcAft>
                    </a:pPr>
                    <a:r>
                      <a:rPr lang="cs-CZ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</a:rPr>
                      <a:t>Matematický model</a:t>
                    </a:r>
                  </a:p>
                </p:txBody>
              </p:sp>
              <p:grpSp>
                <p:nvGrpSpPr>
                  <p:cNvPr id="26" name="Skupina 25">
                    <a:extLst>
                      <a:ext uri="{FF2B5EF4-FFF2-40B4-BE49-F238E27FC236}">
                        <a16:creationId xmlns:a16="http://schemas.microsoft.com/office/drawing/2014/main" id="{80852C50-DABA-4E47-8AA5-E5DB877C269B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4740249" cy="577901"/>
                    <a:chOff x="0" y="0"/>
                    <a:chExt cx="4740249" cy="577901"/>
                  </a:xfrm>
                </p:grpSpPr>
                <p:grpSp>
                  <p:nvGrpSpPr>
                    <p:cNvPr id="27" name="Skupina 26">
                      <a:extLst>
                        <a:ext uri="{FF2B5EF4-FFF2-40B4-BE49-F238E27FC236}">
                          <a16:creationId xmlns:a16="http://schemas.microsoft.com/office/drawing/2014/main" id="{A8A7A5B4-01C4-47CE-B63C-76BA8D01689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0"/>
                      <a:ext cx="4294022" cy="577901"/>
                      <a:chOff x="0" y="0"/>
                      <a:chExt cx="4294022" cy="577901"/>
                    </a:xfrm>
                  </p:grpSpPr>
                  <p:sp>
                    <p:nvSpPr>
                      <p:cNvPr id="29" name="Obdélník: se zakulacenými rohy 28">
                        <a:extLst>
                          <a:ext uri="{FF2B5EF4-FFF2-40B4-BE49-F238E27FC236}">
                            <a16:creationId xmlns:a16="http://schemas.microsoft.com/office/drawing/2014/main" id="{8719D952-27E1-48A9-ABD2-DBD6781FEB1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160166" y="0"/>
                        <a:ext cx="1133856" cy="577901"/>
                      </a:xfrm>
                      <a:prstGeom prst="roundRect">
                        <a:avLst/>
                      </a:prstGeom>
                      <a:solidFill>
                        <a:schemeClr val="accent5">
                          <a:lumMod val="40000"/>
                          <a:lumOff val="60000"/>
                        </a:schemeClr>
                      </a:solidFill>
                    </p:spPr>
                    <p:style>
                      <a:lnRef idx="2">
                        <a:schemeClr val="dk1"/>
                      </a:lnRef>
                      <a:fillRef idx="1">
                        <a:schemeClr val="lt1"/>
                      </a:fillRef>
                      <a:effectRef idx="0">
                        <a:schemeClr val="dk1"/>
                      </a:effectRef>
                      <a:fontRef idx="minor">
                        <a:schemeClr val="dk1"/>
                      </a:fontRef>
                    </p:style>
                    <p:txBody>
                      <a:bodyPr rot="0" spcFirstLastPara="0" vert="horz" wrap="square" lIns="91440" tIns="45720" rIns="91440" bIns="45720" numCol="1" spcCol="0" rtlCol="0" fromWordArt="0" anchor="ctr" anchorCtr="0" forceAA="0" compatLnSpc="1">
                        <a:prstTxWarp prst="textNoShape">
                          <a:avLst/>
                        </a:prstTxWarp>
                        <a:noAutofit/>
                      </a:bodyPr>
                      <a:lstStyle/>
                      <a:p>
                        <a:pPr algn="ctr">
                          <a:lnSpc>
                            <a:spcPct val="150000"/>
                          </a:lnSpc>
                          <a:spcAft>
                            <a:spcPts val="1000"/>
                          </a:spcAft>
                        </a:pPr>
                        <a:r>
                          <a:rPr lang="cs-CZ" sz="1100">
                            <a:effectLst/>
                            <a:latin typeface="Times New Roman" panose="02020603050405020304" pitchFamily="18" charset="0"/>
                            <a:ea typeface="Calibri" panose="020F0502020204030204" pitchFamily="34" charset="0"/>
                          </a:rPr>
                          <a:t>Ekonomický model</a:t>
                        </a:r>
                      </a:p>
                    </p:txBody>
                  </p:sp>
                  <p:grpSp>
                    <p:nvGrpSpPr>
                      <p:cNvPr id="30" name="Skupina 29">
                        <a:extLst>
                          <a:ext uri="{FF2B5EF4-FFF2-40B4-BE49-F238E27FC236}">
                            <a16:creationId xmlns:a16="http://schemas.microsoft.com/office/drawing/2014/main" id="{3E1509FE-EC28-4236-BD45-7475E0A9CE6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0" y="0"/>
                        <a:ext cx="3160166" cy="577901"/>
                        <a:chOff x="0" y="0"/>
                        <a:chExt cx="3160166" cy="577901"/>
                      </a:xfrm>
                    </p:grpSpPr>
                    <p:grpSp>
                      <p:nvGrpSpPr>
                        <p:cNvPr id="31" name="Skupina 30">
                          <a:extLst>
                            <a:ext uri="{FF2B5EF4-FFF2-40B4-BE49-F238E27FC236}">
                              <a16:creationId xmlns:a16="http://schemas.microsoft.com/office/drawing/2014/main" id="{2C1FF00E-5A35-4812-BEB5-4FA7C49B728E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0" y="0"/>
                          <a:ext cx="2713558" cy="577901"/>
                          <a:chOff x="0" y="0"/>
                          <a:chExt cx="2713558" cy="577901"/>
                        </a:xfrm>
                      </p:grpSpPr>
                      <p:sp>
                        <p:nvSpPr>
                          <p:cNvPr id="33" name="Obdélník: se zakulacenými rohy 32">
                            <a:extLst>
                              <a:ext uri="{FF2B5EF4-FFF2-40B4-BE49-F238E27FC236}">
                                <a16:creationId xmlns:a16="http://schemas.microsoft.com/office/drawing/2014/main" id="{45B3FC1A-0A4D-4EDD-8479-05F55F999D3F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1580083" y="0"/>
                            <a:ext cx="1133475" cy="577850"/>
                          </a:xfrm>
                          <a:prstGeom prst="roundRect">
                            <a:avLst/>
                          </a:prstGeom>
                          <a:solidFill>
                            <a:schemeClr val="accent5">
                              <a:lumMod val="40000"/>
                              <a:lumOff val="60000"/>
                            </a:schemeClr>
                          </a:solidFill>
                        </p:spPr>
                        <p:style>
                          <a:lnRef idx="2">
                            <a:schemeClr val="dk1"/>
                          </a:lnRef>
                          <a:fillRef idx="1">
                            <a:schemeClr val="lt1"/>
                          </a:fillRef>
                          <a:effectRef idx="0">
                            <a:schemeClr val="dk1"/>
                          </a:effectRef>
                          <a:fontRef idx="minor">
                            <a:schemeClr val="dk1"/>
                          </a:fontRef>
                        </p:style>
                        <p:txBody>
                          <a:bodyPr rot="0" spcFirstLastPara="0" vert="horz" wrap="square" lIns="91440" tIns="45720" rIns="91440" bIns="4572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Autofit/>
                          </a:bodyPr>
                          <a:lstStyle/>
                          <a:p>
                            <a:pPr algn="ctr">
                              <a:lnSpc>
                                <a:spcPct val="150000"/>
                              </a:lnSpc>
                              <a:spcAft>
                                <a:spcPts val="1000"/>
                              </a:spcAft>
                            </a:pPr>
                            <a:r>
                              <a:rPr lang="cs-CZ" sz="1100">
                                <a:effectLst/>
                                <a:latin typeface="Times New Roman" panose="02020603050405020304" pitchFamily="18" charset="0"/>
                                <a:ea typeface="Calibri" panose="020F0502020204030204" pitchFamily="34" charset="0"/>
                              </a:rPr>
                              <a:t>Definice problému</a:t>
                            </a:r>
                          </a:p>
                        </p:txBody>
                      </p:sp>
                      <p:grpSp>
                        <p:nvGrpSpPr>
                          <p:cNvPr id="34" name="Skupina 33">
                            <a:extLst>
                              <a:ext uri="{FF2B5EF4-FFF2-40B4-BE49-F238E27FC236}">
                                <a16:creationId xmlns:a16="http://schemas.microsoft.com/office/drawing/2014/main" id="{DF8A09E8-F255-4E8E-A3B6-C7187804E3C8}"/>
                              </a:ext>
                            </a:extLst>
                          </p:cNvPr>
                          <p:cNvGrpSpPr/>
                          <p:nvPr/>
                        </p:nvGrpSpPr>
                        <p:grpSpPr>
                          <a:xfrm>
                            <a:off x="0" y="0"/>
                            <a:ext cx="1580083" cy="577901"/>
                            <a:chOff x="0" y="0"/>
                            <a:chExt cx="1580083" cy="577901"/>
                          </a:xfrm>
                        </p:grpSpPr>
                        <p:sp>
                          <p:nvSpPr>
                            <p:cNvPr id="35" name="Obdélník: se zakulacenými rohy 34">
                              <a:extLst>
                                <a:ext uri="{FF2B5EF4-FFF2-40B4-BE49-F238E27FC236}">
                                  <a16:creationId xmlns:a16="http://schemas.microsoft.com/office/drawing/2014/main" id="{C97807AD-19B3-4D62-BEEA-A70EE3EBD87C}"/>
                                </a:ext>
                              </a:extLst>
                            </p:cNvPr>
                            <p:cNvSpPr/>
                            <p:nvPr/>
                          </p:nvSpPr>
                          <p:spPr>
                            <a:xfrm>
                              <a:off x="0" y="0"/>
                              <a:ext cx="1133856" cy="577901"/>
                            </a:xfrm>
                            <a:prstGeom prst="roundRect">
                              <a:avLst/>
                            </a:prstGeom>
                            <a:solidFill>
                              <a:schemeClr val="accent5">
                                <a:lumMod val="40000"/>
                                <a:lumOff val="60000"/>
                              </a:schemeClr>
                            </a:solidFill>
                          </p:spPr>
                          <p:style>
                            <a:lnRef idx="2">
                              <a:schemeClr val="dk1"/>
                            </a:lnRef>
                            <a:fillRef idx="1">
                              <a:schemeClr val="lt1"/>
                            </a:fillRef>
                            <a:effectRef idx="0">
                              <a:schemeClr val="dk1"/>
                            </a:effectRef>
                            <a:fontRef idx="minor">
                              <a:schemeClr val="dk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lnSpc>
                                  <a:spcPct val="150000"/>
                                </a:lnSpc>
                                <a:spcAft>
                                  <a:spcPts val="1000"/>
                                </a:spcAft>
                              </a:pPr>
                              <a:r>
                                <a:rPr lang="cs-CZ" sz="1100">
                                  <a:effectLst/>
                                  <a:latin typeface="Times New Roman" panose="02020603050405020304" pitchFamily="18" charset="0"/>
                                  <a:ea typeface="Calibri" panose="020F0502020204030204" pitchFamily="34" charset="0"/>
                                </a:rPr>
                                <a:t>Reálný systém</a:t>
                              </a:r>
                            </a:p>
                          </p:txBody>
                        </p:sp>
                        <p:cxnSp>
                          <p:nvCxnSpPr>
                            <p:cNvPr id="36" name="Přímá spojnice se šipkou 35">
                              <a:extLst>
                                <a:ext uri="{FF2B5EF4-FFF2-40B4-BE49-F238E27FC236}">
                                  <a16:creationId xmlns:a16="http://schemas.microsoft.com/office/drawing/2014/main" id="{D1B16014-3E1C-456E-90AD-A8357866F991}"/>
                                </a:ext>
                              </a:extLst>
                            </p:cNvPr>
                            <p:cNvCxnSpPr/>
                            <p:nvPr/>
                          </p:nvCxnSpPr>
                          <p:spPr>
                            <a:xfrm>
                              <a:off x="1133856" y="302971"/>
                              <a:ext cx="446227" cy="0"/>
                            </a:xfrm>
                            <a:prstGeom prst="straightConnector1">
                              <a:avLst/>
                            </a:prstGeom>
                            <a:ln w="19050">
                              <a:tailEnd type="triangle"/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  <p:cxnSp>
                      <p:nvCxnSpPr>
                        <p:cNvPr id="32" name="Přímá spojnice se šipkou 31">
                          <a:extLst>
                            <a:ext uri="{FF2B5EF4-FFF2-40B4-BE49-F238E27FC236}">
                              <a16:creationId xmlns:a16="http://schemas.microsoft.com/office/drawing/2014/main" id="{48982DBF-B8B9-4D88-AFFD-EB296FA35D8F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2713939" y="302971"/>
                          <a:ext cx="446227" cy="0"/>
                        </a:xfrm>
                        <a:prstGeom prst="straightConnector1">
                          <a:avLst/>
                        </a:prstGeom>
                        <a:ln w="19050"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28" name="Přímá spojnice se šipkou 27">
                      <a:extLst>
                        <a:ext uri="{FF2B5EF4-FFF2-40B4-BE49-F238E27FC236}">
                          <a16:creationId xmlns:a16="http://schemas.microsoft.com/office/drawing/2014/main" id="{8387A1CB-7AB9-4042-B146-F1144AA5868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4294022" y="302971"/>
                      <a:ext cx="446227" cy="0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grpSp>
              <p:nvGrpSpPr>
                <p:cNvPr id="14" name="Skupina 13">
                  <a:extLst>
                    <a:ext uri="{FF2B5EF4-FFF2-40B4-BE49-F238E27FC236}">
                      <a16:creationId xmlns:a16="http://schemas.microsoft.com/office/drawing/2014/main" id="{3AF0CBE4-2279-4A91-8BFD-7BB40E233C3F}"/>
                    </a:ext>
                  </a:extLst>
                </p:cNvPr>
                <p:cNvGrpSpPr/>
                <p:nvPr/>
              </p:nvGrpSpPr>
              <p:grpSpPr>
                <a:xfrm>
                  <a:off x="3035808" y="579425"/>
                  <a:ext cx="2298217" cy="578129"/>
                  <a:chOff x="0" y="0"/>
                  <a:chExt cx="2298217" cy="578129"/>
                </a:xfrm>
              </p:grpSpPr>
              <p:cxnSp>
                <p:nvCxnSpPr>
                  <p:cNvPr id="15" name="Přímá spojnice 14">
                    <a:extLst>
                      <a:ext uri="{FF2B5EF4-FFF2-40B4-BE49-F238E27FC236}">
                        <a16:creationId xmlns:a16="http://schemas.microsoft.com/office/drawing/2014/main" id="{6C58233E-853D-40F4-B690-622880AC3017}"/>
                      </a:ext>
                    </a:extLst>
                  </p:cNvPr>
                  <p:cNvCxnSpPr>
                    <a:stCxn id="41" idx="0"/>
                  </p:cNvCxnSpPr>
                  <p:nvPr/>
                </p:nvCxnSpPr>
                <p:spPr>
                  <a:xfrm flipH="1" flipV="1">
                    <a:off x="1" y="305714"/>
                    <a:ext cx="83895" cy="189131"/>
                  </a:xfrm>
                  <a:prstGeom prst="line">
                    <a:avLst/>
                  </a:prstGeom>
                  <a:ln w="1270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6" name="Skupina 15">
                    <a:extLst>
                      <a:ext uri="{FF2B5EF4-FFF2-40B4-BE49-F238E27FC236}">
                        <a16:creationId xmlns:a16="http://schemas.microsoft.com/office/drawing/2014/main" id="{6A855981-DCFB-438E-B058-1959BB442E9F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0"/>
                    <a:ext cx="2298217" cy="578129"/>
                    <a:chOff x="0" y="0"/>
                    <a:chExt cx="2298217" cy="578129"/>
                  </a:xfrm>
                </p:grpSpPr>
                <p:cxnSp>
                  <p:nvCxnSpPr>
                    <p:cNvPr id="17" name="Přímá spojnice se šipkou 16">
                      <a:extLst>
                        <a:ext uri="{FF2B5EF4-FFF2-40B4-BE49-F238E27FC236}">
                          <a16:creationId xmlns:a16="http://schemas.microsoft.com/office/drawing/2014/main" id="{B302201A-2DC5-4786-9AE7-9C3B264D53F6}"/>
                        </a:ext>
                      </a:extLst>
                    </p:cNvPr>
                    <p:cNvCxnSpPr/>
                    <p:nvPr/>
                  </p:nvCxnSpPr>
                  <p:spPr>
                    <a:xfrm flipH="1">
                      <a:off x="1852270" y="5791"/>
                      <a:ext cx="445947" cy="563270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18" name="Skupina 17">
                      <a:extLst>
                        <a:ext uri="{FF2B5EF4-FFF2-40B4-BE49-F238E27FC236}">
                          <a16:creationId xmlns:a16="http://schemas.microsoft.com/office/drawing/2014/main" id="{24296B85-7237-4D81-B295-180EEA9398C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0"/>
                      <a:ext cx="1897989" cy="578129"/>
                      <a:chOff x="0" y="0"/>
                      <a:chExt cx="1897989" cy="578129"/>
                    </a:xfrm>
                  </p:grpSpPr>
                  <p:grpSp>
                    <p:nvGrpSpPr>
                      <p:cNvPr id="19" name="Skupina 18">
                        <a:extLst>
                          <a:ext uri="{FF2B5EF4-FFF2-40B4-BE49-F238E27FC236}">
                            <a16:creationId xmlns:a16="http://schemas.microsoft.com/office/drawing/2014/main" id="{EEC00415-9B5A-4806-92A0-82FA532F743C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630631" y="0"/>
                        <a:ext cx="1267358" cy="578129"/>
                        <a:chOff x="0" y="0"/>
                        <a:chExt cx="1267358" cy="578129"/>
                      </a:xfrm>
                    </p:grpSpPr>
                    <p:grpSp>
                      <p:nvGrpSpPr>
                        <p:cNvPr id="21" name="Skupina 20">
                          <a:extLst>
                            <a:ext uri="{FF2B5EF4-FFF2-40B4-BE49-F238E27FC236}">
                              <a16:creationId xmlns:a16="http://schemas.microsoft.com/office/drawing/2014/main" id="{F93C81B1-2A18-443B-8C03-3485F14DA20F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0" y="0"/>
                          <a:ext cx="1267358" cy="305714"/>
                          <a:chOff x="0" y="0"/>
                          <a:chExt cx="1267358" cy="305714"/>
                        </a:xfrm>
                      </p:grpSpPr>
                      <p:cxnSp>
                        <p:nvCxnSpPr>
                          <p:cNvPr id="23" name="Přímá spojnice se šipkou 22">
                            <a:extLst>
                              <a:ext uri="{FF2B5EF4-FFF2-40B4-BE49-F238E27FC236}">
                                <a16:creationId xmlns:a16="http://schemas.microsoft.com/office/drawing/2014/main" id="{21CABD98-BA55-4809-8D6E-E6283F69D3C5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0" y="0"/>
                            <a:ext cx="45719" cy="305714"/>
                          </a:xfrm>
                          <a:prstGeom prst="straightConnector1">
                            <a:avLst/>
                          </a:prstGeom>
                          <a:ln w="127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4" name="Přímá spojnice se šipkou 23">
                            <a:extLst>
                              <a:ext uri="{FF2B5EF4-FFF2-40B4-BE49-F238E27FC236}">
                                <a16:creationId xmlns:a16="http://schemas.microsoft.com/office/drawing/2014/main" id="{2E31BC6E-4E10-40F6-9682-EDC6C12E8089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 flipV="1">
                            <a:off x="1221639" y="7315"/>
                            <a:ext cx="45719" cy="298399"/>
                          </a:xfrm>
                          <a:prstGeom prst="straightConnector1">
                            <a:avLst/>
                          </a:prstGeom>
                          <a:ln w="12700">
                            <a:tailEnd type="triangle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22" name="Přímá spojnice se šipkou 21">
                          <a:extLst>
                            <a:ext uri="{FF2B5EF4-FFF2-40B4-BE49-F238E27FC236}">
                              <a16:creationId xmlns:a16="http://schemas.microsoft.com/office/drawing/2014/main" id="{04D1FEC1-F56A-474E-9FA3-CCBE87D48C8E}"/>
                            </a:ext>
                          </a:extLst>
                        </p:cNvPr>
                        <p:cNvCxnSpPr/>
                        <p:nvPr/>
                      </p:nvCxnSpPr>
                      <p:spPr>
                        <a:xfrm>
                          <a:off x="950976" y="305714"/>
                          <a:ext cx="45719" cy="272415"/>
                        </a:xfrm>
                        <a:prstGeom prst="straightConnector1">
                          <a:avLst/>
                        </a:prstGeom>
                        <a:ln w="12700">
                          <a:tailEnd type="triangle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20" name="Přímá spojnice 19">
                        <a:extLst>
                          <a:ext uri="{FF2B5EF4-FFF2-40B4-BE49-F238E27FC236}">
                            <a16:creationId xmlns:a16="http://schemas.microsoft.com/office/drawing/2014/main" id="{EFC323D9-6532-4A7E-923E-C381599A9674}"/>
                          </a:ext>
                        </a:extLst>
                      </p:cNvPr>
                      <p:cNvCxnSpPr/>
                      <p:nvPr/>
                    </p:nvCxnSpPr>
                    <p:spPr>
                      <a:xfrm flipV="1">
                        <a:off x="0" y="305714"/>
                        <a:ext cx="1852270" cy="0"/>
                      </a:xfrm>
                      <a:prstGeom prst="line">
                        <a:avLst/>
                      </a:prstGeom>
                      <a:ln w="12700"/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1467408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11E6BB-965A-4FCF-B75F-A43A7CBFE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10577-F1AE-46DB-ADEB-45F64A472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Cílem práce je návrh a optimalizace dopravní cesty, čili vytvoření distribuční trasy. Bude navrhnuta co nejkratší dopravní trasa v rámci úseku, který společnost pravidelně zásobuje. Jde tedy o vytvoření </a:t>
            </a:r>
            <a:r>
              <a:rPr lang="cs-CZ" dirty="0" err="1"/>
              <a:t>tray</a:t>
            </a:r>
            <a:r>
              <a:rPr lang="cs-CZ" dirty="0"/>
              <a:t> s nejmenším počtem ujetých kilometrů, což je hlavním kritériem při sestavování distribuční sítě v této práci.</a:t>
            </a:r>
          </a:p>
        </p:txBody>
      </p:sp>
    </p:spTree>
    <p:extLst>
      <p:ext uri="{BB962C8B-B14F-4D97-AF65-F5344CB8AC3E}">
        <p14:creationId xmlns:p14="http://schemas.microsoft.com/office/powerpoint/2010/main" val="33792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BA1505-E974-4827-9CBD-D5B0478A8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Představení společnosti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32AA39-5D4E-4EFE-93AB-25E63FB33E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37345"/>
            <a:ext cx="10058400" cy="402336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Společnost CB Auto v Českých Budějovicích, a. s. je na trhu od roku 1992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Poskytované služby: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prodej a servisu vozů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prodej náhradních dílů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prodej ojetých vozů a půjčování náhradních vozů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autorizovaným dealerem značek VW, ŠKODA, SEAT, MAZDA a KIA.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Dvě další pobočky v Táboře a Českém Krumlově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20445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E9E112-20CE-4F8B-8F64-B3EB6954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/>
          <a:lstStyle/>
          <a:p>
            <a:r>
              <a:rPr lang="cs-CZ" b="1" dirty="0"/>
              <a:t>Metodika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61B5D38-96AC-4568-8319-8AC95FC3F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Literární rešerše – popis dvou vybraných metod, operačního výzkumu a logistiky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Aktuální řešení problému</a:t>
            </a:r>
          </a:p>
          <a:p>
            <a:pPr marL="0" indent="0">
              <a:buNone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Optimalizace za použití vybraných metod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Závěr – zhodnocení a porovnání výsledků</a:t>
            </a:r>
          </a:p>
        </p:txBody>
      </p:sp>
    </p:spTree>
    <p:extLst>
      <p:ext uri="{BB962C8B-B14F-4D97-AF65-F5344CB8AC3E}">
        <p14:creationId xmlns:p14="http://schemas.microsoft.com/office/powerpoint/2010/main" val="277233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5EB00C-B64D-4CDC-97E4-A6B99E8E1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Použité metody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745E75B-CAF4-4FB7-A714-87691052B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b="1" dirty="0"/>
              <a:t> </a:t>
            </a:r>
            <a:r>
              <a:rPr lang="cs-CZ" dirty="0" err="1"/>
              <a:t>Vogelova</a:t>
            </a:r>
            <a:r>
              <a:rPr lang="cs-CZ" dirty="0"/>
              <a:t> aproximační metoda (VAM)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jednookruhový okružní problém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slouží k nalezení nejkratší cesty </a:t>
            </a:r>
          </a:p>
          <a:p>
            <a:pPr>
              <a:buFont typeface="Arial" panose="020B0604020202020204" pitchFamily="34" charset="0"/>
              <a:buChar char="•"/>
            </a:pPr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Maďarská metoda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dirty="0"/>
              <a:t>založena na myšlence, aby místo původní úlohy šlo řešit úlohu maticí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547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34C8B0-4B07-427F-915E-7329472FB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Řešený problém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5ABA6AE-E46E-43B3-8858-DC77A89C52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CA10C167-7E36-4D80-8B8F-D156F0D41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303932"/>
            <a:ext cx="4716456" cy="3106964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27B8EF05-BDD3-4CD0-B4DB-BED9E123DC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696" y="4215709"/>
            <a:ext cx="5220024" cy="1195187"/>
          </a:xfrm>
          <a:prstGeom prst="rect">
            <a:avLst/>
          </a:prstGeom>
        </p:spPr>
      </p:pic>
      <p:pic>
        <p:nvPicPr>
          <p:cNvPr id="17" name="Obrázek 16">
            <a:extLst>
              <a:ext uri="{FF2B5EF4-FFF2-40B4-BE49-F238E27FC236}">
                <a16:creationId xmlns:a16="http://schemas.microsoft.com/office/drawing/2014/main" id="{78C5B95F-16B8-414D-A813-A78C0F286F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7310" y="2415260"/>
            <a:ext cx="4074795" cy="133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206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E887BA-4D72-4407-8E93-B2EF013BE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Diskuse výsledků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C8DC16-3E72-4928-AA3C-D7C739710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Zkrácení trasy a ujetých kilometrů o 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Možnost vyčíst z tabulky optimální trasu při zrušení některé z objednávek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52DB7F9-FADF-4B6E-9CD0-51545975A0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4770" y="3429000"/>
            <a:ext cx="6723419" cy="1393792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2EE74D4E-88C3-44AA-82E8-EF9A72C2A8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9978" y="1932623"/>
            <a:ext cx="4972041" cy="1325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920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C7D593-5197-4075-A82A-0335E2F92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6607DB-2C47-4640-9AF2-6908CC7EC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250000"/>
              </a:lnSpc>
            </a:pPr>
            <a:r>
              <a:rPr lang="cs-CZ" sz="8000" dirty="0"/>
              <a:t>Děkuji za pozornost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3999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C88CB9-9FF3-4E49-BC34-E4D8AEFC3C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Doplňující dotaz vedoucího práce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D546EC-59C4-4267-8ED7-9794E1A78B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cs-CZ" dirty="0"/>
              <a:t> Jakým způsobem lze docílit optimálních výsledků u navrhovaných variant?</a:t>
            </a:r>
          </a:p>
        </p:txBody>
      </p:sp>
    </p:spTree>
    <p:extLst>
      <p:ext uri="{BB962C8B-B14F-4D97-AF65-F5344CB8AC3E}">
        <p14:creationId xmlns:p14="http://schemas.microsoft.com/office/powerpoint/2010/main" val="3888733548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120</TotalTime>
  <Words>287</Words>
  <Application>Microsoft Office PowerPoint</Application>
  <PresentationFormat>Širokoúhlá obrazovka</PresentationFormat>
  <Paragraphs>56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Retrospektiva</vt:lpstr>
      <vt:lpstr>Vysoká škola technická a ekonomická v Českých Budějovicích Ústav technicko-technologický   Optimalizace dopravní cesty společnosti CB Auto v Českých Budějovicích </vt:lpstr>
      <vt:lpstr>Cíl práce</vt:lpstr>
      <vt:lpstr>Představení společnosti</vt:lpstr>
      <vt:lpstr>Metodika práce</vt:lpstr>
      <vt:lpstr>Použité metody</vt:lpstr>
      <vt:lpstr>Řešený problém</vt:lpstr>
      <vt:lpstr>Diskuse výsledků</vt:lpstr>
      <vt:lpstr>Prezentace aplikace PowerPoint</vt:lpstr>
      <vt:lpstr>Doplňující dotaz vedoucího práce</vt:lpstr>
      <vt:lpstr>Doplňující dotazy oponenta práce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Vysoká škola technická a ekonomická v Českých Budějovicích Ústav technicko-technologický  Optimalizace dopravní cesty společnosti CB Auto v Českých Budějovicích</dc:title>
  <dc:creator>Dominik Kosmačka</dc:creator>
  <cp:lastModifiedBy>Dominik Kosmačka</cp:lastModifiedBy>
  <cp:revision>10</cp:revision>
  <dcterms:created xsi:type="dcterms:W3CDTF">2019-09-12T10:01:08Z</dcterms:created>
  <dcterms:modified xsi:type="dcterms:W3CDTF">2019-09-14T12:24:20Z</dcterms:modified>
</cp:coreProperties>
</file>