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2" r:id="rId5"/>
    <p:sldId id="261" r:id="rId6"/>
    <p:sldId id="266" r:id="rId7"/>
    <p:sldId id="267" r:id="rId8"/>
    <p:sldId id="260" r:id="rId9"/>
    <p:sldId id="264" r:id="rId10"/>
    <p:sldId id="265" r:id="rId11"/>
    <p:sldId id="259" r:id="rId12"/>
    <p:sldId id="268" r:id="rId13"/>
    <p:sldId id="263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17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4000" b="0" dirty="0">
                <a:solidFill>
                  <a:schemeClr val="tx1"/>
                </a:solidFill>
                <a:latin typeface="+mj-lt"/>
              </a:rPr>
              <a:t>Investiční náklady</a:t>
            </a:r>
          </a:p>
        </c:rich>
      </c:tx>
      <c:layout>
        <c:manualLayout>
          <c:xMode val="edge"/>
          <c:yMode val="edge"/>
          <c:x val="0.2811633109619686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4344619674218576"/>
          <c:y val="0.26864982677165355"/>
          <c:w val="0.84777941819772529"/>
          <c:h val="0.650601487314085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Varianta A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Investiční náklady</c:v>
                </c:pt>
              </c:strCache>
            </c:strRef>
          </c:cat>
          <c:val>
            <c:numRef>
              <c:f>List1!$B$2</c:f>
              <c:numCache>
                <c:formatCode>#,##0</c:formatCode>
                <c:ptCount val="1"/>
                <c:pt idx="0">
                  <c:v>250000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F4-4A1D-BAB5-DC72CCE5E1D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Varianta B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Investiční náklady</c:v>
                </c:pt>
              </c:strCache>
            </c:strRef>
          </c:cat>
          <c:val>
            <c:numRef>
              <c:f>List1!$C$2</c:f>
              <c:numCache>
                <c:formatCode>#,##0</c:formatCode>
                <c:ptCount val="1"/>
                <c:pt idx="0">
                  <c:v>279000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F4-4A1D-BAB5-DC72CCE5E1D8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Varianta C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Investiční náklady</c:v>
                </c:pt>
              </c:strCache>
            </c:strRef>
          </c:cat>
          <c:val>
            <c:numRef>
              <c:f>List1!$D$2</c:f>
              <c:numCache>
                <c:formatCode>#,##0</c:formatCode>
                <c:ptCount val="1"/>
                <c:pt idx="0">
                  <c:v>206000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F4-4A1D-BAB5-DC72CCE5E1D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93709272"/>
        <c:axId val="193706648"/>
      </c:barChart>
      <c:catAx>
        <c:axId val="193709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3706648"/>
        <c:crosses val="autoZero"/>
        <c:auto val="1"/>
        <c:lblAlgn val="ctr"/>
        <c:lblOffset val="100"/>
        <c:noMultiLvlLbl val="0"/>
      </c:catAx>
      <c:valAx>
        <c:axId val="193706648"/>
        <c:scaling>
          <c:orientation val="minMax"/>
        </c:scaling>
        <c:delete val="0"/>
        <c:axPos val="l"/>
        <c:numFmt formatCode="#,##0\ &quot;Kč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3709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7350581177352828"/>
          <c:y val="0.13221341732283465"/>
          <c:w val="0.58082464524149235"/>
          <c:h val="7.22669186351705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FFE521-0450-483E-A483-C26E01FF1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E33D91-12CF-4F1C-A94C-B4EF969DF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39D3BD-1011-40F7-B465-9167D06FA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08DA-B974-425A-8ED8-2AEC91996592}" type="datetimeFigureOut">
              <a:rPr lang="cs-CZ" smtClean="0"/>
              <a:t>15.09.2019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1B7116-F26C-4D4C-8E24-A51C16EEB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C24F5D-BC6B-4B92-B289-B38B06E6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A92-1B7B-4131-9748-C3483563A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934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48FC6C-E38F-479E-8C3F-D505A6E41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577517F-26C8-4134-9DB2-00D55D617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566E39-ECC9-452D-B57F-B76E4BCF3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08DA-B974-425A-8ED8-2AEC91996592}" type="datetimeFigureOut">
              <a:rPr lang="cs-CZ" smtClean="0"/>
              <a:t>15.09.2019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76C705-76A2-4A4F-B583-BACB7D1D7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E69E86-949D-437E-98FF-5C65EAD0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A92-1B7B-4131-9748-C3483563A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6851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D98985C-8A4E-44FF-92BB-E38CEF7F02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EA0F397-1E2C-4BA3-A8AA-726B346F1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45112E-C1ED-466C-8A5D-02CA0AAD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08DA-B974-425A-8ED8-2AEC91996592}" type="datetimeFigureOut">
              <a:rPr lang="cs-CZ" smtClean="0"/>
              <a:t>15.09.2019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349013-62B0-4254-AB82-515D8CE07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1CE120-365A-4F08-9136-7A4572D1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A92-1B7B-4131-9748-C3483563A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833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5F525-A528-48FF-88AC-0F53FD005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4B03D6-10CD-477E-9790-82CD51902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A65CFC-0FA8-45A0-9DE8-1A49532E6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08DA-B974-425A-8ED8-2AEC91996592}" type="datetimeFigureOut">
              <a:rPr lang="cs-CZ" smtClean="0"/>
              <a:t>15.09.2019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1AA0AC-70A8-4DC9-9F11-C84BE1EB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35157D-CC6E-4FD1-80C5-112FA836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A92-1B7B-4131-9748-C3483563A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15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C8A8C-7A84-4906-8F6E-4D75CCC7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B7FBE1-15A1-4A2F-B361-964E1F15E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FCFF07-F944-4388-95CE-ABED725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08DA-B974-425A-8ED8-2AEC91996592}" type="datetimeFigureOut">
              <a:rPr lang="cs-CZ" smtClean="0"/>
              <a:t>15.09.2019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F79717-0E8B-49FF-9354-89F8A7DD3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A6C190-A6CB-4278-82DF-FDFFBF217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A92-1B7B-4131-9748-C3483563A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853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36254A-750C-4CC7-9709-B88BF0DF7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456E32-1D08-4142-8DA0-68CC56BF9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C75E81-9AE4-41BC-BA2E-2D79E379D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BB7817F-8CDE-4FA8-8BB5-A889FDEF3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08DA-B974-425A-8ED8-2AEC91996592}" type="datetimeFigureOut">
              <a:rPr lang="cs-CZ" smtClean="0"/>
              <a:t>15.09.2019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EFDBB4C-190D-4872-8756-64241DCB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749544-8408-430B-88AD-9728FBE3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A92-1B7B-4131-9748-C3483563A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01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0BC3CE-7890-4C04-AAF8-AE45F52DA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5C3E2F0-7692-41A6-9126-E79A7DAD7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2CE7058-B53E-41F1-AE2F-190A4F9F5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CDC1F6-EFFB-441D-9526-6C6D5B7AA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FF7EE14-59FB-4996-95D6-4532C41542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BE51C0A-950F-41DD-BE9A-0B7827A75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08DA-B974-425A-8ED8-2AEC91996592}" type="datetimeFigureOut">
              <a:rPr lang="cs-CZ" smtClean="0"/>
              <a:t>15.09.2019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3BDE995-9F96-4239-9969-270325B02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660B5A3-FD93-4827-B771-9072F835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A92-1B7B-4131-9748-C3483563A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06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D0D2F-A1A9-46CD-BFCC-C75A17EED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DB4570B-37F2-4E73-BA9C-729AE6245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08DA-B974-425A-8ED8-2AEC91996592}" type="datetimeFigureOut">
              <a:rPr lang="cs-CZ" smtClean="0"/>
              <a:t>15.09.2019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E6B206-59A0-4AFD-80EF-EC1159BB2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EB8D74F-08BD-41EE-AE15-550EAE2F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A92-1B7B-4131-9748-C3483563A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7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DD49304-ABFC-4CEE-ABBF-BAF05C59D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08DA-B974-425A-8ED8-2AEC91996592}" type="datetimeFigureOut">
              <a:rPr lang="cs-CZ" smtClean="0"/>
              <a:t>15.09.2019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4A4861-1603-46E5-B745-0529754AF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BD55441-6625-4C76-82C6-5FC3013C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A92-1B7B-4131-9748-C3483563A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12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B06EDB-7000-467C-A4BF-4B6C0FEA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3EDEDE-5E79-45D2-9956-3029F32D1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17ADC48-853E-44E9-B643-F9E839ED1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6C44E2E-335B-4BF7-96C6-78AEFB308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08DA-B974-425A-8ED8-2AEC91996592}" type="datetimeFigureOut">
              <a:rPr lang="cs-CZ" smtClean="0"/>
              <a:t>15.09.2019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0DD569-ABF9-40FC-8C0A-867F293A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B17873-FED7-4D0D-9A88-AC7690A7A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A92-1B7B-4131-9748-C3483563A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31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E9120-6ED6-480C-B936-4AC257768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DAB64BB-1587-4313-825A-FD8E9FB26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669669-5F10-4B1E-88ED-E35E0CA33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BE7726-FAA6-4E4D-A8ED-4BB05FF20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08DA-B974-425A-8ED8-2AEC91996592}" type="datetimeFigureOut">
              <a:rPr lang="cs-CZ" smtClean="0"/>
              <a:t>15.09.2019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FADF3A-AA34-4971-AB6D-AC22B64C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79049B-6965-4A89-BD54-D5DC83FE6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A92-1B7B-4131-9748-C3483563A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033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DAEEED-09A3-4517-A69E-79AA341C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D2D3BD-43D6-4DD3-BF1F-7600F324C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A580F2-7F0F-459F-86E8-9AA581F9C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D08DA-B974-425A-8ED8-2AEC91996592}" type="datetimeFigureOut">
              <a:rPr lang="cs-CZ" smtClean="0"/>
              <a:t>15.09.2019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4562A8-AC71-4982-8548-7EF67219F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667EBE-DCBE-4C44-9B14-DEE8B831D3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D9A92-1B7B-4131-9748-C3483563A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63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93590403-120B-46F8-A2F3-3B5229572CF4}"/>
              </a:ext>
            </a:extLst>
          </p:cNvPr>
          <p:cNvSpPr/>
          <p:nvPr/>
        </p:nvSpPr>
        <p:spPr>
          <a:xfrm>
            <a:off x="0" y="-17733"/>
            <a:ext cx="12192000" cy="89649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076039-FBC0-42C0-B25E-9CD3574A0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17" y="-20917"/>
            <a:ext cx="8481527" cy="877078"/>
          </a:xfrm>
        </p:spPr>
        <p:txBody>
          <a:bodyPr>
            <a:normAutofit/>
          </a:bodyPr>
          <a:lstStyle/>
          <a:p>
            <a:r>
              <a:rPr lang="cs-CZ" sz="4000" dirty="0">
                <a:ea typeface="Tahoma" panose="020B0604030504040204" pitchFamily="34" charset="0"/>
                <a:cs typeface="Tahoma" panose="020B0604030504040204" pitchFamily="34" charset="0"/>
              </a:rPr>
              <a:t>RODINNÝ DŮM S PROVOZOVNOU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A1F349-31D5-4606-8311-712361D4C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6720" y="5602074"/>
            <a:ext cx="4926563" cy="1231641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10000"/>
              </a:lnSpc>
            </a:pPr>
            <a:r>
              <a:rPr lang="cs-CZ" sz="2200" dirty="0"/>
              <a:t>Autor:		Ondřej Říha</a:t>
            </a:r>
          </a:p>
          <a:p>
            <a:pPr algn="l">
              <a:lnSpc>
                <a:spcPct val="110000"/>
              </a:lnSpc>
            </a:pPr>
            <a:r>
              <a:rPr lang="cs-CZ" sz="2200" dirty="0"/>
              <a:t>Vedoucí BP:	Ing. Michal Kraus, Ph.D.</a:t>
            </a:r>
          </a:p>
          <a:p>
            <a:pPr algn="l">
              <a:lnSpc>
                <a:spcPct val="110000"/>
              </a:lnSpc>
            </a:pPr>
            <a:r>
              <a:rPr lang="cs-CZ" sz="2200" dirty="0"/>
              <a:t>Oponent BP:	Ing. arch. Petr Zifčák</a:t>
            </a:r>
          </a:p>
          <a:p>
            <a:endParaRPr lang="cs-CZ" dirty="0"/>
          </a:p>
        </p:txBody>
      </p:sp>
      <p:pic>
        <p:nvPicPr>
          <p:cNvPr id="7" name="Obrázek 6" descr="Obsah obrázku klipart&#10;&#10;Popis byl vytvořen automaticky">
            <a:extLst>
              <a:ext uri="{FF2B5EF4-FFF2-40B4-BE49-F238E27FC236}">
                <a16:creationId xmlns:a16="http://schemas.microsoft.com/office/drawing/2014/main" id="{3C251278-58B3-49CE-A125-E380F0175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615" y="0"/>
            <a:ext cx="1906385" cy="1906385"/>
          </a:xfrm>
          <a:prstGeom prst="rect">
            <a:avLst/>
          </a:prstGeom>
        </p:spPr>
      </p:pic>
      <p:pic>
        <p:nvPicPr>
          <p:cNvPr id="9" name="Obrázek 8" descr="Obsah obrázku tráva, exteriér, strom, obloha&#10;&#10;Popis byl vytvořen automaticky">
            <a:extLst>
              <a:ext uri="{FF2B5EF4-FFF2-40B4-BE49-F238E27FC236}">
                <a16:creationId xmlns:a16="http://schemas.microsoft.com/office/drawing/2014/main" id="{E09DFAA8-526B-4BC1-B39D-7A919ED67D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b="16529"/>
          <a:stretch/>
        </p:blipFill>
        <p:spPr>
          <a:xfrm>
            <a:off x="462125" y="878762"/>
            <a:ext cx="9195111" cy="463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60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45CC9C6-D03B-491F-91D4-02EEC17681C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382E8E-DEE7-401A-B4E3-F38896FC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DOPLŇUJÍCÍ DOTAZY OD VEDOUCÍHO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83DE4D-5FDF-43FB-87EB-DFFBB7BF3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385"/>
            <a:ext cx="10515600" cy="3752215"/>
          </a:xfrm>
        </p:spPr>
        <p:txBody>
          <a:bodyPr>
            <a:normAutofit/>
          </a:bodyPr>
          <a:lstStyle/>
          <a:p>
            <a:r>
              <a:rPr lang="cs-CZ" dirty="0"/>
              <a:t>Proč v rámci dokumentace pro stavební povolení není uvažováno se solárními kolektory na střeše objektu, které jsou navrženy v energetickém schématu v architektonické studii?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Jaké provozní náklady autor předpokládá u jednotlivých porovnávaných variant?</a:t>
            </a:r>
          </a:p>
        </p:txBody>
      </p:sp>
    </p:spTree>
    <p:extLst>
      <p:ext uri="{BB962C8B-B14F-4D97-AF65-F5344CB8AC3E}">
        <p14:creationId xmlns:p14="http://schemas.microsoft.com/office/powerpoint/2010/main" val="1565495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45CC9C6-D03B-491F-91D4-02EEC17681C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382E8E-DEE7-401A-B4E3-F38896FC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VARIANTNÍ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83DE4D-5FDF-43FB-87EB-DFFBB7BF3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6400" y="5776559"/>
            <a:ext cx="4613534" cy="9126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000" b="1" dirty="0"/>
              <a:t>Varianta B </a:t>
            </a:r>
          </a:p>
          <a:p>
            <a:pPr marL="0" indent="0" algn="ctr">
              <a:buNone/>
            </a:pPr>
            <a:r>
              <a:rPr lang="cs-CZ" sz="2000" dirty="0"/>
              <a:t>TČ „vzduch‑voda“ a elektrický ohřívač vody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8533204-A8EE-4684-A21F-8B981D1CDDD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" b="7605"/>
          <a:stretch/>
        </p:blipFill>
        <p:spPr bwMode="auto">
          <a:xfrm>
            <a:off x="409525" y="1751684"/>
            <a:ext cx="1679510" cy="20101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 descr="VÃ½sledek obrÃ¡zku pro okc ntr/z">
            <a:extLst>
              <a:ext uri="{FF2B5EF4-FFF2-40B4-BE49-F238E27FC236}">
                <a16:creationId xmlns:a16="http://schemas.microsoft.com/office/drawing/2014/main" id="{95165360-19C2-46B1-8E6B-8ADA79E6CF3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91" y="1516079"/>
            <a:ext cx="2248469" cy="2423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TepelnÃ© Äerpadlo vzduch/voda IVT AIR X">
            <a:extLst>
              <a:ext uri="{FF2B5EF4-FFF2-40B4-BE49-F238E27FC236}">
                <a16:creationId xmlns:a16="http://schemas.microsoft.com/office/drawing/2014/main" id="{0E6295EF-8562-4B73-8359-95E0C4758F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193" y="3761486"/>
            <a:ext cx="1760150" cy="1767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VÃ½sledek obrÃ¡zku pro okhe 125 smart">
            <a:extLst>
              <a:ext uri="{FF2B5EF4-FFF2-40B4-BE49-F238E27FC236}">
                <a16:creationId xmlns:a16="http://schemas.microsoft.com/office/drawing/2014/main" id="{BABF4DC8-5C7C-43A7-8BB2-11CA5CF23892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0" t="8480" r="4640" b="7840"/>
          <a:stretch/>
        </p:blipFill>
        <p:spPr bwMode="auto">
          <a:xfrm>
            <a:off x="6162124" y="3638746"/>
            <a:ext cx="912690" cy="18901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CEA61124-CE29-40C5-AFF6-C0F24E77C793}"/>
              </a:ext>
            </a:extLst>
          </p:cNvPr>
          <p:cNvSpPr txBox="1">
            <a:spLocks/>
          </p:cNvSpPr>
          <p:nvPr/>
        </p:nvSpPr>
        <p:spPr>
          <a:xfrm>
            <a:off x="-139959" y="3987650"/>
            <a:ext cx="4613534" cy="1192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000" b="1" dirty="0"/>
              <a:t>Varianta A </a:t>
            </a:r>
          </a:p>
          <a:p>
            <a:pPr marL="0" indent="0" algn="ctr">
              <a:buNone/>
            </a:pPr>
            <a:r>
              <a:rPr lang="cs-CZ" sz="2000" dirty="0"/>
              <a:t>2 × Plynový kondenzační kotel </a:t>
            </a:r>
          </a:p>
          <a:p>
            <a:pPr marL="0" indent="0" algn="ctr">
              <a:buNone/>
            </a:pPr>
            <a:r>
              <a:rPr lang="cs-CZ" sz="2000" dirty="0"/>
              <a:t>a nepřímotopný zásobník</a:t>
            </a:r>
          </a:p>
        </p:txBody>
      </p:sp>
      <p:pic>
        <p:nvPicPr>
          <p:cNvPr id="10" name="Obrázek 9" descr="VÃ½sledek obrÃ¡zku pro benekov K14">
            <a:extLst>
              <a:ext uri="{FF2B5EF4-FFF2-40B4-BE49-F238E27FC236}">
                <a16:creationId xmlns:a16="http://schemas.microsoft.com/office/drawing/2014/main" id="{3B389964-7BEC-4A1D-94C5-8B4212BE1CB8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4618" r="22666" b="3197"/>
          <a:stretch/>
        </p:blipFill>
        <p:spPr bwMode="auto">
          <a:xfrm>
            <a:off x="7728504" y="1423636"/>
            <a:ext cx="1841427" cy="24231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 descr="VÃ½sledek obrÃ¡zku pro okce 200 l">
            <a:extLst>
              <a:ext uri="{FF2B5EF4-FFF2-40B4-BE49-F238E27FC236}">
                <a16:creationId xmlns:a16="http://schemas.microsoft.com/office/drawing/2014/main" id="{10D9C037-DDB5-44F6-B7E7-B93272ACDD89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0"/>
          <a:stretch/>
        </p:blipFill>
        <p:spPr bwMode="auto">
          <a:xfrm>
            <a:off x="9541152" y="1323522"/>
            <a:ext cx="1206562" cy="2488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A6D59F38-5EA9-4B43-B10A-D41FF726ABF3}"/>
              </a:ext>
            </a:extLst>
          </p:cNvPr>
          <p:cNvSpPr txBox="1">
            <a:spLocks/>
          </p:cNvSpPr>
          <p:nvPr/>
        </p:nvSpPr>
        <p:spPr>
          <a:xfrm>
            <a:off x="7728504" y="3987422"/>
            <a:ext cx="3625296" cy="1192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b="1" dirty="0"/>
              <a:t>Varianta C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dirty="0"/>
              <a:t>Kotel na dřevěné pelety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dirty="0"/>
              <a:t>a elektrický ohřívač</a:t>
            </a:r>
          </a:p>
        </p:txBody>
      </p:sp>
    </p:spTree>
    <p:extLst>
      <p:ext uri="{BB962C8B-B14F-4D97-AF65-F5344CB8AC3E}">
        <p14:creationId xmlns:p14="http://schemas.microsoft.com/office/powerpoint/2010/main" val="1545610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84E029-33D7-47E0-A876-36670F008F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454969"/>
              </p:ext>
            </p:extLst>
          </p:nvPr>
        </p:nvGraphicFramePr>
        <p:xfrm>
          <a:off x="1028051" y="452437"/>
          <a:ext cx="9934575" cy="595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A4F8D07A-FAEA-46B8-A0F5-A06D9D3E43F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" b="7605"/>
          <a:stretch/>
        </p:blipFill>
        <p:spPr bwMode="auto">
          <a:xfrm>
            <a:off x="3757999" y="3178122"/>
            <a:ext cx="1679510" cy="20101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 descr="TepelnÃ© Äerpadlo vzduch/voda IVT AIR X">
            <a:extLst>
              <a:ext uri="{FF2B5EF4-FFF2-40B4-BE49-F238E27FC236}">
                <a16:creationId xmlns:a16="http://schemas.microsoft.com/office/drawing/2014/main" id="{523BFC98-2987-4601-9FCE-9B8E9DDDC85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04" y="2444420"/>
            <a:ext cx="1475995" cy="146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VÃ½sledek obrÃ¡zku pro benekov K14">
            <a:extLst>
              <a:ext uri="{FF2B5EF4-FFF2-40B4-BE49-F238E27FC236}">
                <a16:creationId xmlns:a16="http://schemas.microsoft.com/office/drawing/2014/main" id="{ED8A2382-3F03-40D1-AA14-83C5EF7DBFDE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4618" r="22666" b="3197"/>
          <a:stretch/>
        </p:blipFill>
        <p:spPr bwMode="auto">
          <a:xfrm>
            <a:off x="8034291" y="4077439"/>
            <a:ext cx="1349209" cy="17595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4652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EE1B6-8297-45B6-A4A9-F915B949D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287" y="2229435"/>
            <a:ext cx="6956394" cy="1792149"/>
          </a:xfrm>
        </p:spPr>
        <p:txBody>
          <a:bodyPr>
            <a:noAutofit/>
          </a:bodyPr>
          <a:lstStyle/>
          <a:p>
            <a:pPr algn="ctr"/>
            <a:r>
              <a:rPr lang="cs-CZ" sz="5000" dirty="0">
                <a:latin typeface="osifont" panose="02000603000000000000" pitchFamily="2" charset="0"/>
              </a:rPr>
              <a:t>Děkuji za pozornost!</a:t>
            </a:r>
            <a:endParaRPr lang="cs-CZ" sz="5000" dirty="0"/>
          </a:p>
        </p:txBody>
      </p:sp>
    </p:spTree>
    <p:extLst>
      <p:ext uri="{BB962C8B-B14F-4D97-AF65-F5344CB8AC3E}">
        <p14:creationId xmlns:p14="http://schemas.microsoft.com/office/powerpoint/2010/main" val="3298324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45CC9C6-D03B-491F-91D4-02EEC17681CE}"/>
              </a:ext>
            </a:extLst>
          </p:cNvPr>
          <p:cNvSpPr/>
          <p:nvPr/>
        </p:nvSpPr>
        <p:spPr>
          <a:xfrm>
            <a:off x="0" y="0"/>
            <a:ext cx="12192000" cy="154432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382E8E-DEE7-401A-B4E3-F38896FC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OBSAH A CÍL PRÁCE</a:t>
            </a:r>
            <a:br>
              <a:rPr lang="cs-CZ" dirty="0"/>
            </a:br>
            <a:r>
              <a:rPr lang="cs-CZ" b="1" dirty="0"/>
              <a:t>Projekt rodinný dům s fitness v Humpolci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83DE4D-5FDF-43FB-87EB-DFFBB7BF3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0585"/>
            <a:ext cx="10515600" cy="4351338"/>
          </a:xfrm>
        </p:spPr>
        <p:txBody>
          <a:bodyPr/>
          <a:lstStyle/>
          <a:p>
            <a:r>
              <a:rPr lang="cs-CZ" dirty="0"/>
              <a:t>Stupeň: 	</a:t>
            </a:r>
            <a:r>
              <a:rPr lang="cs-CZ" b="1" dirty="0"/>
              <a:t>- Architektonická studie </a:t>
            </a:r>
          </a:p>
          <a:p>
            <a:pPr marL="0" indent="0">
              <a:buNone/>
            </a:pPr>
            <a:r>
              <a:rPr lang="cs-CZ" b="1" dirty="0"/>
              <a:t>	 	- DSP</a:t>
            </a:r>
          </a:p>
          <a:p>
            <a:r>
              <a:rPr lang="cs-CZ" dirty="0"/>
              <a:t>Podrobné zpracování dokumentace návrhu soustav techniky prostředí a posouzení kvality prostředí</a:t>
            </a:r>
          </a:p>
          <a:p>
            <a:r>
              <a:rPr lang="cs-CZ" dirty="0"/>
              <a:t>Vizualizace</a:t>
            </a:r>
          </a:p>
          <a:p>
            <a:r>
              <a:rPr lang="cs-CZ" dirty="0"/>
              <a:t>Textová část: </a:t>
            </a:r>
          </a:p>
          <a:p>
            <a:pPr marL="0" indent="0">
              <a:buNone/>
            </a:pPr>
            <a:r>
              <a:rPr lang="cs-CZ" dirty="0"/>
              <a:t>Řešení problematiky </a:t>
            </a:r>
            <a:r>
              <a:rPr lang="cs-CZ" b="1" dirty="0"/>
              <a:t>výběru zdroje vytápění a přípravy TV</a:t>
            </a:r>
            <a:r>
              <a:rPr lang="cs-CZ" dirty="0"/>
              <a:t> i v kontextu navrhovaného objektu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0106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45CC9C6-D03B-491F-91D4-02EEC17681C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382E8E-DEE7-401A-B4E3-F38896FC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MOTIVACE A DŮVODY VOLBY TÉMATU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83DE4D-5FDF-43FB-87EB-DFFBB7BF3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385"/>
            <a:ext cx="10515600" cy="4351338"/>
          </a:xfrm>
        </p:spPr>
        <p:txBody>
          <a:bodyPr/>
          <a:lstStyle/>
          <a:p>
            <a:r>
              <a:rPr lang="cs-CZ" dirty="0"/>
              <a:t>Zájem o projektování staveb</a:t>
            </a:r>
          </a:p>
          <a:p>
            <a:endParaRPr lang="cs-CZ" dirty="0"/>
          </a:p>
          <a:p>
            <a:r>
              <a:rPr lang="cs-CZ" dirty="0"/>
              <a:t>Vlastní volba tématu</a:t>
            </a:r>
          </a:p>
          <a:p>
            <a:endParaRPr lang="cs-CZ" dirty="0"/>
          </a:p>
          <a:p>
            <a:r>
              <a:rPr lang="cs-CZ" dirty="0"/>
              <a:t>Rozšíření znalostí v dané problematice</a:t>
            </a:r>
          </a:p>
          <a:p>
            <a:endParaRPr lang="cs-CZ" dirty="0"/>
          </a:p>
          <a:p>
            <a:r>
              <a:rPr lang="cs-CZ" dirty="0"/>
              <a:t>Využití získaných informací v praxi</a:t>
            </a:r>
          </a:p>
        </p:txBody>
      </p:sp>
      <p:pic>
        <p:nvPicPr>
          <p:cNvPr id="6" name="Obrázek 5" descr="Obsah obrázku obloha, stůl&#10;&#10;Popis byl vytvořen automaticky">
            <a:extLst>
              <a:ext uri="{FF2B5EF4-FFF2-40B4-BE49-F238E27FC236}">
                <a16:creationId xmlns:a16="http://schemas.microsoft.com/office/drawing/2014/main" id="{D771A8D9-FBD6-46FE-AD0C-AF9638AED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46" y="3063398"/>
            <a:ext cx="4253454" cy="347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78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45CC9C6-D03B-491F-91D4-02EEC17681C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382E8E-DEE7-401A-B4E3-F38896FC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POPIS OBJEKTU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83DE4D-5FDF-43FB-87EB-DFFBB7BF3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31" y="2468077"/>
            <a:ext cx="10515600" cy="3752215"/>
          </a:xfrm>
        </p:spPr>
        <p:txBody>
          <a:bodyPr>
            <a:normAutofit/>
          </a:bodyPr>
          <a:lstStyle/>
          <a:p>
            <a:r>
              <a:rPr lang="cs-CZ" dirty="0"/>
              <a:t>Kraj: Vysočina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Obec: Humpolec</a:t>
            </a:r>
          </a:p>
          <a:p>
            <a:endParaRPr lang="cs-CZ" dirty="0"/>
          </a:p>
          <a:p>
            <a:r>
              <a:rPr lang="cs-CZ" dirty="0"/>
              <a:t>Zastavěná plocha: 285 m</a:t>
            </a:r>
            <a:r>
              <a:rPr lang="cs-CZ" altLang="cs-CZ" baseline="30000" dirty="0"/>
              <a:t>2</a:t>
            </a:r>
          </a:p>
          <a:p>
            <a:endParaRPr lang="cs-CZ" dirty="0"/>
          </a:p>
          <a:p>
            <a:r>
              <a:rPr lang="cs-CZ" dirty="0"/>
              <a:t>Účel užívání: Rodinný dům a fitness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A9ED611-64F9-4A71-BE33-60FEE44E065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" r="3809" b="10171"/>
          <a:stretch/>
        </p:blipFill>
        <p:spPr bwMode="auto">
          <a:xfrm>
            <a:off x="5689502" y="1637865"/>
            <a:ext cx="5908040" cy="386175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1298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B0905B3-A6ED-47C4-B735-C7E8F7914C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92" t="41337"/>
          <a:stretch/>
        </p:blipFill>
        <p:spPr>
          <a:xfrm rot="5400000">
            <a:off x="7040371" y="1706373"/>
            <a:ext cx="5532435" cy="477082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45CC9C6-D03B-491F-91D4-02EEC17681C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382E8E-DEE7-401A-B4E3-F38896FC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POPIS OBJEKTU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83DE4D-5FDF-43FB-87EB-DFFBB7BF3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75" y="1574613"/>
            <a:ext cx="10515600" cy="50343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b="1" dirty="0"/>
              <a:t>Konstrukční řešení:</a:t>
            </a:r>
          </a:p>
          <a:p>
            <a:r>
              <a:rPr lang="cs-CZ" sz="2000" dirty="0"/>
              <a:t>Základy: betonové pasy</a:t>
            </a:r>
          </a:p>
          <a:p>
            <a:r>
              <a:rPr lang="cs-CZ" sz="2000" dirty="0"/>
              <a:t>Svislé nosné konstrukce: keramické zdivo </a:t>
            </a:r>
            <a:r>
              <a:rPr lang="cs-CZ" sz="2000" dirty="0" err="1"/>
              <a:t>Porotherm</a:t>
            </a:r>
            <a:endParaRPr lang="cs-CZ" sz="2000" dirty="0"/>
          </a:p>
          <a:p>
            <a:r>
              <a:rPr lang="cs-CZ" sz="2000" dirty="0"/>
              <a:t>Stropní konstrukce: stropní dílce (panely) </a:t>
            </a:r>
            <a:r>
              <a:rPr lang="cs-CZ" sz="2000" dirty="0" err="1"/>
              <a:t>Goldbeck</a:t>
            </a:r>
            <a:endParaRPr lang="cs-CZ" sz="2000" dirty="0"/>
          </a:p>
          <a:p>
            <a:r>
              <a:rPr lang="cs-CZ" sz="2000" dirty="0"/>
              <a:t>Zastřešení RD: pultová střecha, dřevěný krov</a:t>
            </a:r>
          </a:p>
          <a:p>
            <a:r>
              <a:rPr lang="cs-CZ" sz="2000" dirty="0"/>
              <a:t>Zastřešení fitness: plochá střecha, vegetační 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Energetická náročnost budovy:</a:t>
            </a:r>
          </a:p>
          <a:p>
            <a:r>
              <a:rPr lang="cs-CZ" sz="2000" dirty="0"/>
              <a:t>Celková tepelná ztráta objektu: 	11kW (6,5 kW RD + 4,5 kW fitness)</a:t>
            </a:r>
          </a:p>
          <a:p>
            <a:pPr lvl="0"/>
            <a:r>
              <a:rPr lang="cs-CZ" sz="2000" dirty="0"/>
              <a:t>Celková roční dodaná energie: 	123 kWh/(m</a:t>
            </a:r>
            <a:r>
              <a:rPr lang="cs-CZ" sz="2000" baseline="30000" dirty="0"/>
              <a:t>2</a:t>
            </a:r>
            <a:r>
              <a:rPr lang="cs-CZ" sz="2000" dirty="0"/>
              <a:t> a)</a:t>
            </a:r>
          </a:p>
          <a:p>
            <a:r>
              <a:rPr lang="cs-CZ" sz="2000" dirty="0"/>
              <a:t>Třída energetické náročnosti:	B (velmi úsporná)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dirty="0"/>
              <a:t>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0964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EB1C687-9C75-4D11-B654-457914A88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58" y="0"/>
            <a:ext cx="10941070" cy="68580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922947E-EB37-476B-8686-AA195EA9D71D}"/>
              </a:ext>
            </a:extLst>
          </p:cNvPr>
          <p:cNvSpPr/>
          <p:nvPr/>
        </p:nvSpPr>
        <p:spPr>
          <a:xfrm>
            <a:off x="8433786" y="0"/>
            <a:ext cx="3758213" cy="1325563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325B7267-C13E-42CE-9F35-E7EE0EB90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606" y="0"/>
            <a:ext cx="3168588" cy="1373981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1.NP</a:t>
            </a:r>
          </a:p>
        </p:txBody>
      </p:sp>
    </p:spTree>
    <p:extLst>
      <p:ext uri="{BB962C8B-B14F-4D97-AF65-F5344CB8AC3E}">
        <p14:creationId xmlns:p14="http://schemas.microsoft.com/office/powerpoint/2010/main" val="244586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0D3F68-43BC-4201-B14E-37152CC2B287}"/>
              </a:ext>
            </a:extLst>
          </p:cNvPr>
          <p:cNvSpPr/>
          <p:nvPr/>
        </p:nvSpPr>
        <p:spPr>
          <a:xfrm>
            <a:off x="8433786" y="0"/>
            <a:ext cx="3758213" cy="1325563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9A76FF8E-CAD5-43DF-9F43-4CED7AE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606" y="0"/>
            <a:ext cx="3168588" cy="1373981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2.NP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AAC1C1-4E85-460B-A032-5CE55C3E1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40"/>
          <a:stretch/>
        </p:blipFill>
        <p:spPr>
          <a:xfrm>
            <a:off x="1544715" y="686990"/>
            <a:ext cx="5824987" cy="595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34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45CC9C6-D03B-491F-91D4-02EEC17681C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382E8E-DEE7-401A-B4E3-F38896FC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ZDROJ VYTÁPĚNÍ A PŘÍPRAVA TEPLÉ 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83DE4D-5FDF-43FB-87EB-DFFBB7BF3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071"/>
            <a:ext cx="10515600" cy="923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Zdroj vytápění: </a:t>
            </a:r>
            <a:r>
              <a:rPr lang="cs-CZ" sz="2000" dirty="0"/>
              <a:t>2× plynový kondenzační kotel </a:t>
            </a:r>
            <a:r>
              <a:rPr lang="cs-CZ" sz="2000" dirty="0" err="1"/>
              <a:t>Panther</a:t>
            </a:r>
            <a:r>
              <a:rPr lang="cs-CZ" sz="2000" dirty="0"/>
              <a:t> </a:t>
            </a:r>
            <a:r>
              <a:rPr lang="cs-CZ" sz="2000" dirty="0" err="1"/>
              <a:t>Condens</a:t>
            </a:r>
            <a:r>
              <a:rPr lang="cs-CZ" sz="2000" dirty="0"/>
              <a:t> 12 KKO, 4 - 13 kW</a:t>
            </a:r>
          </a:p>
          <a:p>
            <a:pPr marL="0" indent="0">
              <a:buNone/>
            </a:pPr>
            <a:r>
              <a:rPr lang="cs-CZ" sz="2000" b="1" dirty="0"/>
              <a:t>Příprava TV: </a:t>
            </a:r>
            <a:r>
              <a:rPr lang="cs-CZ" sz="2000" dirty="0"/>
              <a:t>nepřímotopné zásobníky OKC o objemu 120 l (pro RD) a 200 l (pro fitness)</a:t>
            </a: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D34633-5CA6-488A-882B-5913E82F1DE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" b="7605"/>
          <a:stretch/>
        </p:blipFill>
        <p:spPr bwMode="auto">
          <a:xfrm>
            <a:off x="98443" y="3293616"/>
            <a:ext cx="2422815" cy="3086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 descr="VÃ½sledek obrÃ¡zku pro okc ntr/z">
            <a:extLst>
              <a:ext uri="{FF2B5EF4-FFF2-40B4-BE49-F238E27FC236}">
                <a16:creationId xmlns:a16="http://schemas.microsoft.com/office/drawing/2014/main" id="{CFB40374-CE74-4F3A-BF61-75BF50BCC94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684" y="3207168"/>
            <a:ext cx="3107184" cy="3182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99DE3E2D-17AB-4027-9259-D16F702D0ED4}"/>
              </a:ext>
            </a:extLst>
          </p:cNvPr>
          <p:cNvSpPr/>
          <p:nvPr/>
        </p:nvSpPr>
        <p:spPr>
          <a:xfrm>
            <a:off x="5442012" y="2504880"/>
            <a:ext cx="4962617" cy="373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2000" b="1" dirty="0">
                <a:solidFill>
                  <a:srgbClr val="000000"/>
                </a:solidFill>
                <a:ea typeface="Calibri" panose="020F0502020204030204" pitchFamily="34" charset="0"/>
              </a:rPr>
              <a:t>Uvažované investiční náklady:</a:t>
            </a:r>
            <a:endParaRPr lang="cs-CZ" sz="2000" b="1" dirty="0"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rgbClr val="000000"/>
                </a:solidFill>
                <a:ea typeface="Calibri" panose="020F0502020204030204" pitchFamily="34" charset="0"/>
              </a:rPr>
              <a:t>2</a:t>
            </a:r>
            <a:r>
              <a:rPr lang="cs-CZ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× </a:t>
            </a:r>
            <a:r>
              <a:rPr lang="cs-CZ" sz="2000" dirty="0">
                <a:solidFill>
                  <a:srgbClr val="000000"/>
                </a:solidFill>
                <a:ea typeface="Calibri" panose="020F0502020204030204" pitchFamily="34" charset="0"/>
              </a:rPr>
              <a:t>Plynový kotel		58 000 Kč</a:t>
            </a:r>
            <a:endParaRPr lang="cs-CZ" sz="2000" dirty="0"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rgbClr val="000000"/>
                </a:solidFill>
                <a:ea typeface="Calibri" panose="020F0502020204030204" pitchFamily="34" charset="0"/>
              </a:rPr>
              <a:t>Plynová přípojka		35 000 Kč</a:t>
            </a:r>
            <a:endParaRPr lang="cs-CZ" sz="2000" dirty="0"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rgbClr val="000000"/>
                </a:solidFill>
                <a:ea typeface="Calibri" panose="020F0502020204030204" pitchFamily="34" charset="0"/>
              </a:rPr>
              <a:t>2</a:t>
            </a:r>
            <a:r>
              <a:rPr lang="cs-CZ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× Komín		         	140 000 Kč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rgbClr val="000000"/>
                </a:solidFill>
                <a:ea typeface="Calibri" panose="020F0502020204030204" pitchFamily="34" charset="0"/>
              </a:rPr>
              <a:t>Zásobník TV (120 l)		  8 000 Kč</a:t>
            </a:r>
            <a:endParaRPr lang="cs-CZ" sz="2000" dirty="0"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rgbClr val="000000"/>
                </a:solidFill>
                <a:ea typeface="Calibri" panose="020F0502020204030204" pitchFamily="34" charset="0"/>
              </a:rPr>
              <a:t>Zásobník TV (200 l)		  9 000 Kč	</a:t>
            </a:r>
            <a:endParaRPr lang="cs-CZ" sz="2000" dirty="0"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cs-CZ" sz="2000" dirty="0">
                <a:solidFill>
                  <a:srgbClr val="000000"/>
                </a:solidFill>
                <a:ea typeface="Calibri" panose="020F0502020204030204" pitchFamily="34" charset="0"/>
              </a:rPr>
              <a:t>Cena celkem (přibližná)              </a:t>
            </a:r>
            <a:r>
              <a:rPr lang="cs-CZ" sz="2000" b="1" dirty="0">
                <a:solidFill>
                  <a:srgbClr val="000000"/>
                </a:solidFill>
                <a:ea typeface="Calibri" panose="020F0502020204030204" pitchFamily="34" charset="0"/>
              </a:rPr>
              <a:t>250 000 Kč</a:t>
            </a:r>
            <a:endParaRPr lang="cs-CZ" sz="2000" b="1" dirty="0">
              <a:ea typeface="Calibri" panose="020F0502020204030204" pitchFamily="34" charset="0"/>
            </a:endParaRPr>
          </a:p>
        </p:txBody>
      </p:sp>
      <p:sp>
        <p:nvSpPr>
          <p:cNvPr id="8" name="flame_3835">
            <a:extLst>
              <a:ext uri="{FF2B5EF4-FFF2-40B4-BE49-F238E27FC236}">
                <a16:creationId xmlns:a16="http://schemas.microsoft.com/office/drawing/2014/main" id="{E2C5E5BB-F95F-46C0-A854-33A3BA1F4ADF}"/>
              </a:ext>
            </a:extLst>
          </p:cNvPr>
          <p:cNvSpPr>
            <a:spLocks noChangeAspect="1"/>
          </p:cNvSpPr>
          <p:nvPr/>
        </p:nvSpPr>
        <p:spPr bwMode="auto">
          <a:xfrm rot="21418696">
            <a:off x="10987246" y="5340236"/>
            <a:ext cx="960800" cy="1376417"/>
          </a:xfrm>
          <a:custGeom>
            <a:avLst/>
            <a:gdLst>
              <a:gd name="T0" fmla="*/ 75 w 154"/>
              <a:gd name="T1" fmla="*/ 0 h 221"/>
              <a:gd name="T2" fmla="*/ 38 w 154"/>
              <a:gd name="T3" fmla="*/ 82 h 221"/>
              <a:gd name="T4" fmla="*/ 2 w 154"/>
              <a:gd name="T5" fmla="*/ 137 h 221"/>
              <a:gd name="T6" fmla="*/ 35 w 154"/>
              <a:gd name="T7" fmla="*/ 215 h 221"/>
              <a:gd name="T8" fmla="*/ 53 w 154"/>
              <a:gd name="T9" fmla="*/ 161 h 221"/>
              <a:gd name="T10" fmla="*/ 77 w 154"/>
              <a:gd name="T11" fmla="*/ 121 h 221"/>
              <a:gd name="T12" fmla="*/ 99 w 154"/>
              <a:gd name="T13" fmla="*/ 160 h 221"/>
              <a:gd name="T14" fmla="*/ 97 w 154"/>
              <a:gd name="T15" fmla="*/ 221 h 221"/>
              <a:gd name="T16" fmla="*/ 147 w 154"/>
              <a:gd name="T17" fmla="*/ 151 h 221"/>
              <a:gd name="T18" fmla="*/ 75 w 154"/>
              <a:gd name="T19" fmla="*/ 0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4" h="221">
                <a:moveTo>
                  <a:pt x="75" y="0"/>
                </a:moveTo>
                <a:cubicBezTo>
                  <a:pt x="75" y="0"/>
                  <a:pt x="71" y="48"/>
                  <a:pt x="38" y="82"/>
                </a:cubicBezTo>
                <a:cubicBezTo>
                  <a:pt x="8" y="106"/>
                  <a:pt x="3" y="119"/>
                  <a:pt x="2" y="137"/>
                </a:cubicBezTo>
                <a:cubicBezTo>
                  <a:pt x="0" y="155"/>
                  <a:pt x="2" y="191"/>
                  <a:pt x="35" y="215"/>
                </a:cubicBezTo>
                <a:cubicBezTo>
                  <a:pt x="35" y="215"/>
                  <a:pt x="23" y="185"/>
                  <a:pt x="53" y="161"/>
                </a:cubicBezTo>
                <a:cubicBezTo>
                  <a:pt x="81" y="138"/>
                  <a:pt x="77" y="122"/>
                  <a:pt x="77" y="121"/>
                </a:cubicBezTo>
                <a:cubicBezTo>
                  <a:pt x="77" y="122"/>
                  <a:pt x="84" y="146"/>
                  <a:pt x="99" y="160"/>
                </a:cubicBezTo>
                <a:cubicBezTo>
                  <a:pt x="114" y="173"/>
                  <a:pt x="111" y="198"/>
                  <a:pt x="97" y="221"/>
                </a:cubicBezTo>
                <a:cubicBezTo>
                  <a:pt x="97" y="221"/>
                  <a:pt x="143" y="191"/>
                  <a:pt x="147" y="151"/>
                </a:cubicBezTo>
                <a:cubicBezTo>
                  <a:pt x="154" y="86"/>
                  <a:pt x="96" y="11"/>
                  <a:pt x="7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</p:sp>
      <p:sp>
        <p:nvSpPr>
          <p:cNvPr id="9" name="stopcock_79695">
            <a:extLst>
              <a:ext uri="{FF2B5EF4-FFF2-40B4-BE49-F238E27FC236}">
                <a16:creationId xmlns:a16="http://schemas.microsoft.com/office/drawing/2014/main" id="{C2A315C4-8941-4083-93F6-18D21A429BEB}"/>
              </a:ext>
            </a:extLst>
          </p:cNvPr>
          <p:cNvSpPr>
            <a:spLocks noChangeAspect="1"/>
          </p:cNvSpPr>
          <p:nvPr/>
        </p:nvSpPr>
        <p:spPr bwMode="auto">
          <a:xfrm>
            <a:off x="11020362" y="2810030"/>
            <a:ext cx="1200667" cy="1237940"/>
          </a:xfrm>
          <a:custGeom>
            <a:avLst/>
            <a:gdLst>
              <a:gd name="connsiteX0" fmla="*/ 81071 w 588727"/>
              <a:gd name="connsiteY0" fmla="*/ 433625 h 607004"/>
              <a:gd name="connsiteX1" fmla="*/ 92312 w 588727"/>
              <a:gd name="connsiteY1" fmla="*/ 448508 h 607004"/>
              <a:gd name="connsiteX2" fmla="*/ 120135 w 588727"/>
              <a:gd name="connsiteY2" fmla="*/ 488604 h 607004"/>
              <a:gd name="connsiteX3" fmla="*/ 152633 w 588727"/>
              <a:gd name="connsiteY3" fmla="*/ 539363 h 607004"/>
              <a:gd name="connsiteX4" fmla="*/ 84855 w 588727"/>
              <a:gd name="connsiteY4" fmla="*/ 607004 h 607004"/>
              <a:gd name="connsiteX5" fmla="*/ 17077 w 588727"/>
              <a:gd name="connsiteY5" fmla="*/ 539363 h 607004"/>
              <a:gd name="connsiteX6" fmla="*/ 41450 w 588727"/>
              <a:gd name="connsiteY6" fmla="*/ 475942 h 607004"/>
              <a:gd name="connsiteX7" fmla="*/ 81071 w 588727"/>
              <a:gd name="connsiteY7" fmla="*/ 433625 h 607004"/>
              <a:gd name="connsiteX8" fmla="*/ 301038 w 588727"/>
              <a:gd name="connsiteY8" fmla="*/ 0 h 607004"/>
              <a:gd name="connsiteX9" fmla="*/ 318838 w 588727"/>
              <a:gd name="connsiteY9" fmla="*/ 17774 h 607004"/>
              <a:gd name="connsiteX10" fmla="*/ 318838 w 588727"/>
              <a:gd name="connsiteY10" fmla="*/ 25550 h 607004"/>
              <a:gd name="connsiteX11" fmla="*/ 366898 w 588727"/>
              <a:gd name="connsiteY11" fmla="*/ 25550 h 607004"/>
              <a:gd name="connsiteX12" fmla="*/ 384697 w 588727"/>
              <a:gd name="connsiteY12" fmla="*/ 43324 h 607004"/>
              <a:gd name="connsiteX13" fmla="*/ 366898 w 588727"/>
              <a:gd name="connsiteY13" fmla="*/ 61098 h 607004"/>
              <a:gd name="connsiteX14" fmla="*/ 318838 w 588727"/>
              <a:gd name="connsiteY14" fmla="*/ 61098 h 607004"/>
              <a:gd name="connsiteX15" fmla="*/ 318838 w 588727"/>
              <a:gd name="connsiteY15" fmla="*/ 98312 h 607004"/>
              <a:gd name="connsiteX16" fmla="*/ 366564 w 588727"/>
              <a:gd name="connsiteY16" fmla="*/ 141858 h 607004"/>
              <a:gd name="connsiteX17" fmla="*/ 536885 w 588727"/>
              <a:gd name="connsiteY17" fmla="*/ 141858 h 607004"/>
              <a:gd name="connsiteX18" fmla="*/ 588727 w 588727"/>
              <a:gd name="connsiteY18" fmla="*/ 193736 h 607004"/>
              <a:gd name="connsiteX19" fmla="*/ 588727 w 588727"/>
              <a:gd name="connsiteY19" fmla="*/ 198068 h 607004"/>
              <a:gd name="connsiteX20" fmla="*/ 536885 w 588727"/>
              <a:gd name="connsiteY20" fmla="*/ 249946 h 607004"/>
              <a:gd name="connsiteX21" fmla="*/ 364561 w 588727"/>
              <a:gd name="connsiteY21" fmla="*/ 249946 h 607004"/>
              <a:gd name="connsiteX22" fmla="*/ 309048 w 588727"/>
              <a:gd name="connsiteY22" fmla="*/ 288271 h 607004"/>
              <a:gd name="connsiteX23" fmla="*/ 293029 w 588727"/>
              <a:gd name="connsiteY23" fmla="*/ 288271 h 607004"/>
              <a:gd name="connsiteX24" fmla="*/ 237516 w 588727"/>
              <a:gd name="connsiteY24" fmla="*/ 249946 h 607004"/>
              <a:gd name="connsiteX25" fmla="*/ 173993 w 588727"/>
              <a:gd name="connsiteY25" fmla="*/ 249946 h 607004"/>
              <a:gd name="connsiteX26" fmla="*/ 136947 w 588727"/>
              <a:gd name="connsiteY26" fmla="*/ 286938 h 607004"/>
              <a:gd name="connsiteX27" fmla="*/ 136947 w 588727"/>
              <a:gd name="connsiteY27" fmla="*/ 348480 h 607004"/>
              <a:gd name="connsiteX28" fmla="*/ 136836 w 588727"/>
              <a:gd name="connsiteY28" fmla="*/ 351480 h 607004"/>
              <a:gd name="connsiteX29" fmla="*/ 151966 w 588727"/>
              <a:gd name="connsiteY29" fmla="*/ 351480 h 607004"/>
              <a:gd name="connsiteX30" fmla="*/ 169765 w 588727"/>
              <a:gd name="connsiteY30" fmla="*/ 369254 h 607004"/>
              <a:gd name="connsiteX31" fmla="*/ 169765 w 588727"/>
              <a:gd name="connsiteY31" fmla="*/ 393693 h 607004"/>
              <a:gd name="connsiteX32" fmla="*/ 151966 w 588727"/>
              <a:gd name="connsiteY32" fmla="*/ 411467 h 607004"/>
              <a:gd name="connsiteX33" fmla="*/ 17800 w 588727"/>
              <a:gd name="connsiteY33" fmla="*/ 411467 h 607004"/>
              <a:gd name="connsiteX34" fmla="*/ 0 w 588727"/>
              <a:gd name="connsiteY34" fmla="*/ 393693 h 607004"/>
              <a:gd name="connsiteX35" fmla="*/ 0 w 588727"/>
              <a:gd name="connsiteY35" fmla="*/ 369254 h 607004"/>
              <a:gd name="connsiteX36" fmla="*/ 17800 w 588727"/>
              <a:gd name="connsiteY36" fmla="*/ 351480 h 607004"/>
              <a:gd name="connsiteX37" fmla="*/ 28813 w 588727"/>
              <a:gd name="connsiteY37" fmla="*/ 351480 h 607004"/>
              <a:gd name="connsiteX38" fmla="*/ 28702 w 588727"/>
              <a:gd name="connsiteY38" fmla="*/ 348480 h 607004"/>
              <a:gd name="connsiteX39" fmla="*/ 28702 w 588727"/>
              <a:gd name="connsiteY39" fmla="*/ 250613 h 607004"/>
              <a:gd name="connsiteX40" fmla="*/ 52843 w 588727"/>
              <a:gd name="connsiteY40" fmla="*/ 173185 h 607004"/>
              <a:gd name="connsiteX41" fmla="*/ 125711 w 588727"/>
              <a:gd name="connsiteY41" fmla="*/ 141858 h 607004"/>
              <a:gd name="connsiteX42" fmla="*/ 235513 w 588727"/>
              <a:gd name="connsiteY42" fmla="*/ 141858 h 607004"/>
              <a:gd name="connsiteX43" fmla="*/ 283239 w 588727"/>
              <a:gd name="connsiteY43" fmla="*/ 98312 h 607004"/>
              <a:gd name="connsiteX44" fmla="*/ 283239 w 588727"/>
              <a:gd name="connsiteY44" fmla="*/ 61098 h 607004"/>
              <a:gd name="connsiteX45" fmla="*/ 235179 w 588727"/>
              <a:gd name="connsiteY45" fmla="*/ 61098 h 607004"/>
              <a:gd name="connsiteX46" fmla="*/ 217380 w 588727"/>
              <a:gd name="connsiteY46" fmla="*/ 43324 h 607004"/>
              <a:gd name="connsiteX47" fmla="*/ 235179 w 588727"/>
              <a:gd name="connsiteY47" fmla="*/ 25550 h 607004"/>
              <a:gd name="connsiteX48" fmla="*/ 283239 w 588727"/>
              <a:gd name="connsiteY48" fmla="*/ 25550 h 607004"/>
              <a:gd name="connsiteX49" fmla="*/ 283239 w 588727"/>
              <a:gd name="connsiteY49" fmla="*/ 17774 h 607004"/>
              <a:gd name="connsiteX50" fmla="*/ 301038 w 588727"/>
              <a:gd name="connsiteY50" fmla="*/ 0 h 60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88727" h="607004">
                <a:moveTo>
                  <a:pt x="81071" y="433625"/>
                </a:moveTo>
                <a:cubicBezTo>
                  <a:pt x="82963" y="433625"/>
                  <a:pt x="92312" y="434403"/>
                  <a:pt x="92312" y="448508"/>
                </a:cubicBezTo>
                <a:cubicBezTo>
                  <a:pt x="92312" y="461948"/>
                  <a:pt x="106446" y="475498"/>
                  <a:pt x="120135" y="488604"/>
                </a:cubicBezTo>
                <a:cubicBezTo>
                  <a:pt x="136162" y="503821"/>
                  <a:pt x="152633" y="519593"/>
                  <a:pt x="152633" y="539363"/>
                </a:cubicBezTo>
                <a:cubicBezTo>
                  <a:pt x="152633" y="576682"/>
                  <a:pt x="122250" y="607004"/>
                  <a:pt x="84855" y="607004"/>
                </a:cubicBezTo>
                <a:cubicBezTo>
                  <a:pt x="47460" y="607004"/>
                  <a:pt x="17077" y="576682"/>
                  <a:pt x="17077" y="539363"/>
                </a:cubicBezTo>
                <a:cubicBezTo>
                  <a:pt x="17077" y="518593"/>
                  <a:pt x="35774" y="485494"/>
                  <a:pt x="41450" y="475942"/>
                </a:cubicBezTo>
                <a:cubicBezTo>
                  <a:pt x="52914" y="456616"/>
                  <a:pt x="69051" y="433625"/>
                  <a:pt x="81071" y="433625"/>
                </a:cubicBezTo>
                <a:close/>
                <a:moveTo>
                  <a:pt x="301038" y="0"/>
                </a:moveTo>
                <a:cubicBezTo>
                  <a:pt x="310828" y="0"/>
                  <a:pt x="318838" y="7998"/>
                  <a:pt x="318838" y="17774"/>
                </a:cubicBezTo>
                <a:lnTo>
                  <a:pt x="318838" y="25550"/>
                </a:lnTo>
                <a:lnTo>
                  <a:pt x="366898" y="25550"/>
                </a:lnTo>
                <a:cubicBezTo>
                  <a:pt x="376687" y="25550"/>
                  <a:pt x="384697" y="33548"/>
                  <a:pt x="384697" y="43324"/>
                </a:cubicBezTo>
                <a:cubicBezTo>
                  <a:pt x="384697" y="53211"/>
                  <a:pt x="376687" y="61098"/>
                  <a:pt x="366898" y="61098"/>
                </a:cubicBezTo>
                <a:lnTo>
                  <a:pt x="318838" y="61098"/>
                </a:lnTo>
                <a:lnTo>
                  <a:pt x="318838" y="98312"/>
                </a:lnTo>
                <a:cubicBezTo>
                  <a:pt x="341978" y="102089"/>
                  <a:pt x="360668" y="119419"/>
                  <a:pt x="366564" y="141858"/>
                </a:cubicBezTo>
                <a:lnTo>
                  <a:pt x="536885" y="141858"/>
                </a:lnTo>
                <a:cubicBezTo>
                  <a:pt x="565476" y="141858"/>
                  <a:pt x="588727" y="165076"/>
                  <a:pt x="588727" y="193736"/>
                </a:cubicBezTo>
                <a:lnTo>
                  <a:pt x="588727" y="198068"/>
                </a:lnTo>
                <a:cubicBezTo>
                  <a:pt x="588727" y="226729"/>
                  <a:pt x="565476" y="249946"/>
                  <a:pt x="536885" y="249946"/>
                </a:cubicBezTo>
                <a:lnTo>
                  <a:pt x="364561" y="249946"/>
                </a:lnTo>
                <a:cubicBezTo>
                  <a:pt x="356106" y="272275"/>
                  <a:pt x="334413" y="288271"/>
                  <a:pt x="309048" y="288271"/>
                </a:cubicBezTo>
                <a:lnTo>
                  <a:pt x="293029" y="288271"/>
                </a:lnTo>
                <a:cubicBezTo>
                  <a:pt x="267664" y="288271"/>
                  <a:pt x="245970" y="272275"/>
                  <a:pt x="237516" y="249946"/>
                </a:cubicBezTo>
                <a:lnTo>
                  <a:pt x="173993" y="249946"/>
                </a:lnTo>
                <a:cubicBezTo>
                  <a:pt x="153634" y="249946"/>
                  <a:pt x="136947" y="266498"/>
                  <a:pt x="136947" y="286938"/>
                </a:cubicBezTo>
                <a:lnTo>
                  <a:pt x="136947" y="348480"/>
                </a:lnTo>
                <a:cubicBezTo>
                  <a:pt x="136947" y="349480"/>
                  <a:pt x="136947" y="350480"/>
                  <a:pt x="136836" y="351480"/>
                </a:cubicBezTo>
                <a:lnTo>
                  <a:pt x="151966" y="351480"/>
                </a:lnTo>
                <a:cubicBezTo>
                  <a:pt x="161755" y="351480"/>
                  <a:pt x="169765" y="359478"/>
                  <a:pt x="169765" y="369254"/>
                </a:cubicBezTo>
                <a:lnTo>
                  <a:pt x="169765" y="393693"/>
                </a:lnTo>
                <a:cubicBezTo>
                  <a:pt x="169765" y="403469"/>
                  <a:pt x="161755" y="411467"/>
                  <a:pt x="151966" y="411467"/>
                </a:cubicBezTo>
                <a:lnTo>
                  <a:pt x="17800" y="411467"/>
                </a:lnTo>
                <a:cubicBezTo>
                  <a:pt x="8010" y="411467"/>
                  <a:pt x="0" y="403469"/>
                  <a:pt x="0" y="393693"/>
                </a:cubicBezTo>
                <a:lnTo>
                  <a:pt x="0" y="369254"/>
                </a:lnTo>
                <a:cubicBezTo>
                  <a:pt x="0" y="359478"/>
                  <a:pt x="8010" y="351480"/>
                  <a:pt x="17800" y="351480"/>
                </a:cubicBezTo>
                <a:lnTo>
                  <a:pt x="28813" y="351480"/>
                </a:lnTo>
                <a:cubicBezTo>
                  <a:pt x="28702" y="350480"/>
                  <a:pt x="28702" y="349480"/>
                  <a:pt x="28702" y="348480"/>
                </a:cubicBezTo>
                <a:lnTo>
                  <a:pt x="28702" y="250613"/>
                </a:lnTo>
                <a:cubicBezTo>
                  <a:pt x="28702" y="224285"/>
                  <a:pt x="39271" y="190292"/>
                  <a:pt x="52843" y="173185"/>
                </a:cubicBezTo>
                <a:cubicBezTo>
                  <a:pt x="66749" y="155633"/>
                  <a:pt x="98789" y="141858"/>
                  <a:pt x="125711" y="141858"/>
                </a:cubicBezTo>
                <a:lnTo>
                  <a:pt x="235513" y="141858"/>
                </a:lnTo>
                <a:cubicBezTo>
                  <a:pt x="241409" y="119419"/>
                  <a:pt x="259988" y="102089"/>
                  <a:pt x="283239" y="98312"/>
                </a:cubicBezTo>
                <a:lnTo>
                  <a:pt x="283239" y="61098"/>
                </a:lnTo>
                <a:lnTo>
                  <a:pt x="235179" y="61098"/>
                </a:lnTo>
                <a:cubicBezTo>
                  <a:pt x="225390" y="61098"/>
                  <a:pt x="217380" y="53211"/>
                  <a:pt x="217380" y="43324"/>
                </a:cubicBezTo>
                <a:cubicBezTo>
                  <a:pt x="217380" y="33548"/>
                  <a:pt x="225390" y="25550"/>
                  <a:pt x="235179" y="25550"/>
                </a:cubicBezTo>
                <a:lnTo>
                  <a:pt x="283239" y="25550"/>
                </a:lnTo>
                <a:lnTo>
                  <a:pt x="283239" y="17774"/>
                </a:lnTo>
                <a:cubicBezTo>
                  <a:pt x="283239" y="7998"/>
                  <a:pt x="291137" y="0"/>
                  <a:pt x="301038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7773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5D8D976-85E7-4F54-BB14-DAFFE1C56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27" y="3279210"/>
            <a:ext cx="5368185" cy="3578790"/>
          </a:xfrm>
        </p:spPr>
      </p:pic>
      <p:pic>
        <p:nvPicPr>
          <p:cNvPr id="7" name="Obrázek 6" descr="Obsah obrázku tráva, obloha, exteriér, budova&#10;&#10;Popis byl vytvořen automaticky">
            <a:extLst>
              <a:ext uri="{FF2B5EF4-FFF2-40B4-BE49-F238E27FC236}">
                <a16:creationId xmlns:a16="http://schemas.microsoft.com/office/drawing/2014/main" id="{E699C2AB-AAF7-4263-82E0-746344F937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/>
          <a:stretch/>
        </p:blipFill>
        <p:spPr>
          <a:xfrm>
            <a:off x="6170665" y="0"/>
            <a:ext cx="5368185" cy="3152775"/>
          </a:xfrm>
          <a:prstGeom prst="rect">
            <a:avLst/>
          </a:prstGeom>
        </p:spPr>
      </p:pic>
      <p:pic>
        <p:nvPicPr>
          <p:cNvPr id="11" name="Obrázek 10" descr="Obsah obrázku tráva, obloha, exteriér, strom&#10;&#10;Popis byl vytvořen automaticky">
            <a:extLst>
              <a:ext uri="{FF2B5EF4-FFF2-40B4-BE49-F238E27FC236}">
                <a16:creationId xmlns:a16="http://schemas.microsoft.com/office/drawing/2014/main" id="{FD775CBD-8D1D-48A8-91C1-39AC4D904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65" y="3279210"/>
            <a:ext cx="5368185" cy="3578790"/>
          </a:xfrm>
          <a:prstGeom prst="rect">
            <a:avLst/>
          </a:prstGeom>
        </p:spPr>
      </p:pic>
      <p:pic>
        <p:nvPicPr>
          <p:cNvPr id="13" name="Obrázek 12" descr="Obsah obrázku tráva, budova, obloha, plot&#10;&#10;Popis byl vytvořen automaticky">
            <a:extLst>
              <a:ext uri="{FF2B5EF4-FFF2-40B4-BE49-F238E27FC236}">
                <a16:creationId xmlns:a16="http://schemas.microsoft.com/office/drawing/2014/main" id="{31BDD8A5-B4FE-4DD2-86D1-EC2366F546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" b="3533"/>
          <a:stretch/>
        </p:blipFill>
        <p:spPr>
          <a:xfrm>
            <a:off x="673628" y="0"/>
            <a:ext cx="5368185" cy="31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798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241</Words>
  <Application>Microsoft Office PowerPoint</Application>
  <PresentationFormat>Širokoúhlá obrazovka</PresentationFormat>
  <Paragraphs>69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osifont</vt:lpstr>
      <vt:lpstr>Symbol</vt:lpstr>
      <vt:lpstr>Motiv Office</vt:lpstr>
      <vt:lpstr>RODINNÝ DŮM S PROVOZOVNOU</vt:lpstr>
      <vt:lpstr>OBSAH A CÍL PRÁCE Projekt rodinný dům s fitness v Humpolci</vt:lpstr>
      <vt:lpstr>MOTIVACE A DŮVODY VOLBY TÉMATU</vt:lpstr>
      <vt:lpstr>POPIS OBJEKTU</vt:lpstr>
      <vt:lpstr>POPIS OBJEKTU</vt:lpstr>
      <vt:lpstr>1.NP</vt:lpstr>
      <vt:lpstr>2.NP</vt:lpstr>
      <vt:lpstr>ZDROJ VYTÁPĚNÍ A PŘÍPRAVA TEPLÉ VODY</vt:lpstr>
      <vt:lpstr>Prezentace aplikace PowerPoint</vt:lpstr>
      <vt:lpstr>DOPLŇUJÍCÍ DOTAZY OD VEDOUCÍHO PRÁCE</vt:lpstr>
      <vt:lpstr>VARIANTNÍ ŘEŠENÍ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ondřej Říha</dc:creator>
  <cp:lastModifiedBy>ondřej Říha</cp:lastModifiedBy>
  <cp:revision>39</cp:revision>
  <dcterms:created xsi:type="dcterms:W3CDTF">2019-09-07T09:25:04Z</dcterms:created>
  <dcterms:modified xsi:type="dcterms:W3CDTF">2019-09-15T10:34:59Z</dcterms:modified>
</cp:coreProperties>
</file>