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sldIdLst>
    <p:sldId id="256" r:id="rId2"/>
    <p:sldId id="259" r:id="rId3"/>
    <p:sldId id="257" r:id="rId4"/>
    <p:sldId id="329" r:id="rId5"/>
    <p:sldId id="333" r:id="rId6"/>
    <p:sldId id="304" r:id="rId7"/>
    <p:sldId id="306" r:id="rId8"/>
    <p:sldId id="307" r:id="rId9"/>
    <p:sldId id="302" r:id="rId10"/>
    <p:sldId id="334" r:id="rId11"/>
    <p:sldId id="335" r:id="rId12"/>
    <p:sldId id="340" r:id="rId13"/>
    <p:sldId id="336" r:id="rId14"/>
    <p:sldId id="337" r:id="rId15"/>
    <p:sldId id="338" r:id="rId16"/>
    <p:sldId id="33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46" autoAdjust="0"/>
    <p:restoredTop sz="94660"/>
  </p:normalViewPr>
  <p:slideViewPr>
    <p:cSldViewPr snapToGrid="0">
      <p:cViewPr>
        <p:scale>
          <a:sx n="75" d="100"/>
          <a:sy n="75" d="100"/>
        </p:scale>
        <p:origin x="-40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FA5A5-02F8-426C-9384-6CAAA8E85578}" type="datetimeFigureOut">
              <a:rPr lang="en-GB" smtClean="0"/>
              <a:t>15/09/2019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2A86E-1961-4BC7-B543-E15E89A9F7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816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FA5A5-02F8-426C-9384-6CAAA8E85578}" type="datetimeFigureOut">
              <a:rPr lang="en-GB" smtClean="0"/>
              <a:t>15/09/2019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2A86E-1961-4BC7-B543-E15E89A9F7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675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FA5A5-02F8-426C-9384-6CAAA8E85578}" type="datetimeFigureOut">
              <a:rPr lang="en-GB" smtClean="0"/>
              <a:t>15/09/2019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2A86E-1961-4BC7-B543-E15E89A9F7E8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8518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FA5A5-02F8-426C-9384-6CAAA8E85578}" type="datetimeFigureOut">
              <a:rPr lang="en-GB" smtClean="0"/>
              <a:t>15/09/2019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2A86E-1961-4BC7-B543-E15E89A9F7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403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FA5A5-02F8-426C-9384-6CAAA8E85578}" type="datetimeFigureOut">
              <a:rPr lang="en-GB" smtClean="0"/>
              <a:t>15/09/2019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2A86E-1961-4BC7-B543-E15E89A9F7E8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7867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FA5A5-02F8-426C-9384-6CAAA8E85578}" type="datetimeFigureOut">
              <a:rPr lang="en-GB" smtClean="0"/>
              <a:t>15/09/2019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2A86E-1961-4BC7-B543-E15E89A9F7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255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FA5A5-02F8-426C-9384-6CAAA8E85578}" type="datetimeFigureOut">
              <a:rPr lang="en-GB" smtClean="0"/>
              <a:t>15/09/2019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2A86E-1961-4BC7-B543-E15E89A9F7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459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FA5A5-02F8-426C-9384-6CAAA8E85578}" type="datetimeFigureOut">
              <a:rPr lang="en-GB" smtClean="0"/>
              <a:t>15/09/2019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2A86E-1961-4BC7-B543-E15E89A9F7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840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FA5A5-02F8-426C-9384-6CAAA8E85578}" type="datetimeFigureOut">
              <a:rPr lang="en-GB" smtClean="0"/>
              <a:t>15/09/2019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2A86E-1961-4BC7-B543-E15E89A9F7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982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FA5A5-02F8-426C-9384-6CAAA8E85578}" type="datetimeFigureOut">
              <a:rPr lang="en-GB" smtClean="0"/>
              <a:t>15/09/2019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2A86E-1961-4BC7-B543-E15E89A9F7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582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FA5A5-02F8-426C-9384-6CAAA8E85578}" type="datetimeFigureOut">
              <a:rPr lang="en-GB" smtClean="0"/>
              <a:t>15/09/2019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2A86E-1961-4BC7-B543-E15E89A9F7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97356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FA5A5-02F8-426C-9384-6CAAA8E85578}" type="datetimeFigureOut">
              <a:rPr lang="en-GB" smtClean="0"/>
              <a:t>15/09/2019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2A86E-1961-4BC7-B543-E15E89A9F7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88143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FA5A5-02F8-426C-9384-6CAAA8E85578}" type="datetimeFigureOut">
              <a:rPr lang="en-GB" smtClean="0"/>
              <a:t>15/09/2019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2A86E-1961-4BC7-B543-E15E89A9F7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486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FA5A5-02F8-426C-9384-6CAAA8E85578}" type="datetimeFigureOut">
              <a:rPr lang="en-GB" smtClean="0"/>
              <a:t>15/09/2019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2A86E-1961-4BC7-B543-E15E89A9F7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358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FA5A5-02F8-426C-9384-6CAAA8E85578}" type="datetimeFigureOut">
              <a:rPr lang="en-GB" smtClean="0"/>
              <a:t>15/09/2019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2A86E-1961-4BC7-B543-E15E89A9F7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18664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FA5A5-02F8-426C-9384-6CAAA8E85578}" type="datetimeFigureOut">
              <a:rPr lang="en-GB" smtClean="0"/>
              <a:t>15/09/2019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2A86E-1961-4BC7-B543-E15E89A9F7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567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FA5A5-02F8-426C-9384-6CAAA8E85578}" type="datetimeFigureOut">
              <a:rPr lang="en-GB" smtClean="0"/>
              <a:t>15/09/2019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4A2A86E-1961-4BC7-B543-E15E89A9F7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707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  <p:sldLayoutId id="2147484044" r:id="rId12"/>
    <p:sldLayoutId id="2147484045" r:id="rId13"/>
    <p:sldLayoutId id="2147484046" r:id="rId14"/>
    <p:sldLayoutId id="2147484047" r:id="rId15"/>
    <p:sldLayoutId id="21474840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364A64-8B96-4950-B784-F9E989E5D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6388" y="2449883"/>
            <a:ext cx="7871791" cy="1472412"/>
          </a:xfrm>
        </p:spPr>
        <p:txBody>
          <a:bodyPr>
            <a:noAutofit/>
          </a:bodyPr>
          <a:lstStyle/>
          <a:p>
            <a:pPr algn="l">
              <a:lnSpc>
                <a:spcPct val="200000"/>
              </a:lnSpc>
            </a:pPr>
            <a:r>
              <a:rPr lang="sk-SK" sz="3600" b="1" u="sng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RODINNÝ DŮM S PRODEJNOU</a:t>
            </a:r>
            <a:r>
              <a:rPr lang="sk-SK" sz="36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sk-SK" sz="36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k-SK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Obhajoba </a:t>
            </a:r>
            <a:r>
              <a:rPr lang="sk-SK" sz="2400" b="1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bakalářské</a:t>
            </a:r>
            <a:r>
              <a:rPr lang="sk-SK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práce</a:t>
            </a:r>
            <a:endParaRPr lang="en-GB" sz="2400" b="1" dirty="0">
              <a:solidFill>
                <a:schemeClr val="tx2">
                  <a:lumMod val="90000"/>
                  <a:lumOff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92F1DD9-EA7D-488F-BEA7-5D230B925D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0536" y="5252953"/>
            <a:ext cx="7837450" cy="1096899"/>
          </a:xfrm>
        </p:spPr>
        <p:txBody>
          <a:bodyPr>
            <a:normAutofit/>
          </a:bodyPr>
          <a:lstStyle/>
          <a:p>
            <a:pPr algn="l"/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Autor bakalářské práce:     Hana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Paidarová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(19429)</a:t>
            </a:r>
          </a:p>
          <a:p>
            <a:pPr algn="l"/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Vedoucí bakalářské práce: 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Ing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Zuzana Kramářová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Ph.D.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(19511)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3CFE8EEF-27CE-4F31-AB39-D1AA42484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2179" y="38174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2291" name="Picture 3" descr="C:\_ŠKOLA_VŠTE\vst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381740"/>
            <a:ext cx="1466662" cy="147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F3364A64-8B96-4950-B784-F9E989E5D142}"/>
              </a:ext>
            </a:extLst>
          </p:cNvPr>
          <p:cNvSpPr txBox="1">
            <a:spLocks/>
          </p:cNvSpPr>
          <p:nvPr/>
        </p:nvSpPr>
        <p:spPr>
          <a:xfrm>
            <a:off x="927100" y="4020669"/>
            <a:ext cx="1586835" cy="3765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sk-SK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18.9.2019</a:t>
            </a:r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06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121" y="365157"/>
            <a:ext cx="8596668" cy="630477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Doplňující dotazy</a:t>
            </a:r>
            <a:endParaRPr lang="cs-CZ" sz="2800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1005" y="1109449"/>
            <a:ext cx="9552516" cy="4981108"/>
          </a:xfrm>
        </p:spPr>
        <p:txBody>
          <a:bodyPr>
            <a:noAutofit/>
          </a:bodyPr>
          <a:lstStyle/>
          <a:p>
            <a:pPr algn="just">
              <a:lnSpc>
                <a:spcPct val="13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cs-CZ" sz="2000" u="sng" dirty="0"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  <a:r>
              <a:rPr lang="cs-CZ" sz="2000" u="sng" dirty="0" smtClean="0">
                <a:latin typeface="Verdana" panose="020B0604030504040204" pitchFamily="34" charset="0"/>
                <a:ea typeface="Verdana" panose="020B0604030504040204" pitchFamily="34" charset="0"/>
              </a:rPr>
              <a:t>d vedoucí práce - Ing. Zuzany Kramářové Ph.D.: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</a:pP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K čemu jsou vztahovány vámi navržené výšky v kap. 4.1.4?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</a:pP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Proč v části B Souhrnná technická zpráva nelze řešit jednotlivé podkapitoly odkazy typu „Řešeno v samostatné dokumentaci Požárně bezpečnostní řešení viz 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D.1.3“?</a:t>
            </a:r>
            <a:endParaRPr lang="cs-CZ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</a:pP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Jak bude možné využít/uklízet prostor za komínem ve 2.NP?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</a:pP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Zdůvodněte rozdílné sešikmení oken a střešního vikýře viditelné v pohledu jih.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cs-CZ" sz="2000" u="sng" dirty="0" smtClean="0">
                <a:latin typeface="Verdana" panose="020B0604030504040204" pitchFamily="34" charset="0"/>
                <a:ea typeface="Verdana" panose="020B0604030504040204" pitchFamily="34" charset="0"/>
              </a:rPr>
              <a:t>od oponenta – Ing. Blanky </a:t>
            </a:r>
            <a:r>
              <a:rPr lang="cs-CZ" sz="2000" u="sng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Pelánkové</a:t>
            </a:r>
            <a:r>
              <a:rPr lang="cs-CZ" sz="2000" u="sng" dirty="0" smtClean="0">
                <a:latin typeface="Verdana" panose="020B0604030504040204" pitchFamily="34" charset="0"/>
                <a:ea typeface="Verdana" panose="020B0604030504040204" pitchFamily="34" charset="0"/>
              </a:rPr>
              <a:t> :</a:t>
            </a:r>
            <a:endParaRPr lang="cs-CZ" sz="2000" u="sng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</a:pP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Odvodnění vstupu do prodejny je navrženo vsakem, jak to bude fungovat v období dešťů?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</a:pP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Jak bude obsloužen zákazník ZTP, když prodejna není bezbariérová?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38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121" y="365157"/>
            <a:ext cx="8596668" cy="630477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Doplňující dotazy</a:t>
            </a:r>
            <a:endParaRPr lang="cs-CZ" sz="2800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1005" y="1109449"/>
            <a:ext cx="9552516" cy="4981108"/>
          </a:xfrm>
        </p:spPr>
        <p:txBody>
          <a:bodyPr>
            <a:noAutofit/>
          </a:bodyPr>
          <a:lstStyle/>
          <a:p>
            <a:pPr algn="just">
              <a:lnSpc>
                <a:spcPct val="13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cs-CZ" sz="2000" u="sng" dirty="0"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  <a:r>
              <a:rPr lang="cs-CZ" sz="2000" u="sng" dirty="0" smtClean="0">
                <a:latin typeface="Verdana" panose="020B0604030504040204" pitchFamily="34" charset="0"/>
                <a:ea typeface="Verdana" panose="020B0604030504040204" pitchFamily="34" charset="0"/>
              </a:rPr>
              <a:t>d vedoucí práce – Ing. Zuzany Kramářové Ph.D.: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</a:pPr>
            <a:r>
              <a:rPr lang="cs-CZ" sz="20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 čemu jsou vztahovány vámi navržené výšky v kap. 4.1.4?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</a:pPr>
            <a:r>
              <a:rPr lang="cs-CZ" sz="20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Proč v části B Souhrnná technická zpráva nelze řešit jednotlivé podkapitoly odkazy typu „Řešeno v samostatné dokumentaci Požárně bezpečnostní řešení viz D.1.3?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</a:pP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Jak bude možné využít/uklízet prostor za komínem ve 2.NP?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</a:pPr>
            <a:r>
              <a:rPr lang="cs-CZ" sz="20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Zdůvodněte rozdílné sešikmení oken a střešního vikýře viditelné v pohledu jih.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cs-CZ" sz="2000" u="sng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od oponenta – Ing. Blanky </a:t>
            </a:r>
            <a:r>
              <a:rPr lang="cs-CZ" sz="2000" u="sng" dirty="0" err="1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Pelánkové</a:t>
            </a:r>
            <a:r>
              <a:rPr lang="cs-CZ" sz="2000" u="sng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endParaRPr lang="cs-CZ" sz="2000" u="sng" dirty="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</a:pPr>
            <a:r>
              <a:rPr lang="cs-CZ" sz="20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Odvodnění vstupu do prodejny je navrženo vsakem, jak to bude fungovat v období dešťů?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</a:pPr>
            <a:r>
              <a:rPr lang="cs-CZ" sz="20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Jak bude obsloužen zákazník ZTP, když prodejna není bezbariérová?</a:t>
            </a:r>
            <a:endParaRPr lang="cs-CZ" sz="2000" dirty="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" t="4245" r="4999" b="2594"/>
          <a:stretch/>
        </p:blipFill>
        <p:spPr bwMode="auto">
          <a:xfrm>
            <a:off x="8229600" y="0"/>
            <a:ext cx="3962400" cy="31683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17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121" y="365157"/>
            <a:ext cx="8596668" cy="630477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Doplňující dotazy</a:t>
            </a:r>
            <a:endParaRPr lang="cs-CZ" sz="2800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1005" y="1109449"/>
            <a:ext cx="9552516" cy="4981108"/>
          </a:xfrm>
        </p:spPr>
        <p:txBody>
          <a:bodyPr>
            <a:noAutofit/>
          </a:bodyPr>
          <a:lstStyle/>
          <a:p>
            <a:pPr algn="just">
              <a:lnSpc>
                <a:spcPct val="13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cs-CZ" sz="2000" u="sng" dirty="0"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  <a:r>
              <a:rPr lang="cs-CZ" sz="2000" u="sng" dirty="0" smtClean="0">
                <a:latin typeface="Verdana" panose="020B0604030504040204" pitchFamily="34" charset="0"/>
                <a:ea typeface="Verdana" panose="020B0604030504040204" pitchFamily="34" charset="0"/>
              </a:rPr>
              <a:t>d vedoucí práce – Ing. Zuzany Kramářové Ph.D.: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</a:pPr>
            <a:r>
              <a:rPr lang="cs-CZ" sz="20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 čemu jsou vztahovány vámi navržené výšky v kap. 4.1.4?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</a:pPr>
            <a:r>
              <a:rPr lang="cs-CZ" sz="20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Proč v části B Souhrnná technická zpráva nelze řešit jednotlivé podkapitoly odkazy typu „Řešeno v samostatné dokumentaci Požárně bezpečnostní řešení viz D.1.3?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</a:pPr>
            <a:r>
              <a:rPr lang="cs-CZ" sz="20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Jak bude možné využít/uklízet prostor za komínem ve 2.NP?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</a:pPr>
            <a:r>
              <a:rPr lang="cs-CZ" sz="2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Zdůvodněte rozdílné sešikmení oken a střešního vikýře viditelné v pohledu jih.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cs-CZ" sz="2000" u="sng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od oponenta – Ing. Blanky </a:t>
            </a:r>
            <a:r>
              <a:rPr lang="cs-CZ" sz="2000" u="sng" dirty="0" err="1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Pelánkové</a:t>
            </a:r>
            <a:r>
              <a:rPr lang="cs-CZ" sz="2000" u="sng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endParaRPr lang="cs-CZ" sz="2000" u="sng" dirty="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</a:pPr>
            <a:r>
              <a:rPr lang="cs-CZ" sz="20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Odvodnění vstupu do prodejny je navrženo vsakem, jak to bude fungovat v období dešťů?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</a:pPr>
            <a:r>
              <a:rPr lang="cs-CZ" sz="20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Jak bude obsloužen zákazník ZTP, když prodejna není bezbariérová?</a:t>
            </a:r>
            <a:endParaRPr lang="cs-CZ" sz="2000" dirty="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6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121" y="365157"/>
            <a:ext cx="8596668" cy="630477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Doplňující dotazy</a:t>
            </a:r>
            <a:endParaRPr lang="cs-CZ" sz="2800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1005" y="1109449"/>
            <a:ext cx="9552516" cy="4981108"/>
          </a:xfrm>
        </p:spPr>
        <p:txBody>
          <a:bodyPr>
            <a:noAutofit/>
          </a:bodyPr>
          <a:lstStyle/>
          <a:p>
            <a:pPr algn="just">
              <a:lnSpc>
                <a:spcPct val="13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cs-CZ" sz="2000" u="sng" dirty="0">
                <a:solidFill>
                  <a:schemeClr val="tx2">
                    <a:lumMod val="25000"/>
                    <a:lumOff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  <a:r>
              <a:rPr lang="cs-CZ" sz="2000" u="sng" dirty="0" smtClean="0">
                <a:solidFill>
                  <a:schemeClr val="tx2">
                    <a:lumMod val="25000"/>
                    <a:lumOff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 vedoucí práce – Ing. Zuzany Kramářové Ph.D.: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</a:pPr>
            <a:r>
              <a:rPr lang="cs-CZ" sz="2000" dirty="0" smtClean="0">
                <a:solidFill>
                  <a:schemeClr val="tx2">
                    <a:lumMod val="25000"/>
                    <a:lumOff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 čemu jsou vztahovány vámi navržené výšky v kap. 4.1.4?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</a:pPr>
            <a:r>
              <a:rPr lang="cs-CZ" sz="2000" dirty="0" smtClean="0">
                <a:solidFill>
                  <a:schemeClr val="tx2">
                    <a:lumMod val="25000"/>
                    <a:lumOff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Proč v části B Souhrnná technická zpráva nelze řešit jednotlivé podkapitoly odkazy typu „Řešeno v samostatné dokumentaci Požárně bezpečnostní řešení viz D.1.3?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</a:pPr>
            <a:r>
              <a:rPr lang="cs-CZ" sz="2000" dirty="0" smtClean="0">
                <a:solidFill>
                  <a:schemeClr val="tx2">
                    <a:lumMod val="25000"/>
                    <a:lumOff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Jak bude možné využít/uklízet prostor za komínem ve 2.NP?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</a:pPr>
            <a:r>
              <a:rPr lang="cs-CZ" sz="2000" dirty="0" smtClean="0">
                <a:solidFill>
                  <a:schemeClr val="tx2">
                    <a:lumMod val="25000"/>
                    <a:lumOff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Zdůvodněte rozdílné sešikmení oken a střešního vikýře viditelné v pohledu jih.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cs-CZ" sz="2000" u="sng" dirty="0" smtClean="0">
                <a:latin typeface="Verdana" panose="020B0604030504040204" pitchFamily="34" charset="0"/>
                <a:ea typeface="Verdana" panose="020B0604030504040204" pitchFamily="34" charset="0"/>
              </a:rPr>
              <a:t>od oponenta – Ing. Blanky </a:t>
            </a:r>
            <a:r>
              <a:rPr lang="cs-CZ" sz="2000" u="sng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Pelánkové</a:t>
            </a:r>
            <a:r>
              <a:rPr lang="cs-CZ" sz="2000" u="sng" dirty="0" smtClean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endParaRPr lang="cs-CZ" sz="2000" u="sng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</a:pP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Odvodnění vstupu do prodejny je navrženo vsakem, jak to bude fungovat v období dešťů?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</a:pP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Jak bude obsloužen zákazník ZTP, když prodejna není bezbariérová?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60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121" y="365157"/>
            <a:ext cx="8596668" cy="630477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Doplňující dotazy</a:t>
            </a:r>
            <a:endParaRPr lang="cs-CZ" sz="2800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1005" y="1109449"/>
            <a:ext cx="9552516" cy="4981108"/>
          </a:xfrm>
        </p:spPr>
        <p:txBody>
          <a:bodyPr>
            <a:noAutofit/>
          </a:bodyPr>
          <a:lstStyle/>
          <a:p>
            <a:pPr algn="just">
              <a:lnSpc>
                <a:spcPct val="13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cs-CZ" sz="2000" u="sng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  <a:r>
              <a:rPr lang="cs-CZ" sz="2000" u="sng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 vedoucí práce – Ing. Zuzany Kramářové Ph.D.: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</a:pPr>
            <a:r>
              <a:rPr lang="cs-CZ" sz="20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 čemu jsou vztahovány vámi navržené výšky v kap. 4.1.4?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</a:pPr>
            <a:r>
              <a:rPr lang="cs-CZ" sz="20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Proč v části B Souhrnná technická zpráva nelze řešit jednotlivé podkapitoly odkazy typu „Řešeno v samostatné dokumentaci Požárně bezpečnostní řešení viz D.1.3?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</a:pPr>
            <a:r>
              <a:rPr lang="cs-CZ" sz="20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Jak bude možné využít/uklízet prostor za komínem ve 2.NP?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</a:pPr>
            <a:r>
              <a:rPr lang="cs-CZ" sz="20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Zdůvodněte rozdílné sešikmení oken a střešního vikýře viditelné v pohledu jih.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cs-CZ" sz="2000" u="sng" dirty="0" smtClean="0">
                <a:latin typeface="Verdana" panose="020B0604030504040204" pitchFamily="34" charset="0"/>
                <a:ea typeface="Verdana" panose="020B0604030504040204" pitchFamily="34" charset="0"/>
              </a:rPr>
              <a:t>od oponenta – Ing. Blanky </a:t>
            </a:r>
            <a:r>
              <a:rPr lang="cs-CZ" sz="2000" u="sng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Pelánkové</a:t>
            </a:r>
            <a:r>
              <a:rPr lang="cs-CZ" sz="2000" u="sng" dirty="0" smtClean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endParaRPr lang="cs-CZ" sz="2000" u="sng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</a:pP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Odvodnění vstupu do prodejny je navrženo vsakem, jak to bude fungovat v období dešťů?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</a:pPr>
            <a:r>
              <a:rPr lang="cs-CZ" sz="20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Jak bude obsloužen zákazník ZTP, když prodejna není bezbariérová?</a:t>
            </a:r>
            <a:endParaRPr lang="cs-CZ" sz="2000" dirty="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01" y="-10609"/>
            <a:ext cx="4737099" cy="44270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75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121" y="365157"/>
            <a:ext cx="8596668" cy="630477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Doplňující dotazy</a:t>
            </a:r>
            <a:endParaRPr lang="cs-CZ" sz="2800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1005" y="1109449"/>
            <a:ext cx="9552516" cy="4981108"/>
          </a:xfrm>
        </p:spPr>
        <p:txBody>
          <a:bodyPr>
            <a:noAutofit/>
          </a:bodyPr>
          <a:lstStyle/>
          <a:p>
            <a:pPr algn="just">
              <a:lnSpc>
                <a:spcPct val="13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cs-CZ" sz="2000" u="sng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  <a:r>
              <a:rPr lang="cs-CZ" sz="2000" u="sng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 vedoucí práce – Ing. Zuzany Kramářové Ph.D.: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</a:pPr>
            <a:r>
              <a:rPr lang="cs-CZ" sz="20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 čemu jsou vztahovány vámi navržené výšky v kap. 4.1.4?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</a:pPr>
            <a:r>
              <a:rPr lang="cs-CZ" sz="20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Proč v části B Souhrnná technická zpráva nelze řešit jednotlivé podkapitoly odkazy typu „Řešeno v samostatné dokumentaci Požárně bezpečnostní řešení viz D.1.3?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</a:pPr>
            <a:r>
              <a:rPr lang="cs-CZ" sz="20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Jak bude možné využít/uklízet prostor za komínem ve 2.NP?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</a:pPr>
            <a:r>
              <a:rPr lang="cs-CZ" sz="20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Zdůvodněte rozdílné sešikmení oken a střešního vikýře viditelné v pohledu jih.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cs-CZ" sz="2000" u="sng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od oponenta – Ing. Blanky </a:t>
            </a:r>
            <a:r>
              <a:rPr lang="cs-CZ" sz="2000" u="sng" dirty="0" err="1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Pelánkové</a:t>
            </a:r>
            <a:r>
              <a:rPr lang="cs-CZ" sz="2000" u="sng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endParaRPr lang="cs-CZ" sz="2000" u="sng" dirty="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</a:pPr>
            <a:r>
              <a:rPr lang="cs-CZ" sz="20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Odvodnění vstupu do prodejny je navrženo vsakem, jak to bude fungovat v období dešťů?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</a:pP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Jak bude obsloužen zákazník ZTP, když prodejna není bezbariérová?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01" y="-10609"/>
            <a:ext cx="4737099" cy="44270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38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422399" y="2830443"/>
            <a:ext cx="81152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Děkuji za pozornost</a:t>
            </a:r>
            <a:endParaRPr lang="en-GB" sz="4000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97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824736-0C42-44C8-A3D4-67535CB0D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616613"/>
          </a:xfrm>
        </p:spPr>
        <p:txBody>
          <a:bodyPr>
            <a:normAutofit/>
          </a:bodyPr>
          <a:lstStyle/>
          <a:p>
            <a:r>
              <a:rPr lang="sk-SK" sz="2800" u="sng" dirty="0" err="1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Zadání</a:t>
            </a:r>
            <a:r>
              <a:rPr lang="sk-SK" sz="2800" u="sng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sk-SK" sz="2800" u="sng" dirty="0" err="1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cíle</a:t>
            </a:r>
            <a:r>
              <a:rPr lang="sk-SK" sz="2800" u="sng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k-SK" sz="2800" u="sng" dirty="0" err="1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bakalářske</a:t>
            </a:r>
            <a:r>
              <a:rPr lang="sk-SK" sz="2800" u="sng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práce </a:t>
            </a:r>
            <a:endParaRPr lang="en-GB" sz="2800" u="sng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93C1A9-EBAC-421B-B3BE-C59C00BA1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19514"/>
            <a:ext cx="9385300" cy="515443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chemeClr val="accent2">
                  <a:lumMod val="50000"/>
                </a:schemeClr>
              </a:buClr>
            </a:pPr>
            <a:r>
              <a:rPr lang="cs-CZ" sz="2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Cílem práce je zpracování </a:t>
            </a:r>
            <a:r>
              <a:rPr lang="cs-CZ" sz="2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projektové dokumentace na úrovni dokumentace pro stavební povolení pro objekt rodinného domu s </a:t>
            </a:r>
            <a:r>
              <a:rPr lang="cs-CZ" sz="2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prodejnou </a:t>
            </a:r>
          </a:p>
          <a:p>
            <a:pPr algn="just">
              <a:lnSpc>
                <a:spcPct val="150000"/>
              </a:lnSpc>
              <a:buClr>
                <a:schemeClr val="accent2">
                  <a:lumMod val="50000"/>
                </a:schemeClr>
              </a:buClr>
            </a:pPr>
            <a:r>
              <a:rPr lang="cs-CZ" sz="2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Dílčí cíle:</a:t>
            </a:r>
            <a:r>
              <a:rPr lang="cs-CZ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cs-CZ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>
              <a:lnSpc>
                <a:spcPct val="1500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analýza </a:t>
            </a:r>
            <a:r>
              <a:rPr lang="cs-CZ" sz="2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optimálního umístění objektu na zvoleném pozemku</a:t>
            </a:r>
          </a:p>
          <a:p>
            <a:pPr lvl="1" algn="just">
              <a:lnSpc>
                <a:spcPct val="1500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rozbor </a:t>
            </a:r>
            <a:r>
              <a:rPr lang="cs-CZ" sz="2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podlažnosti</a:t>
            </a:r>
            <a:r>
              <a:rPr lang="cs-CZ" sz="2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objektu v kontextu dispozičního </a:t>
            </a:r>
            <a:r>
              <a:rPr lang="cs-CZ" sz="2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řešení</a:t>
            </a:r>
            <a:endParaRPr lang="cs-CZ" sz="2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5000"/>
              </a:lnSpc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sk-S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Clr>
                <a:schemeClr val="accent2">
                  <a:lumMod val="50000"/>
                </a:schemeClr>
              </a:buClr>
              <a:buNone/>
            </a:pPr>
            <a:endParaRPr lang="sk-S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accent2">
                  <a:lumMod val="50000"/>
                </a:schemeClr>
              </a:buClr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834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EFBC2F-BE63-4FA5-935F-A07B4C4D2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9956800" cy="467483"/>
          </a:xfrm>
        </p:spPr>
        <p:txBody>
          <a:bodyPr>
            <a:noAutofit/>
          </a:bodyPr>
          <a:lstStyle/>
          <a:p>
            <a:r>
              <a:rPr lang="cs-CZ" sz="2800" u="sng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Poloha pozemku</a:t>
            </a:r>
            <a:endParaRPr lang="en-GB" sz="2800" u="sng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79572" y="921198"/>
            <a:ext cx="5182481" cy="2032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30000"/>
              </a:lnSpc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schemeClr val="tx2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obec 12 km od Plzně</a:t>
            </a:r>
          </a:p>
          <a:p>
            <a:pPr marL="742950" lvl="1" indent="-285750">
              <a:lnSpc>
                <a:spcPct val="130000"/>
              </a:lnSpc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schemeClr val="tx2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střed obce</a:t>
            </a:r>
          </a:p>
          <a:p>
            <a:pPr marL="742950" lvl="1" indent="-285750">
              <a:lnSpc>
                <a:spcPct val="130000"/>
              </a:lnSpc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schemeClr val="tx2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dobrá občanská vybavenost</a:t>
            </a:r>
          </a:p>
          <a:p>
            <a:pPr marL="742950" lvl="1" indent="-285750">
              <a:lnSpc>
                <a:spcPct val="130000"/>
              </a:lnSpc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schemeClr val="tx2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prodejna školních potřeb</a:t>
            </a:r>
          </a:p>
        </p:txBody>
      </p:sp>
      <p:pic>
        <p:nvPicPr>
          <p:cNvPr id="4" name="Picture 4" descr="G:\ŠKOLA\BAKALÁŘSKÁ PRÁCE_RODINNÝ DŮM S PRODEJNOU_PAIDAROVÁ_19429\C_Situační výkresy\C1_SITUACE ŠIRŠÍCH VZTAHŮ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8" t="11054" r="1090" b="14768"/>
          <a:stretch/>
        </p:blipFill>
        <p:spPr bwMode="auto">
          <a:xfrm>
            <a:off x="5685720" y="0"/>
            <a:ext cx="6506280" cy="60492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ŠKOLA\BAKALÁŘSKÁ PRÁCE_RODINNÝ DŮM S PRODEJNOU_PAIDAROVÁ_19429\_PREZENTACE\ortofoto_BA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81648"/>
            <a:ext cx="6425992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49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699" y="3873365"/>
            <a:ext cx="4014359" cy="2984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59" y="774098"/>
            <a:ext cx="4572230" cy="4055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EFBC2F-BE63-4FA5-935F-A07B4C4D2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184104"/>
            <a:ext cx="9956800" cy="697634"/>
          </a:xfrm>
        </p:spPr>
        <p:txBody>
          <a:bodyPr>
            <a:normAutofit/>
          </a:bodyPr>
          <a:lstStyle/>
          <a:p>
            <a:r>
              <a:rPr lang="cs-CZ" sz="2800" u="sng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Rodinný dům s prodejnou  - půdorysy</a:t>
            </a:r>
            <a:endParaRPr lang="en-GB" sz="2800" u="sng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7" t="10511" r="8032" b="9310"/>
          <a:stretch/>
        </p:blipFill>
        <p:spPr bwMode="auto">
          <a:xfrm>
            <a:off x="155119" y="1130233"/>
            <a:ext cx="4146426" cy="2890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249307" y="774098"/>
            <a:ext cx="1958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1.PP -Prodejna</a:t>
            </a:r>
            <a:endParaRPr lang="cs-CZ" sz="16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9588588" y="774098"/>
            <a:ext cx="894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1.NP</a:t>
            </a:r>
            <a:endParaRPr lang="cs-CZ" sz="16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415517" y="3534809"/>
            <a:ext cx="21011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2.NP - Podkroví</a:t>
            </a:r>
            <a:endParaRPr lang="cs-CZ" sz="16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85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EFBC2F-BE63-4FA5-935F-A07B4C4D2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184104"/>
            <a:ext cx="9956800" cy="697634"/>
          </a:xfrm>
        </p:spPr>
        <p:txBody>
          <a:bodyPr>
            <a:normAutofit/>
          </a:bodyPr>
          <a:lstStyle/>
          <a:p>
            <a:r>
              <a:rPr lang="cs-CZ" sz="2800" u="sng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Výzkumný problém – analýza umístění objektu</a:t>
            </a:r>
            <a:endParaRPr lang="en-GB" sz="2800" u="sng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Zástupný symbol pro obsah 3" descr="UMÍSTĚNÍ_VAR1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3"/>
          <a:stretch/>
        </p:blipFill>
        <p:spPr bwMode="auto">
          <a:xfrm>
            <a:off x="116707" y="1400167"/>
            <a:ext cx="3062881" cy="4267341"/>
          </a:xfrm>
          <a:prstGeom prst="rect">
            <a:avLst/>
          </a:prstGeom>
          <a:noFill/>
          <a:ln cmpd="dbl">
            <a:solidFill>
              <a:schemeClr val="tx1"/>
            </a:solidFill>
          </a:ln>
        </p:spPr>
      </p:pic>
      <p:pic>
        <p:nvPicPr>
          <p:cNvPr id="10" name="Obrázek 9" descr="UMÍSTĚNÍ_VAR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"/>
          <a:stretch/>
        </p:blipFill>
        <p:spPr bwMode="auto">
          <a:xfrm>
            <a:off x="3179588" y="1400167"/>
            <a:ext cx="2791610" cy="4267341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</p:pic>
      <p:pic>
        <p:nvPicPr>
          <p:cNvPr id="5" name="Obrázek 4" descr="UMÍSTĚNÍ_VAR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1"/>
          <a:stretch/>
        </p:blipFill>
        <p:spPr bwMode="auto">
          <a:xfrm>
            <a:off x="5971198" y="1400167"/>
            <a:ext cx="3175908" cy="42673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Obrázek 5" descr="UMÍSTĚNÍ_VAR4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46"/>
          <a:stretch/>
        </p:blipFill>
        <p:spPr bwMode="auto">
          <a:xfrm>
            <a:off x="9147106" y="1400167"/>
            <a:ext cx="2860221" cy="42673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1485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EFBC2F-BE63-4FA5-935F-A07B4C4D2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048835"/>
          </a:xfrm>
        </p:spPr>
        <p:txBody>
          <a:bodyPr>
            <a:normAutofit/>
          </a:bodyPr>
          <a:lstStyle/>
          <a:p>
            <a:r>
              <a:rPr lang="cs-CZ" sz="2800" u="sng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Výsledky analýzy umístění objektu</a:t>
            </a:r>
            <a:endParaRPr lang="en-GB" sz="2800" u="sng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D9F060-854B-457E-A2D2-3F07AB09D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034047"/>
            <a:ext cx="9956800" cy="4872939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</a:pPr>
            <a:endParaRPr lang="cs-CZ" dirty="0">
              <a:solidFill>
                <a:schemeClr val="tx2">
                  <a:lumMod val="90000"/>
                  <a:lumOff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5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</a:pPr>
            <a:endParaRPr lang="en-GB" sz="2000" b="1" dirty="0">
              <a:solidFill>
                <a:schemeClr val="tx2">
                  <a:lumMod val="90000"/>
                  <a:lumOff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26695"/>
              </p:ext>
            </p:extLst>
          </p:nvPr>
        </p:nvGraphicFramePr>
        <p:xfrm>
          <a:off x="1043189" y="949795"/>
          <a:ext cx="6164060" cy="55752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4861"/>
                <a:gridCol w="533400"/>
                <a:gridCol w="456220"/>
                <a:gridCol w="707822"/>
                <a:gridCol w="424552"/>
                <a:gridCol w="698685"/>
                <a:gridCol w="415415"/>
                <a:gridCol w="668461"/>
                <a:gridCol w="453372"/>
                <a:gridCol w="671272"/>
              </a:tblGrid>
              <a:tr h="199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8823" marR="38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8823" marR="38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Varianta 1</a:t>
                      </a:r>
                    </a:p>
                  </a:txBody>
                  <a:tcPr marL="38823" marR="38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Varianta 2</a:t>
                      </a:r>
                    </a:p>
                  </a:txBody>
                  <a:tcPr marL="38823" marR="38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Varianta 3</a:t>
                      </a:r>
                    </a:p>
                  </a:txBody>
                  <a:tcPr marL="38823" marR="38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Varianta 4</a:t>
                      </a:r>
                    </a:p>
                  </a:txBody>
                  <a:tcPr marL="38823" marR="38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796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8823" marR="38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Váha %</a:t>
                      </a:r>
                    </a:p>
                  </a:txBody>
                  <a:tcPr marL="38823" marR="38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Body</a:t>
                      </a:r>
                    </a:p>
                  </a:txBody>
                  <a:tcPr marL="38823" marR="38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Výsledná hodnota</a:t>
                      </a:r>
                    </a:p>
                  </a:txBody>
                  <a:tcPr marL="38823" marR="38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Body</a:t>
                      </a:r>
                    </a:p>
                  </a:txBody>
                  <a:tcPr marL="38823" marR="38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Výsledná hodnota</a:t>
                      </a:r>
                    </a:p>
                  </a:txBody>
                  <a:tcPr marL="38823" marR="38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Body</a:t>
                      </a:r>
                    </a:p>
                  </a:txBody>
                  <a:tcPr marL="38823" marR="38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Výsledná hodnota</a:t>
                      </a:r>
                    </a:p>
                  </a:txBody>
                  <a:tcPr marL="38823" marR="38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Body</a:t>
                      </a:r>
                    </a:p>
                  </a:txBody>
                  <a:tcPr marL="38823" marR="38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Výsledná hodnota</a:t>
                      </a:r>
                    </a:p>
                  </a:txBody>
                  <a:tcPr marL="38823" marR="38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Orientace ke světovým stranám</a:t>
                      </a:r>
                    </a:p>
                  </a:txBody>
                  <a:tcPr marL="38823" marR="38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</a:p>
                  </a:txBody>
                  <a:tcPr marL="38823" marR="38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38823" marR="38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2,4</a:t>
                      </a:r>
                    </a:p>
                  </a:txBody>
                  <a:tcPr marL="38823" marR="38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38823" marR="38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2,4</a:t>
                      </a:r>
                    </a:p>
                  </a:txBody>
                  <a:tcPr marL="38823" marR="38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38823" marR="38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1,2</a:t>
                      </a:r>
                    </a:p>
                  </a:txBody>
                  <a:tcPr marL="38823" marR="38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38823" marR="38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1,2</a:t>
                      </a:r>
                    </a:p>
                  </a:txBody>
                  <a:tcPr marL="38823" marR="38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5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Délka příjezdové komunikace</a:t>
                      </a:r>
                    </a:p>
                  </a:txBody>
                  <a:tcPr marL="38823" marR="38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38823" marR="38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38823" marR="38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</a:p>
                  </a:txBody>
                  <a:tcPr marL="38823" marR="38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38823" marR="38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0,3</a:t>
                      </a:r>
                    </a:p>
                  </a:txBody>
                  <a:tcPr marL="38823" marR="38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38823" marR="38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0,6</a:t>
                      </a:r>
                    </a:p>
                  </a:txBody>
                  <a:tcPr marL="38823" marR="38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38823" marR="38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0,7</a:t>
                      </a:r>
                    </a:p>
                  </a:txBody>
                  <a:tcPr marL="38823" marR="38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Přípojky inženýrských sítí</a:t>
                      </a:r>
                    </a:p>
                  </a:txBody>
                  <a:tcPr marL="38823" marR="38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</a:p>
                  </a:txBody>
                  <a:tcPr marL="38823" marR="38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38823" marR="38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1,2</a:t>
                      </a:r>
                    </a:p>
                  </a:txBody>
                  <a:tcPr marL="38823" marR="38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38823" marR="38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0,3</a:t>
                      </a:r>
                    </a:p>
                  </a:txBody>
                  <a:tcPr marL="38823" marR="38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38823" marR="38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</a:p>
                  </a:txBody>
                  <a:tcPr marL="38823" marR="38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38823" marR="38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0,9</a:t>
                      </a:r>
                    </a:p>
                  </a:txBody>
                  <a:tcPr marL="38823" marR="38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Zachování soukromí na zahradě</a:t>
                      </a:r>
                    </a:p>
                  </a:txBody>
                  <a:tcPr marL="38823" marR="38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</a:t>
                      </a:r>
                    </a:p>
                  </a:txBody>
                  <a:tcPr marL="38823" marR="38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38823" marR="38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4,0</a:t>
                      </a:r>
                    </a:p>
                  </a:txBody>
                  <a:tcPr marL="38823" marR="38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38823" marR="38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0,8</a:t>
                      </a:r>
                    </a:p>
                  </a:txBody>
                  <a:tcPr marL="38823" marR="38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38823" marR="38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2,0</a:t>
                      </a:r>
                    </a:p>
                  </a:txBody>
                  <a:tcPr marL="38823" marR="38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38823" marR="38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3,2</a:t>
                      </a:r>
                    </a:p>
                  </a:txBody>
                  <a:tcPr marL="38823" marR="38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Místo pro rozšíření parkovacího stání</a:t>
                      </a:r>
                    </a:p>
                  </a:txBody>
                  <a:tcPr marL="38823" marR="38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38823" marR="38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38823" marR="38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</a:p>
                  </a:txBody>
                  <a:tcPr marL="38823" marR="38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38823" marR="38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</a:p>
                  </a:txBody>
                  <a:tcPr marL="38823" marR="38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38823" marR="38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0,4</a:t>
                      </a:r>
                    </a:p>
                  </a:txBody>
                  <a:tcPr marL="38823" marR="38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38823" marR="38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</a:p>
                  </a:txBody>
                  <a:tcPr marL="38823" marR="38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Výsledné hodnocení celkem</a:t>
                      </a:r>
                    </a:p>
                  </a:txBody>
                  <a:tcPr marL="38823" marR="38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</a:p>
                  </a:txBody>
                  <a:tcPr marL="38823" marR="38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cs-CZ" sz="1000" b="1" u="sng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8,8</a:t>
                      </a:r>
                      <a:endParaRPr lang="cs-CZ" sz="10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8823" marR="38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8823" marR="38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cs-CZ" sz="1000" b="1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4,3</a:t>
                      </a:r>
                      <a:endParaRPr lang="cs-CZ" sz="10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8823" marR="38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8823" marR="38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cs-CZ" sz="1000" b="1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4,7</a:t>
                      </a:r>
                      <a:endParaRPr lang="cs-CZ" sz="10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8823" marR="38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8823" marR="38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cs-CZ" sz="1000" b="1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6,2</a:t>
                      </a:r>
                      <a:endParaRPr lang="cs-CZ" sz="10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8823" marR="38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8823" marR="38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Zástupný symbol pro obsah 3" descr="UMÍSTĚNÍ_VAR1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5" b="1088"/>
          <a:stretch/>
        </p:blipFill>
        <p:spPr bwMode="auto">
          <a:xfrm>
            <a:off x="7505324" y="126747"/>
            <a:ext cx="4336609" cy="6581871"/>
          </a:xfrm>
          <a:prstGeom prst="rect">
            <a:avLst/>
          </a:prstGeom>
          <a:noFill/>
          <a:ln cmpd="dbl">
            <a:solidFill>
              <a:schemeClr val="tx1"/>
            </a:solidFill>
          </a:ln>
        </p:spPr>
      </p:pic>
      <p:sp>
        <p:nvSpPr>
          <p:cNvPr id="6" name="Obdélník 5"/>
          <p:cNvSpPr/>
          <p:nvPr/>
        </p:nvSpPr>
        <p:spPr>
          <a:xfrm>
            <a:off x="2706986" y="950614"/>
            <a:ext cx="1158844" cy="55859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439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405" y="2333801"/>
            <a:ext cx="4061564" cy="286803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EFBC2F-BE63-4FA5-935F-A07B4C4D2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9956800" cy="697634"/>
          </a:xfrm>
        </p:spPr>
        <p:txBody>
          <a:bodyPr>
            <a:normAutofit/>
          </a:bodyPr>
          <a:lstStyle/>
          <a:p>
            <a:r>
              <a:rPr lang="cs-CZ" sz="2800" u="sng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Výzkumný problém – analýza </a:t>
            </a:r>
            <a:r>
              <a:rPr lang="cs-CZ" sz="2800" u="sng" dirty="0" err="1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podlažnosti</a:t>
            </a:r>
            <a:r>
              <a:rPr lang="cs-CZ" sz="2800" u="sng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objektu</a:t>
            </a:r>
            <a:endParaRPr lang="en-GB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14966" y="847481"/>
            <a:ext cx="3560537" cy="582113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FFC000"/>
                </a:solidFill>
              </a:ln>
              <a:noFill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4187824" y="857250"/>
            <a:ext cx="3560537" cy="582113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FFC000"/>
                </a:solidFill>
              </a:ln>
              <a:noFill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255739" y="904631"/>
            <a:ext cx="1473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VARIANTA 1</a:t>
            </a:r>
            <a:endParaRPr lang="cs-CZ" sz="16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6309634" y="884216"/>
            <a:ext cx="1438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VARIANTA 2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10637949" y="2333801"/>
            <a:ext cx="1451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VARIANTA 3</a:t>
            </a:r>
            <a:endParaRPr lang="cs-CZ" sz="16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203199" y="1120434"/>
            <a:ext cx="1226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1.PP</a:t>
            </a:r>
            <a:endParaRPr lang="cs-CZ" sz="14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4195988" y="4266947"/>
            <a:ext cx="1226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2.NP</a:t>
            </a:r>
            <a:endParaRPr lang="cs-CZ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214966" y="4780936"/>
            <a:ext cx="1701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2.NP</a:t>
            </a:r>
            <a:endParaRPr lang="cs-CZ" sz="14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203199" y="3013338"/>
            <a:ext cx="1226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.NP</a:t>
            </a:r>
            <a:endParaRPr lang="cs-CZ" sz="14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4195988" y="1368041"/>
            <a:ext cx="1226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.NP</a:t>
            </a:r>
            <a:endParaRPr lang="cs-CZ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727" y="4780936"/>
            <a:ext cx="3515634" cy="1747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930" y="1645041"/>
            <a:ext cx="3059227" cy="2448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31" y="5047424"/>
            <a:ext cx="2738272" cy="14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89" y="3149418"/>
            <a:ext cx="1972744" cy="1907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94" y="1234732"/>
            <a:ext cx="2034945" cy="1767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45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EFBC2F-BE63-4FA5-935F-A07B4C4D2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9956800" cy="697634"/>
          </a:xfrm>
        </p:spPr>
        <p:txBody>
          <a:bodyPr>
            <a:normAutofit/>
          </a:bodyPr>
          <a:lstStyle/>
          <a:p>
            <a:r>
              <a:rPr lang="cs-CZ" sz="2800" u="sng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Výsledky analýzy </a:t>
            </a:r>
            <a:r>
              <a:rPr lang="cs-CZ" sz="2800" u="sng" dirty="0" err="1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podlažnosti</a:t>
            </a:r>
            <a:r>
              <a:rPr lang="cs-CZ" sz="2800" u="sng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objektu</a:t>
            </a:r>
            <a:endParaRPr lang="en-GB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4919653"/>
              </p:ext>
            </p:extLst>
          </p:nvPr>
        </p:nvGraphicFramePr>
        <p:xfrm>
          <a:off x="532058" y="815164"/>
          <a:ext cx="6387920" cy="54170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8072"/>
                <a:gridCol w="545768"/>
                <a:gridCol w="531775"/>
                <a:gridCol w="979585"/>
                <a:gridCol w="531775"/>
                <a:gridCol w="979585"/>
                <a:gridCol w="531775"/>
                <a:gridCol w="979585"/>
              </a:tblGrid>
              <a:tr h="2524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Varianta 1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Varianta 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Varianta 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7825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Podsklepený objekt s 1.NP a obytným podkrovím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Nepodsklepený objekt s 1.NP a obytným podkrovím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Jednopodlažní objekt - Bungalov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174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0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Váha 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Body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Výsledná hodnota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Body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Výsledná hodnota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Body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Výsledná hodnota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Odstupová</a:t>
                      </a:r>
                      <a:r>
                        <a:rPr lang="cs-CZ" sz="10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vzdálenost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Sklonitost pozemku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Zastavěná plocha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73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Cena za stavební/výkopové práce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1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Max.výšková hladina objektu (výšková regulace)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5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Výsledné hodnocení celkem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cs-CZ" sz="1000" b="1" u="sng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7,0</a:t>
                      </a:r>
                      <a:endParaRPr lang="cs-CZ" sz="10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cs-CZ" sz="1000" b="1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7,0</a:t>
                      </a:r>
                      <a:endParaRPr lang="cs-CZ" sz="10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cs-CZ" sz="1000" b="1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4,9</a:t>
                      </a:r>
                      <a:endParaRPr lang="cs-CZ" sz="10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Obdélník 2"/>
          <p:cNvSpPr/>
          <p:nvPr/>
        </p:nvSpPr>
        <p:spPr>
          <a:xfrm>
            <a:off x="2372332" y="812872"/>
            <a:ext cx="1520982" cy="54230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7720666" y="800244"/>
            <a:ext cx="3514229" cy="5435654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FFC000"/>
                </a:solidFill>
              </a:ln>
              <a:noFill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9761439" y="857394"/>
            <a:ext cx="1473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VARIANTA 1</a:t>
            </a:r>
            <a:endParaRPr lang="cs-CZ" sz="16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7708899" y="1073197"/>
            <a:ext cx="1226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1.PP</a:t>
            </a:r>
            <a:endParaRPr lang="cs-CZ" sz="14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720666" y="4733699"/>
            <a:ext cx="1701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2.NP</a:t>
            </a:r>
            <a:endParaRPr lang="cs-CZ" sz="14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7708899" y="2966101"/>
            <a:ext cx="1226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.NP</a:t>
            </a:r>
            <a:endParaRPr lang="cs-CZ" sz="14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195" y="4842281"/>
            <a:ext cx="2497169" cy="1311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792" y="2966101"/>
            <a:ext cx="1799211" cy="17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077" y="1187494"/>
            <a:ext cx="1853406" cy="1609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636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C7386C-C60C-4D30-841E-9BBCD2C55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616613"/>
          </a:xfrm>
        </p:spPr>
        <p:txBody>
          <a:bodyPr>
            <a:noAutofit/>
          </a:bodyPr>
          <a:lstStyle/>
          <a:p>
            <a:r>
              <a:rPr lang="sk-SK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RODINNÝ DŮM S </a:t>
            </a:r>
            <a:r>
              <a:rPr lang="sk-SK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PRODEJNOU - obhajoba </a:t>
            </a:r>
            <a:r>
              <a:rPr lang="sk-SK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bakalářské</a:t>
            </a:r>
            <a:r>
              <a:rPr lang="sk-SK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práce</a:t>
            </a:r>
            <a:endParaRPr lang="en-GB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962D96-A57A-4312-973A-62E2D80F2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03767"/>
            <a:ext cx="9956800" cy="5270185"/>
          </a:xfrm>
        </p:spPr>
        <p:txBody>
          <a:bodyPr/>
          <a:lstStyle/>
          <a:p>
            <a:pPr marL="0" indent="0" algn="ctr">
              <a:buNone/>
            </a:pPr>
            <a:endParaRPr lang="sk-SK" dirty="0"/>
          </a:p>
          <a:p>
            <a:pPr marL="0" indent="0" algn="ctr">
              <a:buNone/>
            </a:pPr>
            <a:endParaRPr lang="sk-SK" sz="4400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endParaRPr lang="sk-SK" dirty="0"/>
          </a:p>
          <a:p>
            <a:pPr marL="0" indent="0" algn="ctr">
              <a:buNone/>
            </a:pPr>
            <a:endParaRPr lang="sk-SK" dirty="0"/>
          </a:p>
          <a:p>
            <a:pPr marL="0" indent="0" algn="ctr">
              <a:buNone/>
            </a:pPr>
            <a:r>
              <a:rPr lang="cs-CZ" sz="4400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Děkuji za pozornost</a:t>
            </a:r>
            <a:endParaRPr lang="en-GB" sz="4400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07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Custom 5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DEAD7"/>
      </a:accent1>
      <a:accent2>
        <a:srgbClr val="F9EBEC"/>
      </a:accent2>
      <a:accent3>
        <a:srgbClr val="89C3E5"/>
      </a:accent3>
      <a:accent4>
        <a:srgbClr val="B3D5AB"/>
      </a:accent4>
      <a:accent5>
        <a:srgbClr val="BFAFCF"/>
      </a:accent5>
      <a:accent6>
        <a:srgbClr val="E6D5BC"/>
      </a:accent6>
      <a:hlink>
        <a:srgbClr val="C5E799"/>
      </a:hlink>
      <a:folHlink>
        <a:srgbClr val="FEF4E4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16204</TotalTime>
  <Words>940</Words>
  <Application>Microsoft Office PowerPoint</Application>
  <PresentationFormat>Vlastní</PresentationFormat>
  <Paragraphs>223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Facet</vt:lpstr>
      <vt:lpstr>RODINNÝ DŮM S PRODEJNOU Obhajoba bakalářské práce</vt:lpstr>
      <vt:lpstr>Zadání a cíle bakalářske práce </vt:lpstr>
      <vt:lpstr>Poloha pozemku</vt:lpstr>
      <vt:lpstr>Rodinný dům s prodejnou  - půdorysy</vt:lpstr>
      <vt:lpstr>Výzkumný problém – analýza umístění objektu</vt:lpstr>
      <vt:lpstr>Výsledky analýzy umístění objektu</vt:lpstr>
      <vt:lpstr>Výzkumný problém – analýza podlažnosti objektu</vt:lpstr>
      <vt:lpstr>Výsledky analýzy podlažnosti objektu</vt:lpstr>
      <vt:lpstr>RODINNÝ DŮM S PRODEJNOU - obhajoba bakalářské práce</vt:lpstr>
      <vt:lpstr>Doplňující dotazy</vt:lpstr>
      <vt:lpstr>Doplňující dotazy</vt:lpstr>
      <vt:lpstr>Doplňující dotazy</vt:lpstr>
      <vt:lpstr>Doplňující dotazy</vt:lpstr>
      <vt:lpstr>Doplňující dotazy</vt:lpstr>
      <vt:lpstr>Doplňující dotazy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Veronika Sojková</dc:creator>
  <cp:lastModifiedBy>Hanka</cp:lastModifiedBy>
  <cp:revision>157</cp:revision>
  <dcterms:created xsi:type="dcterms:W3CDTF">2018-02-10T10:04:07Z</dcterms:created>
  <dcterms:modified xsi:type="dcterms:W3CDTF">2019-09-15T17:41:51Z</dcterms:modified>
</cp:coreProperties>
</file>