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0413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1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8367-8AD5-4BAD-B1A5-41DAE14A5CC8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A2D8D-7821-43C3-977C-8800B8922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29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11999913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11999913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20" y="228602"/>
            <a:ext cx="10361852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21" y="4800600"/>
            <a:ext cx="914281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3100-9769-4BEA-B168-821D0C0563FD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8E31014-8F41-4982-B1A5-DE9794347A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06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B34E-F138-4D8C-A31B-7433B8256D53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0FA4-857C-4045-B8EA-F5FD19333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2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0"/>
            <a:ext cx="2742843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0" y="274640"/>
            <a:ext cx="8025356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A061-0563-45E3-A441-7C147CF9ECE7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4E3F-3B26-4286-826F-970C25A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24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FDA4-36D0-4560-B056-DD9EDB829D77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EF5F-FB61-4F42-9DFE-29BF4FB78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62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0" y="1447802"/>
            <a:ext cx="10361852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0" y="228601"/>
            <a:ext cx="10361852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1BC2-54E7-4DCF-86AB-2462B6E44B27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ED5B-A9C1-4C64-A391-E9C66FD45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0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3957" y="1574800"/>
            <a:ext cx="4388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997" y="1574800"/>
            <a:ext cx="4388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6BCD-64BD-479C-A21E-B1F1983EAF3D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730D-6EBF-4022-92FA-5853D4CB7D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32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893" y="1572768"/>
            <a:ext cx="438854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9893" y="2259366"/>
            <a:ext cx="4388549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060" y="1572768"/>
            <a:ext cx="4388549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060" y="2259366"/>
            <a:ext cx="4388549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2030-18CF-4FF0-9BFB-04A2E17D8452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5014-5522-4457-B4A4-4BD71A29D8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47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699F-4601-4AE0-BACF-F5FCEA16DFA9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6D00-3FAE-431E-ABE9-3EF97E77E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4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CEA6-CD99-481B-8E0A-551CE7933F29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AAA9-B9D5-4F90-BABD-20F2C0C983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00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1600200"/>
            <a:ext cx="681478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600200"/>
            <a:ext cx="4010562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4368-4C2F-4EF8-9DC5-97E28079F2B1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53B0-5CB6-4765-99B1-D1FAEFB89B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88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11999913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11999913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199960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0" y="5715000"/>
            <a:ext cx="10869785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520" y="4953000"/>
            <a:ext cx="10869785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6571-64B6-4E7C-BBD0-246BF4C4687E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B9854C-2248-4E41-8FF3-E55AB1D304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2001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0"/>
            <a:ext cx="1015841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92985-BD65-4C7E-89CF-A54557AC5F3C}" type="datetimeFigureOut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7113" y="5824537"/>
            <a:ext cx="131603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F962-E685-4CE4-9DE0-2642F600E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1999913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99913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0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620713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RODINNÝ DŮM S FITNESS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9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5040313"/>
            <a:ext cx="5721350" cy="187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800" smtClean="0"/>
              <a:t>AUTOR:		Zdeněk Jandík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800" smtClean="0"/>
              <a:t>VEDOUCÍ:	doc. Dr. Ing. Luboš Podolka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800" smtClean="0"/>
              <a:t>OPONENT:	Ing. Markéta Šestáková</a:t>
            </a:r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5" y="5516563"/>
            <a:ext cx="9159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s://ctrlv.cz/shots/2019/09/12/zUA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628775"/>
            <a:ext cx="82184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476250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Aplikační část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285875"/>
            <a:ext cx="7632700" cy="4422775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Výzkumný problém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Porovnávání únosností zdiva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Nalezení minimální tloušťky zdiva při splnění tepelněizolačních nároků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Porovnávání únosností sloupů a průvlaků při zachování vnějších rozměrů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Vyhodnocení nejvhodnějších materiálů a shrnutí jejich výhod a nevýhod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476250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Aplikační část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285875"/>
            <a:ext cx="8712200" cy="4422775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Posuzované zdící systémy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Pórobetonový zdící systém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Keramické zdící systémy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Vápenopískové zdící systémy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Betonové zdící systémy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Materiálové varianty a průřezy sloupů a průvlaků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Železobetonové – monolitické, prefabrikované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Ocelové – válcované profily (uzavřené, otevřené),</a:t>
            </a:r>
            <a:br>
              <a:rPr lang="cs-CZ" sz="2000" b="0" dirty="0" smtClean="0"/>
            </a:br>
            <a:r>
              <a:rPr lang="cs-CZ" sz="2000" b="0" dirty="0" smtClean="0"/>
              <a:t>svařované profily</a:t>
            </a:r>
            <a:endParaRPr lang="cs-CZ" sz="2000" b="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11225" y="1308100"/>
            <a:ext cx="11449050" cy="5256213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Obvodové a vnitřní zdivo – únosnost zdiva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2000" b="0" dirty="0" err="1" smtClean="0"/>
              <a:t>Silka</a:t>
            </a:r>
            <a:r>
              <a:rPr lang="cs-CZ" sz="2000" b="0" dirty="0" smtClean="0"/>
              <a:t> S20-2000 tloušťka 240mm – únosnost </a:t>
            </a:r>
            <a:r>
              <a:rPr lang="cs-CZ" sz="2000" dirty="0" smtClean="0"/>
              <a:t>1102,53 </a:t>
            </a:r>
            <a:r>
              <a:rPr lang="cs-CZ" sz="2000" dirty="0" err="1" smtClean="0"/>
              <a:t>kN</a:t>
            </a:r>
            <a:r>
              <a:rPr lang="cs-CZ" sz="2000" dirty="0" smtClean="0"/>
              <a:t>/m</a:t>
            </a: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/>
              <a:t>Obvodové </a:t>
            </a:r>
            <a:r>
              <a:rPr lang="cs-CZ" sz="2000" b="0" u="sng" dirty="0" smtClean="0"/>
              <a:t>zdivo – </a:t>
            </a:r>
            <a:r>
              <a:rPr lang="cs-CZ" sz="2000" b="0" u="sng" dirty="0"/>
              <a:t>únosnost zdiva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HELUZ </a:t>
            </a:r>
            <a:r>
              <a:rPr lang="cs-CZ" sz="2000" b="0" dirty="0" err="1" smtClean="0"/>
              <a:t>family</a:t>
            </a:r>
            <a:r>
              <a:rPr lang="cs-CZ" sz="2000" b="0" dirty="0" smtClean="0"/>
              <a:t> 44 – únosnost </a:t>
            </a:r>
            <a:r>
              <a:rPr lang="cs-CZ" sz="2000" dirty="0" smtClean="0"/>
              <a:t>811,8 </a:t>
            </a:r>
            <a:r>
              <a:rPr lang="cs-CZ" sz="2000" dirty="0" err="1" smtClean="0"/>
              <a:t>kN</a:t>
            </a:r>
            <a:r>
              <a:rPr lang="cs-CZ" sz="2000" dirty="0" smtClean="0"/>
              <a:t>/m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/>
              <a:t>Obvodové </a:t>
            </a:r>
            <a:r>
              <a:rPr lang="cs-CZ" sz="2000" b="0" u="sng" dirty="0" smtClean="0"/>
              <a:t>zdivo – minimální tloušťka při splnění požadované hodnoty </a:t>
            </a:r>
            <a:r>
              <a:rPr lang="cs-CZ" sz="2000" b="0" u="sng" dirty="0"/>
              <a:t>U</a:t>
            </a:r>
            <a:r>
              <a:rPr lang="cs-CZ" sz="2000" b="0" u="sng" baseline="-25000" dirty="0"/>
              <a:t>rec,20</a:t>
            </a:r>
            <a:endParaRPr lang="cs-CZ" sz="20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2000" b="0" dirty="0" err="1" smtClean="0"/>
              <a:t>Porotherm</a:t>
            </a:r>
            <a:r>
              <a:rPr lang="cs-CZ" sz="2000" b="0" dirty="0" smtClean="0"/>
              <a:t> 17,5 </a:t>
            </a:r>
            <a:r>
              <a:rPr lang="cs-CZ" sz="2000" b="0" dirty="0" err="1" smtClean="0"/>
              <a:t>Profi</a:t>
            </a:r>
            <a:r>
              <a:rPr lang="cs-CZ" sz="2000" b="0" dirty="0" smtClean="0"/>
              <a:t> – únosnost </a:t>
            </a:r>
            <a:r>
              <a:rPr lang="cs-CZ" sz="2000" dirty="0" smtClean="0"/>
              <a:t>331,54 </a:t>
            </a:r>
            <a:r>
              <a:rPr lang="cs-CZ" sz="2000" dirty="0" err="1" smtClean="0"/>
              <a:t>kN</a:t>
            </a:r>
            <a:r>
              <a:rPr lang="cs-CZ" sz="2000" dirty="0" smtClean="0"/>
              <a:t>/m</a:t>
            </a:r>
            <a:r>
              <a:rPr lang="cs-CZ" sz="2000" b="0" dirty="0" smtClean="0"/>
              <a:t>, zateplení EPS </a:t>
            </a:r>
            <a:r>
              <a:rPr lang="cs-CZ" sz="2000" b="0" dirty="0" err="1" smtClean="0"/>
              <a:t>tl</a:t>
            </a:r>
            <a:r>
              <a:rPr lang="cs-CZ" sz="2000" b="0" dirty="0" smtClean="0"/>
              <a:t>. 140mm → U = 0,198 W/m2K</a:t>
            </a:r>
            <a:endParaRPr lang="cs-CZ" sz="20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Sloup z hlediska únosnosti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Ocel. Uzavřený profil 300x300x15mm – únosnost </a:t>
            </a:r>
            <a:r>
              <a:rPr lang="cs-CZ" sz="2000" dirty="0" smtClean="0"/>
              <a:t>4702,5 </a:t>
            </a:r>
            <a:r>
              <a:rPr lang="cs-CZ" sz="2000" dirty="0" err="1" smtClean="0"/>
              <a:t>kN</a:t>
            </a:r>
            <a:endParaRPr lang="cs-CZ" sz="20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Průvlak </a:t>
            </a:r>
            <a:r>
              <a:rPr lang="cs-CZ" sz="2000" b="0" u="sng" dirty="0"/>
              <a:t>z hlediska únosnosti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Složený ocelový válcovaný průvlak 2x IPE 400 – únosnost </a:t>
            </a:r>
            <a:r>
              <a:rPr lang="cs-CZ" sz="2000" dirty="0" err="1" smtClean="0"/>
              <a:t>MR</a:t>
            </a:r>
            <a:r>
              <a:rPr lang="cs-CZ" sz="1600" dirty="0" err="1" smtClean="0"/>
              <a:t>d</a:t>
            </a:r>
            <a:r>
              <a:rPr lang="cs-CZ" sz="2000" dirty="0"/>
              <a:t> </a:t>
            </a:r>
            <a:r>
              <a:rPr lang="cs-CZ" sz="2000" dirty="0" smtClean="0"/>
              <a:t>= 939,77 </a:t>
            </a:r>
            <a:r>
              <a:rPr lang="cs-CZ" sz="2000" dirty="0" err="1" smtClean="0"/>
              <a:t>kNm</a:t>
            </a:r>
            <a:endParaRPr lang="cs-CZ" sz="160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766763" y="476250"/>
            <a:ext cx="10523537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Vyhodnocení výsledků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1268413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5" y="5516563"/>
            <a:ext cx="9159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54100" y="1295400"/>
            <a:ext cx="10380663" cy="5256213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Doplňující dotaz od vedoucího práce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dirty="0" smtClean="0"/>
              <a:t>V závěru práce chybí jednoznačná odpověď na otázky, které měla praktická část přinést, tedy o doporučení nejlepší varianty, kterou by autor pro oba řešení problémy zvolil, prosím tedy o jeho odpověď</a:t>
            </a:r>
            <a:r>
              <a:rPr lang="cs-CZ" sz="2000" b="0" dirty="0" smtClean="0"/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Vybrané varianty:</a:t>
            </a:r>
            <a:endParaRPr lang="cs-CZ" sz="2000" b="0" u="sng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Obvodové vápenopískové zdivo - </a:t>
            </a:r>
            <a:r>
              <a:rPr lang="cs-CZ" sz="2000" b="0" dirty="0" err="1" smtClean="0"/>
              <a:t>Silka</a:t>
            </a:r>
            <a:r>
              <a:rPr lang="cs-CZ" sz="2000" b="0" dirty="0" smtClean="0"/>
              <a:t> </a:t>
            </a:r>
            <a:r>
              <a:rPr lang="cs-CZ" sz="2000" b="0" dirty="0"/>
              <a:t>S20-2000 tloušťka </a:t>
            </a:r>
            <a:r>
              <a:rPr lang="cs-CZ" sz="2000" b="0" dirty="0" smtClean="0"/>
              <a:t>240mm</a:t>
            </a:r>
            <a:endParaRPr lang="cs-CZ" sz="2000" b="0" dirty="0" smtClean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Železobetonový sloup 300 x 300 mm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Železobetonový průvlak 300 x 400 mm</a:t>
            </a:r>
            <a:endParaRPr lang="cs-CZ" sz="20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911225" y="476250"/>
            <a:ext cx="10523538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Doplňující dotazy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54100" y="1295400"/>
            <a:ext cx="10380663" cy="5256213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Doplňující dotaz od oponenta práce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dirty="0" smtClean="0"/>
              <a:t>Pokud by investor trval na průvlaku z oceli, který vychází jako méně odolný vůči ohni, oproti železobetonu, jak by jste zvýšil odolnost tohoto průvlaku?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911225" y="476250"/>
            <a:ext cx="10523538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Doplňující dotazy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95325" y="1308100"/>
            <a:ext cx="10379075" cy="5256213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Zvýšení požární odolnosti ocelových průvlaků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Nástřiky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Intumescentní nátěry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Obklady deskovými materiály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622300" y="446088"/>
            <a:ext cx="10525125" cy="830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Doplňující dotazy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454775" y="774700"/>
            <a:ext cx="0" cy="5464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774700"/>
            <a:ext cx="4230687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 descr="Výsledek obrázku pro protipožární nátěr na o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863975"/>
            <a:ext cx="42656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620713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OBSAH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3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557338"/>
            <a:ext cx="5721350" cy="442277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Cíl práce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Lokalita a umístění stavby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Architektonické a stavební řešení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Souhrn teoretické části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Aplikační část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Vyhodnocení výsledků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Doplňující otázky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620713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Cíl práce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7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557338"/>
            <a:ext cx="9361487" cy="4422775"/>
          </a:xfrm>
        </p:spPr>
        <p:txBody>
          <a:bodyPr/>
          <a:lstStyle/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Vypracování projektu „Rodinný dům s fitness“ ve stupni studie, dokumentace pro stavební povolení a prováděcí dokumentaci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800" b="0" smtClean="0"/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Posuzování několika druhů zdících systémů, svislých a vodorovných prvků z hlediska únosností a vyhodnocení vhodných materiálů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908050"/>
            <a:ext cx="10523538" cy="831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Lokalita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 umístění stavby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895475"/>
            <a:ext cx="4608512" cy="442436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Plzeň – Plzeň 2 – část Bručná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Území rodinných domů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Velmi dobrá dostupnost MHD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Stavba přibližně 125m od hlavní silnice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Nezastavěný pozemek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Umístění rodinného domu s fitness </a:t>
            </a:r>
            <a:br>
              <a:rPr lang="cs-CZ" sz="2000" b="0" smtClean="0"/>
            </a:br>
            <a:r>
              <a:rPr lang="cs-CZ" sz="2000" b="0" smtClean="0"/>
              <a:t>v západní části pozemku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Přístupnost z jižní strany pozemku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600" smtClean="0"/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600" smtClean="0"/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6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4747" r="47429" b="14751"/>
          <a:stretch>
            <a:fillRect/>
          </a:stretch>
        </p:blipFill>
        <p:spPr bwMode="auto">
          <a:xfrm>
            <a:off x="6527800" y="3141663"/>
            <a:ext cx="3978275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17026" r="18053" b="12891"/>
          <a:stretch>
            <a:fillRect/>
          </a:stretch>
        </p:blipFill>
        <p:spPr bwMode="auto">
          <a:xfrm>
            <a:off x="6527800" y="765175"/>
            <a:ext cx="419576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6167438" y="765175"/>
            <a:ext cx="0" cy="5464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8359775" y="1768475"/>
            <a:ext cx="314325" cy="271463"/>
          </a:xfrm>
          <a:prstGeom prst="ellipse">
            <a:avLst/>
          </a:prstGeom>
          <a:solidFill>
            <a:srgbClr val="FF0000">
              <a:alpha val="39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n w="952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908050"/>
            <a:ext cx="10523538" cy="831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Architektonické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 stavební řešení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895475"/>
            <a:ext cx="5184775" cy="442436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Půdorysný tvar „T“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Dvě funkční zóny – rodinný dům, fitness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Část rodinného domu dvoupatrová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Zděný systém v kombinaci s ŽB průvlaky a sloupy – kombinovaný nosný systém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Stropní konstrukce předpjaté panely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0" smtClean="0"/>
              <a:t>Střecha plochá jednoplášťová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600" smtClean="0"/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600" smtClean="0"/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600" smtClean="0"/>
          </a:p>
        </p:txBody>
      </p:sp>
      <p:cxnSp>
        <p:nvCxnSpPr>
          <p:cNvPr id="3" name="Přímá spojnice 2"/>
          <p:cNvCxnSpPr/>
          <p:nvPr/>
        </p:nvCxnSpPr>
        <p:spPr>
          <a:xfrm>
            <a:off x="6310313" y="774700"/>
            <a:ext cx="0" cy="5464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t="13940" r="29720"/>
          <a:stretch>
            <a:fillRect/>
          </a:stretch>
        </p:blipFill>
        <p:spPr bwMode="auto">
          <a:xfrm>
            <a:off x="6599238" y="908050"/>
            <a:ext cx="3686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28816" r="21577" b="16473"/>
          <a:stretch>
            <a:fillRect/>
          </a:stretch>
        </p:blipFill>
        <p:spPr bwMode="auto">
          <a:xfrm>
            <a:off x="6599238" y="3860800"/>
            <a:ext cx="52435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838" y="476250"/>
            <a:ext cx="10525125" cy="831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Dispozice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1.np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t="16667" r="24861" b="3209"/>
          <a:stretch>
            <a:fillRect/>
          </a:stretch>
        </p:blipFill>
        <p:spPr bwMode="auto">
          <a:xfrm>
            <a:off x="3646488" y="260350"/>
            <a:ext cx="7794625" cy="62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838" y="476250"/>
            <a:ext cx="10525125" cy="831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Dispozice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2.np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16544" r="29097" b="11359"/>
          <a:stretch>
            <a:fillRect/>
          </a:stretch>
        </p:blipFill>
        <p:spPr bwMode="auto">
          <a:xfrm>
            <a:off x="3171825" y="333375"/>
            <a:ext cx="8007350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838" y="0"/>
            <a:ext cx="10525125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ŘEZY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186" r="10486" b="7777"/>
          <a:stretch>
            <a:fillRect/>
          </a:stretch>
        </p:blipFill>
        <p:spPr bwMode="auto">
          <a:xfrm>
            <a:off x="695325" y="1125538"/>
            <a:ext cx="10739438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225" y="476250"/>
            <a:ext cx="10523538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SOUHRN TEORETICKÉ ČÁSTI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63" y="1285875"/>
            <a:ext cx="7632700" cy="4422775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Zdící systémy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Popis zdících systémů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Vznik a výroba zdiva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Vlastnosti materiálů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Využití zdících systémů, výhody a nevýhody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u="sng" dirty="0" smtClean="0"/>
              <a:t>Svislé a vodorovné konstrukční prvky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Materiálové rozdělení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Popis jednotlivých prvků – průvlaky, sloupy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0" dirty="0" smtClean="0"/>
              <a:t>Využití, jejich výhody a nevýhody</a:t>
            </a:r>
            <a:endParaRPr lang="cs-CZ" sz="2000" b="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0" u="sng" dirty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/>
          </a:p>
        </p:txBody>
      </p:sp>
      <p:cxnSp>
        <p:nvCxnSpPr>
          <p:cNvPr id="3" name="Přímá spojnice 2"/>
          <p:cNvCxnSpPr/>
          <p:nvPr/>
        </p:nvCxnSpPr>
        <p:spPr>
          <a:xfrm>
            <a:off x="8543925" y="765175"/>
            <a:ext cx="0" cy="5464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3" name="Obrázek 8" descr="http://stavebninycerny.cz/files/p/3245/PORFIX-tvarnice-37-5cm-50-25-32-PDK-pis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6287" r="9900" b="9888"/>
          <a:stretch>
            <a:fillRect/>
          </a:stretch>
        </p:blipFill>
        <p:spPr bwMode="auto">
          <a:xfrm>
            <a:off x="8786813" y="2813050"/>
            <a:ext cx="1808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9" descr="V autoklÃ¡vech zÃ­skÃ¡vÃ¡ pÃ³robeton dÃ­ky krystalizaci potÅebnou pev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908050"/>
            <a:ext cx="25209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10" descr="http://www.psttrebic.cz/glr/vyroba-sloupy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4405313"/>
            <a:ext cx="24209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TF00001193</Template>
  <TotalTime>3149</TotalTime>
  <Words>449</Words>
  <Application>Microsoft Office PowerPoint</Application>
  <PresentationFormat>Vlastní</PresentationFormat>
  <Paragraphs>142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Základní</vt:lpstr>
      <vt:lpstr>RODINNÝ DŮM S FITNESS</vt:lpstr>
      <vt:lpstr>OBSAH</vt:lpstr>
      <vt:lpstr>Cíl práce</vt:lpstr>
      <vt:lpstr>Lokalita  a umístění stavby</vt:lpstr>
      <vt:lpstr>Architektonické a stavební řešení</vt:lpstr>
      <vt:lpstr>Dispozice 1.np</vt:lpstr>
      <vt:lpstr>Dispozice 2.np</vt:lpstr>
      <vt:lpstr>ŘEZY</vt:lpstr>
      <vt:lpstr>SOUHRN TEORETICKÉ ČÁSTI</vt:lpstr>
      <vt:lpstr>Aplikační část</vt:lpstr>
      <vt:lpstr>Aplikační část</vt:lpstr>
      <vt:lpstr>Prezentace aplikace PowerPoint</vt:lpstr>
      <vt:lpstr>Děkuji za pozornost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MSI RAIDER RGB</dc:creator>
  <cp:lastModifiedBy>MSI RAIDER RGB</cp:lastModifiedBy>
  <cp:revision>42</cp:revision>
  <cp:lastPrinted>2019-09-16T13:40:13Z</cp:lastPrinted>
  <dcterms:created xsi:type="dcterms:W3CDTF">2019-09-12T17:21:07Z</dcterms:created>
  <dcterms:modified xsi:type="dcterms:W3CDTF">2019-09-16T16:00:53Z</dcterms:modified>
</cp:coreProperties>
</file>