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64" r:id="rId4"/>
    <p:sldId id="267" r:id="rId5"/>
    <p:sldId id="260" r:id="rId6"/>
    <p:sldId id="269" r:id="rId7"/>
    <p:sldId id="268" r:id="rId8"/>
    <p:sldId id="270" r:id="rId9"/>
    <p:sldId id="271" r:id="rId10"/>
    <p:sldId id="273" r:id="rId11"/>
    <p:sldId id="261" r:id="rId12"/>
    <p:sldId id="262" r:id="rId13"/>
    <p:sldId id="27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9"/>
  </p:normalViewPr>
  <p:slideViewPr>
    <p:cSldViewPr snapToGrid="0" snapToObjects="1">
      <p:cViewPr>
        <p:scale>
          <a:sx n="84" d="100"/>
          <a:sy n="84" d="100"/>
        </p:scale>
        <p:origin x="44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ECD19-DE19-EA46-8280-0C598D684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D7A7CD-ADB9-9E42-84F5-0D85FC220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E389EE-E2E2-6E4D-AE04-0EDE5E57F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8E92BC-83F1-6F4C-9E40-06844874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DF2B3D-459A-3F49-9ABB-EC5ABEC8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02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437D0-B986-5244-9162-F36ABCD9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E6175AA-44C3-C248-90D8-88117E67C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F4DDD4-95F3-9642-B89A-42B35EBD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682B3E-2982-6C41-8C56-40DFF97A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3843BB-A881-614E-B0A9-44C0271A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59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6D359ED-7035-8D43-9866-92BDAED1E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4B245DE-3624-C94D-ADA4-85DC7B21A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13300E-7181-B047-93A8-3E38AEDB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5B7838-DC47-0144-AF15-7DAC0D40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F77720-2642-3B49-BB3F-A7CF92C1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7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9BAFC-41C7-D148-9005-BFB0CDD5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00975C-663D-244D-90FB-015CEEB8E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D1B589-DB59-B64C-9C9A-DB9AF55A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9E3C9A-80D9-F943-B943-A58D3AE3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35F2FC-3093-374F-9B6C-4F2408EE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46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2D46A-6AC2-AF4C-80F5-754DB49E9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DD679A6-F3C2-5042-84AA-B75BF4562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B425F9-9ED5-5840-95F9-806B3EA9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965641-131D-4E42-8A88-7CB0BD7B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00EBBF-E619-7244-82EA-72EFE355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52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5CC7F-6B3B-A147-9E8A-0C3A15000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943181-3769-AF42-8CB1-77D989E45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F5C6627-61B3-C949-99C6-1FD203E89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0F4F06-A787-9841-9D2A-E71FA6750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4DB3C3-EB47-6244-8C73-95F990EC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04A8BC-9F98-064F-9630-75F16E8E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43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E028B-F9BE-E04A-9039-68B8D119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6184145-80B5-324F-A1B4-43D66465D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161195B-BCC4-9847-A7A7-2401AE0AD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280E5F-329D-6D4B-A88C-16566F20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D53E8FC-AFBD-2940-A116-A88F3192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C0DB919-077D-D04E-B951-424A3F04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16A11F-6612-3546-9C1F-1F2233F3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2D7C00-2145-C447-8093-51AA59FC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15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A327B-414F-0A48-A32E-C184E7CFD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6F0FF7-4163-2F4E-855B-F7DFF449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2364BA-A8B5-CA4E-969B-A70A645E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5F5A87-716A-3A4F-9461-5A3CDB93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12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4AEBD80-D7E0-4043-B099-A04E7F7F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CA048C7-026F-6C44-B3BB-674D2A57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46220F-A490-6E44-AB44-241B42445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38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3CE66-54CE-9742-9ECD-83503D31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1ED849-A538-944B-B2D0-1C255A91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6DB4CCF-4B6B-6F40-B86B-E2C74309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B70B95-0078-C64D-A8AF-A050ED49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53D936D-3CB8-824C-911B-20B68259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E642F7-0D2B-2D43-9CA3-CE375D1D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89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D47B0C-8F74-4740-9A16-97DE241B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DCD8C5-AA59-B142-AC7A-2DC444089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208BBEB-1F8B-3F49-941E-EF7E61785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116594-C540-2D41-A0CF-A6A2EA10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391E47-F389-E248-8F1F-09EA7E67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66C783-E29B-A944-A5F9-49CAE4B7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41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835C057-1C85-014A-BE90-3432043FA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81F0908-3EDB-3842-8459-459FC088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36116E-5081-D549-81A9-409782737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6C89-3647-D64B-95F6-FEC2028A3666}" type="datetimeFigureOut">
              <a:rPr lang="cs-CZ" smtClean="0"/>
              <a:t>09.09.19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F59B10-6636-E548-A6A7-B79784C06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C35803-ADE4-3340-8D8A-C2DF6150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7872E-37E3-5C47-90B7-326AA485F1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01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B42CD-31A2-B34F-A8D6-D3BB46BD8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44"/>
            <a:ext cx="9144000" cy="683636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ADMINISTRATIVNÍ BUDOVA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228551-DCFE-B145-A993-E418BCF21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922" y="2182600"/>
            <a:ext cx="9144000" cy="1655762"/>
          </a:xfrm>
        </p:spPr>
        <p:txBody>
          <a:bodyPr/>
          <a:lstStyle/>
          <a:p>
            <a:pPr algn="l"/>
            <a:r>
              <a:rPr lang="cs-CZ" dirty="0"/>
              <a:t>Vypracoval: Václav Chalupa</a:t>
            </a:r>
          </a:p>
          <a:p>
            <a:pPr algn="l"/>
            <a:r>
              <a:rPr lang="cs-CZ" dirty="0"/>
              <a:t>Vedoucí BP: Ing. Martin Dědič</a:t>
            </a:r>
          </a:p>
          <a:p>
            <a:pPr algn="l"/>
            <a:r>
              <a:rPr lang="cs-CZ" dirty="0"/>
              <a:t>Oponent BP: Ing. Daniel Vacek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E2ADCC-D869-5744-BF3A-ECB0A3501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23"/>
          <a:stretch/>
        </p:blipFill>
        <p:spPr>
          <a:xfrm rot="16200000">
            <a:off x="6343311" y="929409"/>
            <a:ext cx="5089130" cy="5817907"/>
          </a:xfrm>
          <a:prstGeom prst="rect">
            <a:avLst/>
          </a:prstGeom>
        </p:spPr>
      </p:pic>
      <p:sp useBgFill="1">
        <p:nvSpPr>
          <p:cNvPr id="5" name="Obdélník 4">
            <a:extLst>
              <a:ext uri="{FF2B5EF4-FFF2-40B4-BE49-F238E27FC236}">
                <a16:creationId xmlns:a16="http://schemas.microsoft.com/office/drawing/2014/main" id="{B8370D1F-8866-5146-BB99-5AB564103BD9}"/>
              </a:ext>
            </a:extLst>
          </p:cNvPr>
          <p:cNvSpPr/>
          <p:nvPr/>
        </p:nvSpPr>
        <p:spPr>
          <a:xfrm>
            <a:off x="11460518" y="5163655"/>
            <a:ext cx="571500" cy="121927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198589C-3132-CE4A-825F-CDBAFC918DC1}"/>
              </a:ext>
            </a:extLst>
          </p:cNvPr>
          <p:cNvSpPr/>
          <p:nvPr/>
        </p:nvSpPr>
        <p:spPr>
          <a:xfrm>
            <a:off x="0" y="208549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DD5C8CB-9B15-594E-8369-A914128BE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294" y="208549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7D4EF-1596-5E4F-B863-FF344707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238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VÝPIS ZMĚN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E001B5-5180-E743-ADE2-E1CEA8696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Porotherm</a:t>
            </a:r>
            <a:r>
              <a:rPr lang="cs-CZ" dirty="0"/>
              <a:t> 14 </a:t>
            </a:r>
            <a:r>
              <a:rPr lang="cs-CZ" dirty="0" err="1"/>
              <a:t>Profi</a:t>
            </a:r>
            <a:r>
              <a:rPr lang="cs-CZ" dirty="0"/>
              <a:t> nahrazeno zdivem </a:t>
            </a:r>
            <a:r>
              <a:rPr lang="cs-CZ" dirty="0" err="1"/>
              <a:t>Porotherm</a:t>
            </a:r>
            <a:r>
              <a:rPr lang="cs-CZ" dirty="0"/>
              <a:t> 11,5 AKU.</a:t>
            </a:r>
          </a:p>
          <a:p>
            <a:r>
              <a:rPr lang="cs-CZ" dirty="0"/>
              <a:t>Interiérové dveře do kanceláří a mezi kancelářemi od firmy </a:t>
            </a:r>
            <a:r>
              <a:rPr lang="cs-CZ" dirty="0" err="1"/>
              <a:t>Sepos</a:t>
            </a:r>
            <a:r>
              <a:rPr lang="cs-CZ" dirty="0"/>
              <a:t> nahrazeny Funkčními dveřmi Standard 2/LA-S šířky 800mm s </a:t>
            </a:r>
            <a:r>
              <a:rPr lang="cs-CZ" dirty="0" err="1"/>
              <a:t>obložkovou</a:t>
            </a:r>
            <a:r>
              <a:rPr lang="cs-CZ" dirty="0"/>
              <a:t> zárubní od firmy </a:t>
            </a:r>
            <a:r>
              <a:rPr lang="cs-CZ" dirty="0" err="1"/>
              <a:t>Prum</a:t>
            </a:r>
            <a:r>
              <a:rPr lang="cs-CZ" dirty="0"/>
              <a:t>.</a:t>
            </a:r>
          </a:p>
          <a:p>
            <a:r>
              <a:rPr lang="cs-CZ" dirty="0"/>
              <a:t>Vnitřní nenosné zdivo mezi kancelářemi, ve kterých jsou dveře (</a:t>
            </a:r>
            <a:r>
              <a:rPr lang="cs-CZ" dirty="0" err="1"/>
              <a:t>Porotherm</a:t>
            </a:r>
            <a:r>
              <a:rPr lang="cs-CZ" dirty="0"/>
              <a:t> 11,5 AKU) nahrazeno zdivem </a:t>
            </a:r>
            <a:r>
              <a:rPr lang="cs-CZ" dirty="0" err="1"/>
              <a:t>Porotherm</a:t>
            </a:r>
            <a:r>
              <a:rPr lang="cs-CZ" dirty="0"/>
              <a:t> 19 AKU</a:t>
            </a:r>
          </a:p>
          <a:p>
            <a:r>
              <a:rPr lang="cs-CZ" dirty="0"/>
              <a:t>Vnitřní nosné zdivo kanceláří (</a:t>
            </a:r>
            <a:r>
              <a:rPr lang="cs-CZ" dirty="0" err="1"/>
              <a:t>Porotherm</a:t>
            </a:r>
            <a:r>
              <a:rPr lang="cs-CZ" dirty="0"/>
              <a:t> 30 </a:t>
            </a:r>
            <a:r>
              <a:rPr lang="cs-CZ" dirty="0" err="1"/>
              <a:t>Profi</a:t>
            </a:r>
            <a:r>
              <a:rPr lang="cs-CZ" dirty="0"/>
              <a:t>), ve kterých jsou dveře nahrazeno zdivem </a:t>
            </a:r>
            <a:r>
              <a:rPr lang="cs-CZ" dirty="0" err="1"/>
              <a:t>Porotherm</a:t>
            </a:r>
            <a:r>
              <a:rPr lang="cs-CZ" dirty="0"/>
              <a:t> 30 AKU Z.</a:t>
            </a:r>
          </a:p>
          <a:p>
            <a:r>
              <a:rPr lang="cs-CZ" dirty="0"/>
              <a:t>Interiérové dveře do kanceláře 1.01 nahrazeny dveřmi stejného typu s větší neprůzvučností </a:t>
            </a:r>
            <a:r>
              <a:rPr lang="cs-CZ" dirty="0" err="1"/>
              <a:t>R</a:t>
            </a:r>
            <a:r>
              <a:rPr lang="cs-CZ" baseline="-25000" dirty="0" err="1"/>
              <a:t>w</a:t>
            </a:r>
            <a:r>
              <a:rPr lang="cs-CZ" baseline="-25000" dirty="0"/>
              <a:t>  </a:t>
            </a:r>
            <a:r>
              <a:rPr lang="cs-CZ" dirty="0"/>
              <a:t>= 47 dB (Funkční </a:t>
            </a:r>
            <a:r>
              <a:rPr lang="cs-CZ" dirty="0" err="1"/>
              <a:t>dveřě</a:t>
            </a:r>
            <a:r>
              <a:rPr lang="cs-CZ" dirty="0"/>
              <a:t> Standard 2/LA-S šířky 800mm s </a:t>
            </a:r>
            <a:r>
              <a:rPr lang="cs-CZ" dirty="0" err="1"/>
              <a:t>obložkovou</a:t>
            </a:r>
            <a:r>
              <a:rPr lang="cs-CZ" dirty="0"/>
              <a:t> zárubní od firmy </a:t>
            </a:r>
            <a:r>
              <a:rPr lang="cs-CZ" dirty="0" err="1"/>
              <a:t>Prum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DC225CD-102F-1647-B191-FAB1E6A763D2}"/>
              </a:ext>
            </a:extLst>
          </p:cNvPr>
          <p:cNvSpPr/>
          <p:nvPr/>
        </p:nvSpPr>
        <p:spPr>
          <a:xfrm>
            <a:off x="0" y="192008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ED3B98-2F6A-1540-B53D-31D4AA33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294" y="208549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F2C5A-BB7D-0143-96C4-7A2C7053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60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SCHÉMA NEPRŮZVUČNOSTI R’</a:t>
            </a:r>
            <a:r>
              <a:rPr lang="cs-CZ" sz="4000" baseline="-25000" dirty="0"/>
              <a:t>W</a:t>
            </a:r>
            <a:r>
              <a:rPr lang="cs-CZ" sz="4000" dirty="0"/>
              <a:t> JEDNOTLIVÝCH ČÁSTÍ OBJEKTU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DD9EFBA-1935-914C-A541-D6B8C9CDA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684"/>
          <a:stretch/>
        </p:blipFill>
        <p:spPr>
          <a:xfrm>
            <a:off x="304625" y="1594470"/>
            <a:ext cx="9334050" cy="4582493"/>
          </a:xfr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D7C5EE1B-ADA0-9043-B104-7DAE891CA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316" r="43168" b="1"/>
          <a:stretch/>
        </p:blipFill>
        <p:spPr>
          <a:xfrm>
            <a:off x="6981100" y="2449902"/>
            <a:ext cx="5210900" cy="199256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BFF2C82-F32B-404B-85B7-8B8B81DF98B9}"/>
              </a:ext>
            </a:extLst>
          </p:cNvPr>
          <p:cNvSpPr/>
          <p:nvPr/>
        </p:nvSpPr>
        <p:spPr>
          <a:xfrm>
            <a:off x="0" y="208548"/>
            <a:ext cx="12192000" cy="1171677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6B990A-5F51-7B44-9076-DE2424054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688" y="208549"/>
            <a:ext cx="1171676" cy="11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4D04E-FAFD-804A-B85E-D6F742B7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239"/>
            <a:ext cx="10515600" cy="1325563"/>
          </a:xfrm>
        </p:spPr>
        <p:txBody>
          <a:bodyPr/>
          <a:lstStyle/>
          <a:p>
            <a:r>
              <a:rPr lang="cs-CZ" dirty="0"/>
              <a:t>OTÁZKA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FAE728-796D-1B41-A731-19C7197BF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Objekt je z velké části tvořen prosklenými plochami. Jak zajistíte, aby v letních měsících nedocházelo k přehřívání interiéru?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B482449-828F-4A41-B773-0C6AE5A1B826}"/>
              </a:ext>
            </a:extLst>
          </p:cNvPr>
          <p:cNvSpPr/>
          <p:nvPr/>
        </p:nvSpPr>
        <p:spPr>
          <a:xfrm>
            <a:off x="0" y="192008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42D39C-8410-CA4D-97CD-7FBC14B5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294" y="208549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4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247905-5FCF-AF46-93AF-4FD4B72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564" y="5120005"/>
            <a:ext cx="10515600" cy="1325563"/>
          </a:xfrm>
        </p:spPr>
        <p:txBody>
          <a:bodyPr/>
          <a:lstStyle/>
          <a:p>
            <a:r>
              <a:rPr lang="cs-CZ" dirty="0"/>
              <a:t>Děkuji za pozornost. </a:t>
            </a:r>
            <a:br>
              <a:rPr lang="cs-CZ" dirty="0"/>
            </a:b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BC5F752-E6A0-BB45-A8A6-1A21EEB0928D}"/>
              </a:ext>
            </a:extLst>
          </p:cNvPr>
          <p:cNvSpPr/>
          <p:nvPr/>
        </p:nvSpPr>
        <p:spPr>
          <a:xfrm>
            <a:off x="0" y="192008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83DA0B-E49F-1C4D-99FD-CFD72E842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294" y="192008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1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DEA3E-C249-4B47-B337-8BD31B57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263"/>
            <a:ext cx="10515600" cy="741069"/>
          </a:xfrm>
        </p:spPr>
        <p:txBody>
          <a:bodyPr>
            <a:normAutofit/>
          </a:bodyPr>
          <a:lstStyle/>
          <a:p>
            <a:r>
              <a:rPr lang="cs-CZ" sz="4000" dirty="0"/>
              <a:t>CÍL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8153DC-9336-CE4C-A90C-DDB1B20EF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05263" cy="4351338"/>
          </a:xfrm>
        </p:spPr>
        <p:txBody>
          <a:bodyPr>
            <a:normAutofit/>
          </a:bodyPr>
          <a:lstStyle/>
          <a:p>
            <a:r>
              <a:rPr lang="cs-CZ" sz="2400" dirty="0"/>
              <a:t>Cílem práce je projektová dokumentace administrativní budovy v úrovni provedení stavby včetně výpočtu akustických opatření a hlukové studie od dopravy.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18BC8C-DEAB-D041-9BEA-9C2AE0A1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946469" y="237167"/>
            <a:ext cx="5322242" cy="752825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AEF57AC7-1E8C-EF4D-9BEA-CD5F0669F7AA}"/>
              </a:ext>
            </a:extLst>
          </p:cNvPr>
          <p:cNvSpPr/>
          <p:nvPr/>
        </p:nvSpPr>
        <p:spPr>
          <a:xfrm>
            <a:off x="0" y="208549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B683DEA-C9D1-8B4B-A44E-49AC3EEF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294" y="208549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49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DEA3E-C249-4B47-B337-8BD31B57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6"/>
            <a:ext cx="10515600" cy="715782"/>
          </a:xfrm>
        </p:spPr>
        <p:txBody>
          <a:bodyPr>
            <a:normAutofit/>
          </a:bodyPr>
          <a:lstStyle/>
          <a:p>
            <a:r>
              <a:rPr lang="cs-CZ" sz="4000" dirty="0"/>
              <a:t>POPIS OBJEKTU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8153DC-9336-CE4C-A90C-DDB1B20EF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663537" cy="4486275"/>
          </a:xfrm>
        </p:spPr>
        <p:txBody>
          <a:bodyPr/>
          <a:lstStyle/>
          <a:p>
            <a:r>
              <a:rPr lang="cs-CZ" sz="2400" dirty="0"/>
              <a:t> Dvoupodlažní administrativní budova pro 80 zaměstnanců</a:t>
            </a:r>
          </a:p>
          <a:p>
            <a:r>
              <a:rPr lang="cs-CZ" sz="2400" dirty="0"/>
              <a:t>Prostory kanceláří, zasedacích místností, šatny s hygienickým zařízením, garáží, technického zařízení</a:t>
            </a:r>
          </a:p>
          <a:p>
            <a:endParaRPr lang="cs-CZ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4F02DCA9-CEA7-C146-9901-D3EAF35A9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13811" b="29342"/>
          <a:stretch/>
        </p:blipFill>
        <p:spPr>
          <a:xfrm rot="16200000">
            <a:off x="5518618" y="477541"/>
            <a:ext cx="5908853" cy="685206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92ED01F-164A-E24C-8D16-627A6E3BAFBF}"/>
              </a:ext>
            </a:extLst>
          </p:cNvPr>
          <p:cNvSpPr/>
          <p:nvPr/>
        </p:nvSpPr>
        <p:spPr>
          <a:xfrm>
            <a:off x="0" y="208549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9B3ED2-7040-B644-A2A4-2CF7A4EE5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294" y="208549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463B2-B3B3-C246-A605-49C7D459E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50"/>
            <a:ext cx="10515600" cy="741069"/>
          </a:xfrm>
        </p:spPr>
        <p:txBody>
          <a:bodyPr>
            <a:normAutofit/>
          </a:bodyPr>
          <a:lstStyle/>
          <a:p>
            <a:r>
              <a:rPr lang="cs-CZ" sz="4000" dirty="0"/>
              <a:t>HLUKOVÁ STUDIE OD DOPRAVY </a:t>
            </a: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59BA9ABA-2F65-BF49-9DE2-9AF012F48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560"/>
            <a:ext cx="4511040" cy="4363403"/>
          </a:xfrm>
        </p:spPr>
        <p:txBody>
          <a:bodyPr>
            <a:normAutofit/>
          </a:bodyPr>
          <a:lstStyle/>
          <a:p>
            <a:r>
              <a:rPr lang="cs-CZ" sz="2400" dirty="0"/>
              <a:t>Hladina akustického tlaku - </a:t>
            </a:r>
            <a:r>
              <a:rPr lang="cs-CZ" sz="2400" b="1" dirty="0"/>
              <a:t>hluková mapa</a:t>
            </a:r>
          </a:p>
          <a:p>
            <a:r>
              <a:rPr lang="cs-CZ" sz="2400" dirty="0"/>
              <a:t>Požadavky na váženou stavební neprůzvučnost - </a:t>
            </a:r>
            <a:r>
              <a:rPr lang="cs-CZ" sz="2400" b="1" dirty="0"/>
              <a:t>ČSN 73 0532 </a:t>
            </a:r>
          </a:p>
          <a:p>
            <a:r>
              <a:rPr lang="cs-CZ" sz="2400" dirty="0"/>
              <a:t>Navržení neprůzvučnosti obvodových plášťů a jejich částí </a:t>
            </a:r>
          </a:p>
          <a:p>
            <a:endParaRPr lang="cs-CZ" sz="2400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A2C7A59E-B2AC-BA4D-B741-798D07181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5" t="472" r="976" b="35248"/>
          <a:stretch/>
        </p:blipFill>
        <p:spPr>
          <a:xfrm rot="16200000">
            <a:off x="6642863" y="1244095"/>
            <a:ext cx="3722372" cy="4861303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191BA3A-4625-DB49-8D2B-6E71873A0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1" t="68543" r="43714" b="24595"/>
          <a:stretch/>
        </p:blipFill>
        <p:spPr>
          <a:xfrm rot="16200000">
            <a:off x="9654839" y="2941621"/>
            <a:ext cx="3874174" cy="131445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B48CD85-AE7F-FC46-8E94-02F8D1671F5A}"/>
              </a:ext>
            </a:extLst>
          </p:cNvPr>
          <p:cNvSpPr/>
          <p:nvPr/>
        </p:nvSpPr>
        <p:spPr>
          <a:xfrm>
            <a:off x="0" y="208549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386F100-25C4-2D4D-AFFB-F588AE6B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294" y="208549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93CC0-77F1-3A4F-960A-3AE8C2FD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10"/>
            <a:ext cx="10515600" cy="741069"/>
          </a:xfrm>
        </p:spPr>
        <p:txBody>
          <a:bodyPr>
            <a:normAutofit/>
          </a:bodyPr>
          <a:lstStyle/>
          <a:p>
            <a:r>
              <a:rPr lang="cs-CZ" sz="4000" dirty="0"/>
              <a:t>HLUKOVÁ STUDIE OD DOPRAVY 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81BD6A63-B136-B143-82D9-E1AE3927F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Požadovaná zvuková izolace obvodového pláště v hodnotách R’</a:t>
            </a:r>
            <a:r>
              <a:rPr lang="cs-CZ" sz="2400" baseline="-25000" dirty="0"/>
              <a:t>W</a:t>
            </a:r>
            <a:r>
              <a:rPr lang="cs-CZ" sz="2400" dirty="0"/>
              <a:t> (</a:t>
            </a:r>
            <a:r>
              <a:rPr lang="cs-CZ" sz="2400" dirty="0" err="1"/>
              <a:t>Dn</a:t>
            </a:r>
            <a:r>
              <a:rPr lang="cs-CZ" sz="2400" baseline="-25000" dirty="0" err="1"/>
              <a:t>T,W</a:t>
            </a:r>
            <a:r>
              <a:rPr lang="cs-CZ" sz="2400" dirty="0"/>
              <a:t> ) 2m před fasádou dle ČSN 73 0532</a:t>
            </a:r>
          </a:p>
          <a:p>
            <a:pPr lvl="1"/>
            <a:r>
              <a:rPr lang="cs-CZ" sz="2000" b="1" dirty="0"/>
              <a:t>L</a:t>
            </a:r>
            <a:r>
              <a:rPr lang="cs-CZ" sz="2000" b="1" baseline="-25000" dirty="0"/>
              <a:t>A,,eq,2m,</a:t>
            </a:r>
            <a:r>
              <a:rPr lang="cs-CZ" sz="2000" b="1" dirty="0"/>
              <a:t> = 70 dB </a:t>
            </a:r>
            <a:r>
              <a:rPr lang="cs-CZ" sz="2000" b="1" dirty="0">
                <a:sym typeface="Wingdings" pitchFamily="2" charset="2"/>
              </a:rPr>
              <a:t></a:t>
            </a:r>
            <a:r>
              <a:rPr lang="cs-CZ" sz="2000" b="1" dirty="0"/>
              <a:t> R’</a:t>
            </a:r>
            <a:r>
              <a:rPr lang="cs-CZ" sz="2000" b="1" baseline="-25000" dirty="0"/>
              <a:t>W</a:t>
            </a:r>
            <a:r>
              <a:rPr lang="cs-CZ" sz="2000" b="1" dirty="0"/>
              <a:t> (</a:t>
            </a:r>
            <a:r>
              <a:rPr lang="cs-CZ" sz="2000" b="1" dirty="0" err="1"/>
              <a:t>Dn</a:t>
            </a:r>
            <a:r>
              <a:rPr lang="cs-CZ" sz="2000" b="1" baseline="-25000" dirty="0" err="1"/>
              <a:t>T,W</a:t>
            </a:r>
            <a:r>
              <a:rPr lang="cs-CZ" sz="2000" b="1" dirty="0"/>
              <a:t> ) = 30 dB</a:t>
            </a:r>
          </a:p>
          <a:p>
            <a:pPr lvl="1"/>
            <a:endParaRPr lang="cs-CZ" sz="2000" dirty="0"/>
          </a:p>
          <a:p>
            <a:r>
              <a:rPr lang="cs-CZ" sz="2400" dirty="0"/>
              <a:t>Obvodové stěny: 					min R’</a:t>
            </a:r>
            <a:r>
              <a:rPr lang="cs-CZ" sz="2400" baseline="-25000" dirty="0"/>
              <a:t>W </a:t>
            </a:r>
            <a:r>
              <a:rPr lang="cs-CZ" sz="2400" dirty="0"/>
              <a:t>= 30 dB</a:t>
            </a:r>
          </a:p>
          <a:p>
            <a:r>
              <a:rPr lang="cs-CZ" sz="2400" dirty="0"/>
              <a:t>Lehký obvodový plášť (prosklená fasáda):		min R’</a:t>
            </a:r>
            <a:r>
              <a:rPr lang="cs-CZ" sz="2400" baseline="-25000" dirty="0"/>
              <a:t>W </a:t>
            </a:r>
            <a:r>
              <a:rPr lang="cs-CZ" sz="2400" dirty="0"/>
              <a:t>= 30 dB</a:t>
            </a:r>
          </a:p>
          <a:p>
            <a:r>
              <a:rPr lang="cs-CZ" sz="2400" dirty="0"/>
              <a:t>Okna, vchodové dveře:			 	min R’</a:t>
            </a:r>
            <a:r>
              <a:rPr lang="cs-CZ" sz="2400" baseline="-25000" dirty="0"/>
              <a:t>W </a:t>
            </a:r>
            <a:r>
              <a:rPr lang="cs-CZ" sz="2400" dirty="0"/>
              <a:t>= 30 dB</a:t>
            </a:r>
          </a:p>
          <a:p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472DA65-A8D0-854D-BC1F-000C2AAAAD18}"/>
              </a:ext>
            </a:extLst>
          </p:cNvPr>
          <p:cNvSpPr/>
          <p:nvPr/>
        </p:nvSpPr>
        <p:spPr>
          <a:xfrm>
            <a:off x="0" y="192009"/>
            <a:ext cx="12192000" cy="741070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36C9E85-FC8A-5C49-A896-0F2FABF5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294" y="208549"/>
            <a:ext cx="741070" cy="7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93CC0-77F1-3A4F-960A-3AE8C2FD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49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NÁVRH NEPRŮZVUČNOSTI R’</a:t>
            </a:r>
            <a:r>
              <a:rPr lang="cs-CZ" sz="4000" baseline="-25000" dirty="0"/>
              <a:t>W</a:t>
            </a:r>
            <a:r>
              <a:rPr lang="cs-CZ" sz="4000" dirty="0"/>
              <a:t> JEDNOTLIVÝCH ČÁSTÍ OBVODOVÉHO PLÁŠTĚ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81BD6A63-B136-B143-82D9-E1AE3927F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Neprůzvučnost oken může být snížena dle procent poměru plochy okna/obvodový plášť místnosti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05D587-CF9A-8847-8CA1-92126B06EF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2938073"/>
            <a:ext cx="7585023" cy="323889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976682C-496D-E942-B331-830500028A09}"/>
              </a:ext>
            </a:extLst>
          </p:cNvPr>
          <p:cNvSpPr/>
          <p:nvPr/>
        </p:nvSpPr>
        <p:spPr>
          <a:xfrm>
            <a:off x="0" y="208548"/>
            <a:ext cx="12192000" cy="1171677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DE22916-C392-C24A-8F11-87B6274F5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688" y="208549"/>
            <a:ext cx="1171676" cy="11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2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A82D0-98A3-3E4D-B4B1-5CEFB8E1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9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 POŽADOVANÉ NEPRŮZVUČNOSTI R’</a:t>
            </a:r>
            <a:r>
              <a:rPr lang="cs-CZ" baseline="-25000" dirty="0"/>
              <a:t>W</a:t>
            </a:r>
            <a:r>
              <a:rPr lang="cs-CZ" dirty="0"/>
              <a:t> JEDNOTLIVÝCH ČÁSTÍ OBVODOVÉHO PLÁŠTĚ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CBF8D64D-F033-B049-A59E-3B39DEB4A37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90226" r="12111" b="1020"/>
          <a:stretch/>
        </p:blipFill>
        <p:spPr bwMode="auto">
          <a:xfrm>
            <a:off x="7670800" y="2725947"/>
            <a:ext cx="4250906" cy="1695770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C7CD59-D99F-7E47-9EFA-485B0ECBF3F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54833" r="5036" b="9084"/>
          <a:stretch/>
        </p:blipFill>
        <p:spPr bwMode="auto">
          <a:xfrm>
            <a:off x="838200" y="1690688"/>
            <a:ext cx="8170333" cy="4828645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A0BC41B-BE3D-AA47-BD76-1FC2EB63684C}"/>
              </a:ext>
            </a:extLst>
          </p:cNvPr>
          <p:cNvSpPr/>
          <p:nvPr/>
        </p:nvSpPr>
        <p:spPr>
          <a:xfrm>
            <a:off x="0" y="208548"/>
            <a:ext cx="12192000" cy="1171677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7C637F-C2E7-734C-93B9-718E672CE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688" y="208549"/>
            <a:ext cx="1171676" cy="11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2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66DFC-EC00-F04F-B637-27FE40E2E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48"/>
            <a:ext cx="10157488" cy="1325563"/>
          </a:xfrm>
        </p:spPr>
        <p:txBody>
          <a:bodyPr>
            <a:normAutofit/>
          </a:bodyPr>
          <a:lstStyle/>
          <a:p>
            <a:r>
              <a:rPr lang="cs-CZ" sz="4000" dirty="0"/>
              <a:t>VÁŽENÁ VYPOČTENÁ STAVEBNÍ NEPRŮZVUČNOST OBVODOVÉHO PLÁŠTĚ </a:t>
            </a:r>
            <a:r>
              <a:rPr lang="cs-CZ" sz="4000" dirty="0" err="1"/>
              <a:t>R’</a:t>
            </a:r>
            <a:r>
              <a:rPr lang="cs-CZ" sz="4000" baseline="-25000" dirty="0" err="1"/>
              <a:t>w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E5177C-B29D-6E47-A16B-B8256980E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Požadavek na neprůzvučnost pláště </a:t>
            </a:r>
            <a:r>
              <a:rPr lang="cs-CZ" sz="2400" b="1" dirty="0" err="1"/>
              <a:t>R´</a:t>
            </a:r>
            <a:r>
              <a:rPr lang="cs-CZ" sz="2400" b="1" baseline="-25000" dirty="0" err="1"/>
              <a:t>w</a:t>
            </a:r>
            <a:r>
              <a:rPr lang="cs-CZ" sz="2400" b="1" dirty="0" err="1"/>
              <a:t>,D</a:t>
            </a:r>
            <a:r>
              <a:rPr lang="cs-CZ" sz="2400" b="1" baseline="-25000" dirty="0" err="1"/>
              <a:t>nT,w</a:t>
            </a:r>
            <a:r>
              <a:rPr lang="cs-CZ" sz="2400" b="1" dirty="0"/>
              <a:t>: 30 dB	</a:t>
            </a:r>
            <a:endParaRPr lang="cs-CZ" sz="2400" dirty="0"/>
          </a:p>
          <a:p>
            <a:r>
              <a:rPr lang="cs-CZ" sz="2400" dirty="0"/>
              <a:t>Obvodová stěna - </a:t>
            </a:r>
            <a:r>
              <a:rPr lang="cs-CZ" sz="2400" dirty="0" err="1"/>
              <a:t>Porotherm</a:t>
            </a:r>
            <a:r>
              <a:rPr lang="cs-CZ" sz="2400" dirty="0"/>
              <a:t> 44 s kontaktním zateplovacím </a:t>
            </a:r>
          </a:p>
          <a:p>
            <a:pPr marL="0" indent="0">
              <a:buNone/>
            </a:pPr>
            <a:r>
              <a:rPr lang="cs-CZ" sz="2400" dirty="0"/>
              <a:t>    systém z minerální vlny </a:t>
            </a:r>
            <a:r>
              <a:rPr lang="cs-CZ" sz="2400" dirty="0" err="1"/>
              <a:t>tl</a:t>
            </a:r>
            <a:r>
              <a:rPr lang="cs-CZ" sz="2400" dirty="0"/>
              <a:t>. 100mm = </a:t>
            </a:r>
            <a:r>
              <a:rPr lang="cs-CZ" sz="2400" dirty="0" err="1"/>
              <a:t>R’</a:t>
            </a:r>
            <a:r>
              <a:rPr lang="cs-CZ" sz="2400" baseline="-25000" dirty="0" err="1"/>
              <a:t>w</a:t>
            </a:r>
            <a:r>
              <a:rPr lang="cs-CZ" sz="2400" baseline="-25000" dirty="0"/>
              <a:t> </a:t>
            </a:r>
            <a:r>
              <a:rPr lang="cs-CZ" sz="2400" dirty="0"/>
              <a:t>: 45 dB</a:t>
            </a:r>
            <a:r>
              <a:rPr lang="cs-CZ" sz="2400" dirty="0">
                <a:effectLst/>
              </a:rPr>
              <a:t> 			</a:t>
            </a:r>
            <a:r>
              <a:rPr lang="cs-CZ" sz="2400" b="1" dirty="0"/>
              <a:t>Vyhojuje </a:t>
            </a:r>
            <a:endParaRPr lang="cs-CZ" sz="2400" dirty="0"/>
          </a:p>
          <a:p>
            <a:r>
              <a:rPr lang="cs-CZ" sz="2400" dirty="0"/>
              <a:t>Okna - </a:t>
            </a:r>
            <a:r>
              <a:rPr lang="cs-CZ" sz="2400" dirty="0" err="1"/>
              <a:t>Schuco</a:t>
            </a:r>
            <a:r>
              <a:rPr lang="cs-CZ" sz="2400" dirty="0"/>
              <a:t>, model AWS 120 CC.SI = </a:t>
            </a:r>
            <a:r>
              <a:rPr lang="cs-CZ" sz="2400" dirty="0" err="1"/>
              <a:t>R’</a:t>
            </a:r>
            <a:r>
              <a:rPr lang="cs-CZ" sz="2400" baseline="-25000" dirty="0" err="1"/>
              <a:t>w</a:t>
            </a:r>
            <a:r>
              <a:rPr lang="cs-CZ" sz="2400" baseline="-25000" dirty="0"/>
              <a:t> </a:t>
            </a:r>
            <a:r>
              <a:rPr lang="cs-CZ" sz="2400" dirty="0"/>
              <a:t>: 51 dB			</a:t>
            </a:r>
            <a:r>
              <a:rPr lang="cs-CZ" sz="2400" b="1" dirty="0"/>
              <a:t>Vyhojuje </a:t>
            </a:r>
            <a:endParaRPr lang="cs-CZ" sz="2400" dirty="0"/>
          </a:p>
          <a:p>
            <a:r>
              <a:rPr lang="cs-CZ" sz="2400" dirty="0"/>
              <a:t>Celková neprůzvučnost stěn s okny </a:t>
            </a:r>
            <a:r>
              <a:rPr lang="cs-CZ" sz="2400" dirty="0">
                <a:effectLst/>
              </a:rPr>
              <a:t>= </a:t>
            </a:r>
            <a:r>
              <a:rPr lang="cs-CZ" sz="2400" dirty="0" err="1"/>
              <a:t>R’</a:t>
            </a:r>
            <a:r>
              <a:rPr lang="cs-CZ" sz="2400" baseline="-25000" dirty="0" err="1"/>
              <a:t>w,F</a:t>
            </a:r>
            <a:r>
              <a:rPr lang="cs-CZ" sz="2400" baseline="-25000" dirty="0"/>
              <a:t> </a:t>
            </a:r>
            <a:r>
              <a:rPr lang="cs-CZ" sz="2400" dirty="0"/>
              <a:t>:44,8 až 47 dB</a:t>
            </a:r>
            <a:r>
              <a:rPr lang="cs-CZ" sz="2400" dirty="0">
                <a:effectLst/>
              </a:rPr>
              <a:t> 		</a:t>
            </a:r>
            <a:r>
              <a:rPr lang="cs-CZ" sz="2400" b="1" dirty="0"/>
              <a:t>Vyhojuje </a:t>
            </a:r>
            <a:endParaRPr lang="cs-CZ" sz="2400" dirty="0"/>
          </a:p>
          <a:p>
            <a:r>
              <a:rPr lang="cs-CZ" sz="2400" dirty="0"/>
              <a:t>Lehký obvodový plášť  - </a:t>
            </a:r>
            <a:r>
              <a:rPr lang="cs-CZ" sz="2400" dirty="0" err="1"/>
              <a:t>Schuco</a:t>
            </a:r>
            <a:r>
              <a:rPr lang="cs-CZ" sz="2400" dirty="0"/>
              <a:t>, model AOC 60 ST = </a:t>
            </a:r>
            <a:r>
              <a:rPr lang="cs-CZ" sz="2400" dirty="0" err="1"/>
              <a:t>R’</a:t>
            </a:r>
            <a:r>
              <a:rPr lang="cs-CZ" sz="2400" baseline="-25000" dirty="0" err="1"/>
              <a:t>w</a:t>
            </a:r>
            <a:r>
              <a:rPr lang="cs-CZ" sz="2400" baseline="-25000" dirty="0"/>
              <a:t> </a:t>
            </a:r>
            <a:r>
              <a:rPr lang="cs-CZ" sz="2400" dirty="0"/>
              <a:t>: 49 dB</a:t>
            </a:r>
            <a:r>
              <a:rPr lang="cs-CZ" sz="2400" dirty="0">
                <a:effectLst/>
              </a:rPr>
              <a:t> 	</a:t>
            </a:r>
            <a:r>
              <a:rPr lang="cs-CZ" sz="2400" b="1" dirty="0"/>
              <a:t>Vyhojuje 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1C2C664-870B-C34B-9088-3BDDBDF4F387}"/>
              </a:ext>
            </a:extLst>
          </p:cNvPr>
          <p:cNvSpPr/>
          <p:nvPr/>
        </p:nvSpPr>
        <p:spPr>
          <a:xfrm>
            <a:off x="-24636" y="208548"/>
            <a:ext cx="12192000" cy="1171677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50C33B-0E5B-5B4B-B473-313090C6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688" y="208549"/>
            <a:ext cx="1171676" cy="11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9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BB4E7-AC00-B345-810E-D434ADA3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60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VÝPOČET NEPRŮZVUČNOSTI VNITŘNÍCH STĚN KANCELÁŘÍ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8191C2-16A9-7F43-BDB3-9149738E8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Požadavek na neprůzvučnost vnitřních stěn </a:t>
            </a:r>
            <a:r>
              <a:rPr lang="cs-CZ" sz="2400" b="1" dirty="0" err="1"/>
              <a:t>R´</a:t>
            </a:r>
            <a:r>
              <a:rPr lang="cs-CZ" sz="2400" b="1" baseline="-25000" dirty="0" err="1"/>
              <a:t>w</a:t>
            </a:r>
            <a:r>
              <a:rPr lang="cs-CZ" sz="2400" b="1" dirty="0" err="1"/>
              <a:t>,D</a:t>
            </a:r>
            <a:r>
              <a:rPr lang="cs-CZ" sz="2400" b="1" baseline="-25000" dirty="0" err="1"/>
              <a:t>nT,w</a:t>
            </a:r>
            <a:r>
              <a:rPr lang="cs-CZ" sz="2400" b="1" dirty="0"/>
              <a:t>: 45 dB</a:t>
            </a:r>
            <a:r>
              <a:rPr lang="cs-CZ" sz="2400" dirty="0"/>
              <a:t>	</a:t>
            </a:r>
          </a:p>
          <a:p>
            <a:r>
              <a:rPr lang="cs-CZ" sz="2400" dirty="0" err="1"/>
              <a:t>Porotherm</a:t>
            </a:r>
            <a:r>
              <a:rPr lang="cs-CZ" sz="2400" dirty="0"/>
              <a:t> 30 </a:t>
            </a:r>
            <a:r>
              <a:rPr lang="cs-CZ" sz="2400" dirty="0" err="1"/>
              <a:t>Profi</a:t>
            </a:r>
            <a:r>
              <a:rPr lang="cs-CZ" sz="2400" dirty="0"/>
              <a:t> R’</a:t>
            </a:r>
            <a:r>
              <a:rPr lang="cs-CZ" sz="2400" baseline="-25000" dirty="0"/>
              <a:t>w30 </a:t>
            </a:r>
            <a:r>
              <a:rPr lang="cs-CZ" sz="2400" dirty="0"/>
              <a:t>: 46 dB					</a:t>
            </a:r>
            <a:r>
              <a:rPr lang="cs-CZ" sz="2400" b="1" dirty="0"/>
              <a:t>Vyhovuje</a:t>
            </a:r>
            <a:endParaRPr lang="cs-CZ" sz="2400" dirty="0"/>
          </a:p>
          <a:p>
            <a:r>
              <a:rPr lang="cs-CZ" sz="2400" dirty="0" err="1"/>
              <a:t>Porotherm</a:t>
            </a:r>
            <a:r>
              <a:rPr lang="cs-CZ" sz="2400" dirty="0"/>
              <a:t> 14 </a:t>
            </a:r>
            <a:r>
              <a:rPr lang="cs-CZ" sz="2400" dirty="0" err="1"/>
              <a:t>Profi</a:t>
            </a:r>
            <a:r>
              <a:rPr lang="cs-CZ" sz="2400" dirty="0"/>
              <a:t> R’</a:t>
            </a:r>
            <a:r>
              <a:rPr lang="cs-CZ" sz="2400" baseline="-25000" dirty="0"/>
              <a:t>w14 </a:t>
            </a:r>
            <a:r>
              <a:rPr lang="cs-CZ" sz="2400" dirty="0"/>
              <a:t>: 41 dB					</a:t>
            </a:r>
            <a:r>
              <a:rPr lang="cs-CZ" sz="2400" b="1" dirty="0"/>
              <a:t>Nevyhovuje</a:t>
            </a:r>
          </a:p>
          <a:p>
            <a:endParaRPr lang="cs-CZ" sz="2400" b="1" dirty="0"/>
          </a:p>
          <a:p>
            <a:r>
              <a:rPr lang="cs-CZ" sz="2400" b="1" dirty="0"/>
              <a:t>Požadavek neprůzvučnosti interiérových dveří </a:t>
            </a:r>
            <a:r>
              <a:rPr lang="cs-CZ" sz="2400" b="1" dirty="0" err="1"/>
              <a:t>R´</a:t>
            </a:r>
            <a:r>
              <a:rPr lang="cs-CZ" sz="2400" b="1" baseline="-25000" dirty="0" err="1"/>
              <a:t>w</a:t>
            </a:r>
            <a:r>
              <a:rPr lang="cs-CZ" sz="2400" b="1" dirty="0" err="1"/>
              <a:t>,D</a:t>
            </a:r>
            <a:r>
              <a:rPr lang="cs-CZ" sz="2400" b="1" baseline="-25000" dirty="0" err="1"/>
              <a:t>nT,w</a:t>
            </a:r>
            <a:r>
              <a:rPr lang="cs-CZ" sz="2400" b="1" dirty="0"/>
              <a:t>: 32 </a:t>
            </a:r>
            <a:r>
              <a:rPr lang="cs-CZ" sz="2400" b="1" dirty="0" err="1"/>
              <a:t>db</a:t>
            </a:r>
            <a:endParaRPr lang="cs-CZ" sz="2400" dirty="0"/>
          </a:p>
          <a:p>
            <a:r>
              <a:rPr lang="cs-CZ" sz="2400" dirty="0"/>
              <a:t>Vypočtená neprůzvučnost interiérových dveří </a:t>
            </a:r>
            <a:r>
              <a:rPr lang="cs-CZ" sz="2400" dirty="0" err="1"/>
              <a:t>R’</a:t>
            </a:r>
            <a:r>
              <a:rPr lang="cs-CZ" sz="2400" baseline="-25000" dirty="0" err="1"/>
              <a:t>w</a:t>
            </a:r>
            <a:r>
              <a:rPr lang="cs-CZ" sz="2400" baseline="-25000" dirty="0"/>
              <a:t> </a:t>
            </a:r>
            <a:r>
              <a:rPr lang="cs-CZ" sz="2400" dirty="0"/>
              <a:t>: 26 dB		</a:t>
            </a:r>
            <a:r>
              <a:rPr lang="cs-CZ" sz="2400" b="1" dirty="0"/>
              <a:t>Nevyhovuje</a:t>
            </a:r>
          </a:p>
          <a:p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42B4F3-099A-DB44-AB2F-10CFF46141A9}"/>
              </a:ext>
            </a:extLst>
          </p:cNvPr>
          <p:cNvSpPr/>
          <p:nvPr/>
        </p:nvSpPr>
        <p:spPr>
          <a:xfrm>
            <a:off x="0" y="208548"/>
            <a:ext cx="12192000" cy="1171677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82A4A2-7935-C94E-94E0-5B9312B3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688" y="208549"/>
            <a:ext cx="1171676" cy="11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433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9279</TotalTime>
  <Words>229</Words>
  <Application>Microsoft Macintosh PowerPoint</Application>
  <PresentationFormat>Širokoúhlá obrazovka</PresentationFormat>
  <Paragraphs>47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Motiv Office</vt:lpstr>
      <vt:lpstr>ADMINISTRATIVNÍ BUDOVA</vt:lpstr>
      <vt:lpstr>CÍL PRÁCE</vt:lpstr>
      <vt:lpstr>POPIS OBJEKTU</vt:lpstr>
      <vt:lpstr>HLUKOVÁ STUDIE OD DOPRAVY </vt:lpstr>
      <vt:lpstr>HLUKOVÁ STUDIE OD DOPRAVY </vt:lpstr>
      <vt:lpstr>NÁVRH NEPRŮZVUČNOSTI R’W JEDNOTLIVÝCH ČÁSTÍ OBVODOVÉHO PLÁŠTĚ</vt:lpstr>
      <vt:lpstr>SCHÉMA POŽADOVANÉ NEPRŮZVUČNOSTI R’W JEDNOTLIVÝCH ČÁSTÍ OBVODOVÉHO PLÁŠTĚ</vt:lpstr>
      <vt:lpstr>VÁŽENÁ VYPOČTENÁ STAVEBNÍ NEPRŮZVUČNOST OBVODOVÉHO PLÁŠTĚ R’w</vt:lpstr>
      <vt:lpstr>VÝPOČET NEPRŮZVUČNOSTI VNITŘNÍCH STĚN KANCELÁŘÍ</vt:lpstr>
      <vt:lpstr>VÝPIS ZMĚN</vt:lpstr>
      <vt:lpstr>SCHÉMA NEPRŮZVUČNOSTI R’W JEDNOTLIVÝCH ČÁSTÍ OBJEKTU</vt:lpstr>
      <vt:lpstr>OTÁZKA </vt:lpstr>
      <vt:lpstr>Děkuji za pozornost.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ADMINISTRATIVNÍ BUDOVA</dc:title>
  <dc:creator>Václav Chalupa</dc:creator>
  <cp:lastModifiedBy>Václav Chalupa</cp:lastModifiedBy>
  <cp:revision>42</cp:revision>
  <cp:lastPrinted>2019-09-15T13:20:39Z</cp:lastPrinted>
  <dcterms:created xsi:type="dcterms:W3CDTF">2019-09-09T20:06:54Z</dcterms:created>
  <dcterms:modified xsi:type="dcterms:W3CDTF">2019-09-16T06:46:02Z</dcterms:modified>
</cp:coreProperties>
</file>