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59" r:id="rId14"/>
    <p:sldId id="260" r:id="rId15"/>
    <p:sldId id="270" r:id="rId16"/>
    <p:sldId id="262" r:id="rId17"/>
    <p:sldId id="271" r:id="rId18"/>
    <p:sldId id="263" r:id="rId19"/>
    <p:sldId id="266" r:id="rId20"/>
    <p:sldId id="267" r:id="rId21"/>
    <p:sldId id="269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60"/>
  </p:normalViewPr>
  <p:slideViewPr>
    <p:cSldViewPr>
      <p:cViewPr varScale="1">
        <p:scale>
          <a:sx n="72" d="100"/>
          <a:sy n="72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5BAB5D-8AAC-4B47-A294-7C594C3C2F4D}" type="datetimeFigureOut">
              <a:rPr lang="cs-CZ" smtClean="0"/>
              <a:pPr/>
              <a:t>15.09.2019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F7AF849-395E-4481-908E-58EEF9E7E3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AB5D-8AAC-4B47-A294-7C594C3C2F4D}" type="datetimeFigureOut">
              <a:rPr lang="cs-CZ" smtClean="0"/>
              <a:pPr/>
              <a:t>15.09.2019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F849-395E-4481-908E-58EEF9E7E3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AB5D-8AAC-4B47-A294-7C594C3C2F4D}" type="datetimeFigureOut">
              <a:rPr lang="cs-CZ" smtClean="0"/>
              <a:pPr/>
              <a:t>15.09.2019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F849-395E-4481-908E-58EEF9E7E3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5BAB5D-8AAC-4B47-A294-7C594C3C2F4D}" type="datetimeFigureOut">
              <a:rPr lang="cs-CZ" smtClean="0"/>
              <a:pPr/>
              <a:t>15.09.2019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F849-395E-4481-908E-58EEF9E7E3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5BAB5D-8AAC-4B47-A294-7C594C3C2F4D}" type="datetimeFigureOut">
              <a:rPr lang="cs-CZ" smtClean="0"/>
              <a:pPr/>
              <a:t>15.09.2019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F7AF849-395E-4481-908E-58EEF9E7E339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5BAB5D-8AAC-4B47-A294-7C594C3C2F4D}" type="datetimeFigureOut">
              <a:rPr lang="cs-CZ" smtClean="0"/>
              <a:pPr/>
              <a:t>15.09.2019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7AF849-395E-4481-908E-58EEF9E7E3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5BAB5D-8AAC-4B47-A294-7C594C3C2F4D}" type="datetimeFigureOut">
              <a:rPr lang="cs-CZ" smtClean="0"/>
              <a:pPr/>
              <a:t>15.09.2019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F7AF849-395E-4481-908E-58EEF9E7E3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AB5D-8AAC-4B47-A294-7C594C3C2F4D}" type="datetimeFigureOut">
              <a:rPr lang="cs-CZ" smtClean="0"/>
              <a:pPr/>
              <a:t>15.09.2019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F849-395E-4481-908E-58EEF9E7E3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5BAB5D-8AAC-4B47-A294-7C594C3C2F4D}" type="datetimeFigureOut">
              <a:rPr lang="cs-CZ" smtClean="0"/>
              <a:pPr/>
              <a:t>15.09.2019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7AF849-395E-4481-908E-58EEF9E7E3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5BAB5D-8AAC-4B47-A294-7C594C3C2F4D}" type="datetimeFigureOut">
              <a:rPr lang="cs-CZ" smtClean="0"/>
              <a:pPr/>
              <a:t>15.09.2019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F7AF849-395E-4481-908E-58EEF9E7E3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5BAB5D-8AAC-4B47-A294-7C594C3C2F4D}" type="datetimeFigureOut">
              <a:rPr lang="cs-CZ" smtClean="0"/>
              <a:pPr/>
              <a:t>15.09.2019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F7AF849-395E-4481-908E-58EEF9E7E3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5BAB5D-8AAC-4B47-A294-7C594C3C2F4D}" type="datetimeFigureOut">
              <a:rPr lang="cs-CZ" smtClean="0"/>
              <a:pPr/>
              <a:t>15.09.2019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F7AF849-395E-4481-908E-58EEF9E7E33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22413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ZÁKLADNÍ ŠKOLA</a:t>
            </a:r>
            <a:endParaRPr lang="cs-CZ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5576" y="620688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škola technická a ekonomická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Ústav technicko-technologický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logo.png">
            <a:extLst>
              <a:ext uri="{FF2B5EF4-FFF2-40B4-BE49-F238E27FC236}">
                <a16:creationId xmlns="" xmlns:a16="http://schemas.microsoft.com/office/drawing/2014/main" id="{1585EB92-22D8-4448-BAA5-3D65645CA8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764704"/>
            <a:ext cx="1499407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ovéPole 7"/>
          <p:cNvSpPr txBox="1"/>
          <p:nvPr/>
        </p:nvSpPr>
        <p:spPr>
          <a:xfrm>
            <a:off x="755576" y="5157192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Autor bakalářské práce: Kristýna Pešková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Vedoucí bakalářské práce: doc. Dr. Ing. Luboš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Podolka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Oponent bakalářské práce: Ing. Blanka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Pelánková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ŘEZ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57" t="26088" r="28522" b="21409"/>
          <a:stretch>
            <a:fillRect/>
          </a:stretch>
        </p:blipFill>
        <p:spPr bwMode="auto">
          <a:xfrm>
            <a:off x="821360" y="1918365"/>
            <a:ext cx="7501280" cy="450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7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VIZUALIZACE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38903"/>
            <a:ext cx="8229600" cy="425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TECHNICKÉ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9567" y="2276872"/>
            <a:ext cx="8229600" cy="3346392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Nosný systém železobetonový monolitický skelet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Obvodový plášť vyzděný zdivem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Ytong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Vnitřní příčky z tvárnic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Ytong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Průvlaky obousměrné a stropní desky železobetonové monolitické křížem vyztužené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Schodiště dvouramenné pravotočivé železobetonové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Podhledy sádrokartonové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Střecha jednoplášťová plochá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TEXTOVÁ ČÁST BAKALÁŘSKÉ PRÁCE</a:t>
            </a:r>
            <a:endParaRPr lang="cs-CZ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Požadavky na výběr podlahových krytin do škol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Hygienické požadavky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Protiskluznost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Mechanická odolnost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Voděodolnost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Životnost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Otěruvzdornost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Estetika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Snadná údržba</a:t>
            </a:r>
          </a:p>
          <a:p>
            <a:pPr lvl="1">
              <a:buFont typeface="Arial" pitchFamily="34" charset="0"/>
              <a:buChar char="•"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Vhodnost a požadavky na izolace do podlahového souvrství</a:t>
            </a:r>
          </a:p>
          <a:p>
            <a:pPr lvl="1">
              <a:buNone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APLIKAČNÍ ČÁST - Metodika práce</a:t>
            </a:r>
            <a:endParaRPr lang="cs-CZ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274384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Tepelně-technické posouzení navržených skladeb v programu Teplo 2017</a:t>
            </a: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Akustické posouzení navržených skladeb v programu AKUSTIKA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Vyhodnocení a porovnání výsledků s návrhy opatření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NAVRŽENÉ SKLADBY PODLAHOVÝCH KONSTRUKCÍ</a:t>
            </a:r>
            <a:endParaRPr lang="cs-CZ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27484" y="191683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Podlaha 1.NP s keramickou dlažbou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keramická dlažba (10 mm)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betonová mazanina (50 mm)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PE folie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tepelná izolace EPS Perimetr (90 mm)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HI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Fatrafol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803 2v1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Podlaha 1.NP s laminátovou krytinou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laminátová krytina (7 mm)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betonová mazanina (50 mm)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PE folie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tepelná izolace EPS Perimetr (90 mm)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HI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Fatrafol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803 2v1</a:t>
            </a:r>
          </a:p>
          <a:p>
            <a:pP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/>
          <p:nvPr/>
        </p:nvPicPr>
        <p:blipFill>
          <a:blip r:embed="rId2" cstate="print"/>
          <a:srcRect l="14272" t="38866" r="30962" b="26900"/>
          <a:stretch>
            <a:fillRect/>
          </a:stretch>
        </p:blipFill>
        <p:spPr bwMode="auto">
          <a:xfrm>
            <a:off x="683568" y="2636912"/>
            <a:ext cx="36004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/>
          <p:nvPr/>
        </p:nvPicPr>
        <p:blipFill>
          <a:blip r:embed="rId3" cstate="print"/>
          <a:srcRect l="21328" t="36752" r="31187" b="33405"/>
          <a:stretch>
            <a:fillRect/>
          </a:stretch>
        </p:blipFill>
        <p:spPr bwMode="auto">
          <a:xfrm>
            <a:off x="4860032" y="2636912"/>
            <a:ext cx="36724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15200" cy="172134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VYHODNOCENÍ a porovnání výsledků Z PROGRAMU TEPLO 2017</a:t>
            </a:r>
            <a:endParaRPr lang="cs-CZ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4038600" cy="4320480"/>
          </a:xfrm>
        </p:spPr>
        <p:txBody>
          <a:bodyPr>
            <a:normAutofit/>
          </a:bodyPr>
          <a:lstStyle/>
          <a:p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Podlaha 1.NP s keramickou dlažbou</a:t>
            </a:r>
          </a:p>
          <a:p>
            <a:pPr>
              <a:buNone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Součinitel prostupu tepla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U= 0,398 &lt; U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N,20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0,45 W/m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K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U= 0,388 &lt; U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N,20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0,45 W/m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K</a:t>
            </a:r>
          </a:p>
          <a:p>
            <a:pPr>
              <a:buNone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Pokles dotykové teploty – chodba</a:t>
            </a:r>
          </a:p>
          <a:p>
            <a:pPr>
              <a:buNone/>
            </a:pP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cs-CZ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8,02 &gt; dT</a:t>
            </a:r>
            <a:r>
              <a:rPr lang="cs-CZ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10,N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6,9 °C</a:t>
            </a:r>
          </a:p>
          <a:p>
            <a:pPr>
              <a:buNone/>
            </a:pPr>
            <a:endParaRPr lang="cs-CZ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Pokles dotykové teploty – učebna</a:t>
            </a:r>
          </a:p>
          <a:p>
            <a:pPr>
              <a:buNone/>
            </a:pP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cs-CZ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8,02 &gt; dT</a:t>
            </a:r>
            <a:r>
              <a:rPr lang="cs-CZ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10,N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5,5 °C</a:t>
            </a: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4008" y="2204864"/>
            <a:ext cx="4038600" cy="4320480"/>
          </a:xfrm>
        </p:spPr>
        <p:txBody>
          <a:bodyPr>
            <a:normAutofit/>
          </a:bodyPr>
          <a:lstStyle/>
          <a:p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Podlaha 1.NP s laminátovou krytinou</a:t>
            </a:r>
          </a:p>
          <a:p>
            <a:pPr>
              <a:buNone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Součinitel prostupu tepla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U= 0,395 &lt; U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N,20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0,45 W/m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K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U= 0,354 &lt; U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N,20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0,45 W/m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K</a:t>
            </a:r>
          </a:p>
          <a:p>
            <a:pPr>
              <a:buNone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Pokles dotykové teploty – chodba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dT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5,72 &lt; dT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10,N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6,9 °C</a:t>
            </a:r>
          </a:p>
          <a:p>
            <a:pPr>
              <a:buNone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Pokles dotykové teploty – učebna</a:t>
            </a:r>
          </a:p>
          <a:p>
            <a:pPr>
              <a:buNone/>
            </a:pP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cs-CZ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5,72 &gt; dT</a:t>
            </a:r>
            <a:r>
              <a:rPr lang="cs-CZ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10,N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5,5 °C</a:t>
            </a: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NAVRŽENÉ SKLADBY PODLAHOVÝCH KONSTRUKCÍ</a:t>
            </a:r>
            <a:endParaRPr lang="cs-CZ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Podlaha 2.NP – výpočet vzduchové a </a:t>
            </a:r>
            <a:r>
              <a:rPr lang="cs-CZ" sz="2000" u="sng" dirty="0" err="1" smtClean="0">
                <a:latin typeface="Arial" pitchFamily="34" charset="0"/>
                <a:cs typeface="Arial" pitchFamily="34" charset="0"/>
              </a:rPr>
              <a:t>kročejové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 neprůzvučnosti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keramická dlažba (10 mm)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betonová mazanina (50 mm)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PE folie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EPS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Rigifloor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4000 (40 mm)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ŽB deska (150 mm)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/>
          <p:nvPr/>
        </p:nvPicPr>
        <p:blipFill>
          <a:blip r:embed="rId2" cstate="print"/>
          <a:srcRect l="27266" t="35328" r="27718" b="26211"/>
          <a:stretch>
            <a:fillRect/>
          </a:stretch>
        </p:blipFill>
        <p:spPr bwMode="auto">
          <a:xfrm>
            <a:off x="683568" y="2420889"/>
            <a:ext cx="441007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15200" cy="193737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VYHODNOCENÍ a porovnání výsledků Z PROGRAMU AKUSTIKA</a:t>
            </a:r>
            <a:endParaRPr lang="cs-CZ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67544" y="2636912"/>
            <a:ext cx="4038600" cy="3722787"/>
          </a:xfrm>
        </p:spPr>
        <p:txBody>
          <a:bodyPr>
            <a:normAutofit/>
          </a:bodyPr>
          <a:lstStyle/>
          <a:p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Vzduchová neprůzvučnost</a:t>
            </a:r>
          </a:p>
          <a:p>
            <a:pPr>
              <a:buNone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Požadavek vážené stavební neprůzvučnosti</a:t>
            </a:r>
          </a:p>
          <a:p>
            <a:pPr>
              <a:buNone/>
            </a:pP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R´</a:t>
            </a:r>
            <a:r>
              <a:rPr lang="cs-CZ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50 &lt; R´</a:t>
            </a:r>
            <a:r>
              <a:rPr lang="cs-CZ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w,</a:t>
            </a:r>
            <a:r>
              <a:rPr lang="cs-CZ" sz="20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pož</a:t>
            </a:r>
            <a:r>
              <a:rPr lang="cs-CZ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52 dB</a:t>
            </a:r>
          </a:p>
          <a:p>
            <a:pPr>
              <a:buNone/>
            </a:pPr>
            <a:endParaRPr lang="cs-CZ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Zvětšení tloušťky TI (50 mm)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R´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52 ≥ R´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w,</a:t>
            </a:r>
            <a:r>
              <a:rPr lang="cs-CZ" sz="2000" baseline="-25000" dirty="0" err="1" smtClean="0">
                <a:latin typeface="Arial" pitchFamily="34" charset="0"/>
                <a:cs typeface="Arial" pitchFamily="34" charset="0"/>
              </a:rPr>
              <a:t>pož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52 dB</a:t>
            </a:r>
          </a:p>
          <a:p>
            <a:pPr>
              <a:buNone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Skladba s podhledem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R´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53 &gt; R´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w,</a:t>
            </a:r>
            <a:r>
              <a:rPr lang="cs-CZ" sz="2000" baseline="-25000" dirty="0" err="1" smtClean="0">
                <a:latin typeface="Arial" pitchFamily="34" charset="0"/>
                <a:cs typeface="Arial" pitchFamily="34" charset="0"/>
              </a:rPr>
              <a:t>pož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52 dB</a:t>
            </a:r>
          </a:p>
          <a:p>
            <a:pP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740560" y="2615283"/>
            <a:ext cx="4038600" cy="3744416"/>
          </a:xfrm>
        </p:spPr>
        <p:txBody>
          <a:bodyPr>
            <a:normAutofit/>
          </a:bodyPr>
          <a:lstStyle/>
          <a:p>
            <a:r>
              <a:rPr lang="cs-CZ" sz="2000" u="sng" dirty="0" err="1" smtClean="0">
                <a:latin typeface="Arial" pitchFamily="34" charset="0"/>
                <a:cs typeface="Arial" pitchFamily="34" charset="0"/>
              </a:rPr>
              <a:t>Kročejová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 neprůzvučnost</a:t>
            </a:r>
          </a:p>
          <a:p>
            <a:pPr>
              <a:buNone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Vyhodnocení dle ČSN EN ISO 717-2</a:t>
            </a:r>
          </a:p>
          <a:p>
            <a:pPr>
              <a:buNone/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cs-CZ" sz="2000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,w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45 &lt; L´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n,w,</a:t>
            </a:r>
            <a:r>
              <a:rPr lang="cs-CZ" sz="2000" baseline="-25000" dirty="0" err="1" smtClean="0">
                <a:latin typeface="Arial" pitchFamily="34" charset="0"/>
                <a:cs typeface="Arial" pitchFamily="34" charset="0"/>
              </a:rPr>
              <a:t>pož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58 dB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ZÁVĚREČNÉ SHRNUTÍ</a:t>
            </a:r>
            <a:endParaRPr lang="cs-CZ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Prvotní návrh podlahového souvrství bez uvažovaní tepelné techniky a akustiky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Aplikace informací získaných z teoretické části bakalářské práce pro návrhy řešení změn nevyhovujících částí skladeb podlahových konstrukcí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Přínosy: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Prohloubení znalostí podlahových krytin a izolací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Práce s programem AKUSTIKA a Teplo 2017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Cíl práce A VÝZKUMNÉ OTÁZKY</a:t>
            </a:r>
            <a:endParaRPr lang="cs-CZ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Zpracování projektové dokumentace základní školy pro první stupeň v rozsahu dokumentace pro stavební povolení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Teoretická část bakalářské práce: vlastnosti, technologický postup a vliv na zvukové a tepelné vlastnosti podlahových izolací a krytin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Praktická část bakalářské práce: posouzení navržených konstrukcí podlahy z hlediska tepelně-technického a akustického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Splnění požadavků podlahových konstrukcí na: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součinitele prostupu tepla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pokles dotykové teploty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akustickou neprůzvučnost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DOPLŇUJÍCÍ DOTAZY VEDOUCÍHO</a:t>
            </a:r>
            <a:endParaRPr lang="cs-CZ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8147" y="2708920"/>
            <a:ext cx="8229600" cy="2338280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Existují vhodnější nášlapné vrstvy pro použití na chodbách a učebnách ve škole než je navržené lamino?</a:t>
            </a:r>
          </a:p>
          <a:p>
            <a:endParaRPr lang="cs-CZ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b="1" dirty="0">
                <a:latin typeface="Arial" pitchFamily="34" charset="0"/>
                <a:cs typeface="Arial" pitchFamily="34" charset="0"/>
              </a:rPr>
              <a:t>V navržené vizualizaci není u školy navrženo žádné venkovní sportoviště, resp. ani zázemí pro družinu.</a:t>
            </a:r>
          </a:p>
          <a:p>
            <a:endParaRPr lang="cs-CZ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8062912" cy="1121569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DĚKUJI ZA VAŠI POZORNOST</a:t>
            </a:r>
            <a:endParaRPr lang="cs-CZ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8062912" cy="1752600"/>
          </a:xfrm>
        </p:spPr>
        <p:txBody>
          <a:bodyPr>
            <a:normAutofit/>
          </a:bodyPr>
          <a:lstStyle/>
          <a:p>
            <a:pPr algn="ctr"/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93229"/>
            <a:ext cx="6707088" cy="139903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Identifikační údaje o stavbě a území</a:t>
            </a:r>
            <a:endParaRPr lang="cs-CZ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2427429"/>
            <a:ext cx="2736304" cy="1418531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Lokalita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Místo stavby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Umístění objektu na pozemku</a:t>
            </a: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Zástupný symbol pro obsah 8"/>
          <p:cNvPicPr>
            <a:picLocks noGrp="1"/>
          </p:cNvPicPr>
          <p:nvPr>
            <p:ph sz="half" idx="2"/>
          </p:nvPr>
        </p:nvPicPr>
        <p:blipFill>
          <a:blip r:embed="rId2" cstate="print"/>
          <a:srcRect t="12632" r="26534" b="9474"/>
          <a:stretch>
            <a:fillRect/>
          </a:stretch>
        </p:blipFill>
        <p:spPr bwMode="auto">
          <a:xfrm>
            <a:off x="683568" y="4581128"/>
            <a:ext cx="3528392" cy="187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a 9"/>
          <p:cNvSpPr/>
          <p:nvPr/>
        </p:nvSpPr>
        <p:spPr>
          <a:xfrm>
            <a:off x="2339752" y="5661248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6231" t="22918" r="38784" b="13914"/>
          <a:stretch>
            <a:fillRect/>
          </a:stretch>
        </p:blipFill>
        <p:spPr bwMode="auto">
          <a:xfrm>
            <a:off x="4424488" y="1988840"/>
            <a:ext cx="4395984" cy="446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7211144" cy="974024"/>
          </a:xfrm>
        </p:spPr>
        <p:txBody>
          <a:bodyPr>
            <a:normAutofit/>
          </a:bodyPr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ARCHITEKTONICKÉ ŘEŠENÍ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3096344" cy="3816424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Půdorys tvaru ,,L´´, nepodsklepený, z části dvoupatrový objekt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Hlavní vstup do objektu z jihozápadní strany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3590" t="26471" r="33072" b="20939"/>
          <a:stretch>
            <a:fillRect/>
          </a:stretch>
        </p:blipFill>
        <p:spPr bwMode="auto">
          <a:xfrm>
            <a:off x="3481600" y="1772816"/>
            <a:ext cx="5244185" cy="465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11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168352" cy="1399032"/>
          </a:xfrm>
        </p:spPr>
        <p:txBody>
          <a:bodyPr>
            <a:normAutofit fontScale="90000"/>
          </a:bodyPr>
          <a:lstStyle/>
          <a:p>
            <a:r>
              <a:rPr lang="cs-CZ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PŮDORYS 1.NP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750" t="25888" r="36875" b="12621"/>
          <a:stretch>
            <a:fillRect/>
          </a:stretch>
        </p:blipFill>
        <p:spPr bwMode="auto">
          <a:xfrm>
            <a:off x="3347864" y="762857"/>
            <a:ext cx="5359510" cy="57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8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178696" cy="1399032"/>
          </a:xfrm>
        </p:spPr>
        <p:txBody>
          <a:bodyPr/>
          <a:lstStyle/>
          <a:p>
            <a:r>
              <a:rPr lang="cs-CZ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PŮDORYS 1.NP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942" t="20700" r="32996" b="11863"/>
          <a:stretch>
            <a:fillRect/>
          </a:stretch>
        </p:blipFill>
        <p:spPr bwMode="auto">
          <a:xfrm>
            <a:off x="2677752" y="1052736"/>
            <a:ext cx="6027764" cy="543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32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PŮDORYS 1.NP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942" t="30861" r="20549" b="26182"/>
          <a:stretch>
            <a:fillRect/>
          </a:stretch>
        </p:blipFill>
        <p:spPr bwMode="auto">
          <a:xfrm>
            <a:off x="457200" y="2344724"/>
            <a:ext cx="8229600" cy="364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1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178696" cy="1399032"/>
          </a:xfrm>
        </p:spPr>
        <p:txBody>
          <a:bodyPr/>
          <a:lstStyle/>
          <a:p>
            <a:r>
              <a:rPr lang="cs-CZ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PŮDORYS </a:t>
            </a:r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2.NP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206" t="22906" r="32101" b="16636"/>
          <a:stretch>
            <a:fillRect/>
          </a:stretch>
        </p:blipFill>
        <p:spPr bwMode="auto">
          <a:xfrm>
            <a:off x="2775576" y="1052736"/>
            <a:ext cx="5865350" cy="543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85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250704" cy="1399032"/>
          </a:xfrm>
        </p:spPr>
        <p:txBody>
          <a:bodyPr>
            <a:normAutofit fontScale="90000"/>
          </a:bodyPr>
          <a:lstStyle/>
          <a:p>
            <a:r>
              <a:rPr lang="cs-CZ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PŮDORYS 2.NP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047" t="20636" r="37471" b="11863"/>
          <a:stretch>
            <a:fillRect/>
          </a:stretch>
        </p:blipFill>
        <p:spPr bwMode="auto">
          <a:xfrm>
            <a:off x="3192180" y="1052736"/>
            <a:ext cx="5509498" cy="543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38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546</TotalTime>
  <Words>605</Words>
  <Application>Microsoft Office PowerPoint</Application>
  <PresentationFormat>Předvádění na obrazovce (4:3)</PresentationFormat>
  <Paragraphs>153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Verdana</vt:lpstr>
      <vt:lpstr>Wingdings 2</vt:lpstr>
      <vt:lpstr>Talent</vt:lpstr>
      <vt:lpstr>ZÁKLADNÍ ŠKOLA</vt:lpstr>
      <vt:lpstr>Cíl práce A VÝZKUMNÉ OTÁZKY</vt:lpstr>
      <vt:lpstr>Identifikační údaje o stavbě a území</vt:lpstr>
      <vt:lpstr>ARCHITEKTONICKÉ ŘEŠENÍ</vt:lpstr>
      <vt:lpstr>PŮDORYS 1.NP</vt:lpstr>
      <vt:lpstr>PŮDORYS 1.NP</vt:lpstr>
      <vt:lpstr>PŮDORYS 1.NP</vt:lpstr>
      <vt:lpstr>PŮDORYS 2.NP</vt:lpstr>
      <vt:lpstr>PŮDORYS 2.NP</vt:lpstr>
      <vt:lpstr>ŘEZ</vt:lpstr>
      <vt:lpstr>VIZUALIZACE</vt:lpstr>
      <vt:lpstr>TECHNICKÉ ŘEŠENÍ</vt:lpstr>
      <vt:lpstr>TEXTOVÁ ČÁST BAKALÁŘSKÉ PRÁCE</vt:lpstr>
      <vt:lpstr>APLIKAČNÍ ČÁST - Metodika práce</vt:lpstr>
      <vt:lpstr>NAVRŽENÉ SKLADBY PODLAHOVÝCH KONSTRUKCÍ</vt:lpstr>
      <vt:lpstr>VYHODNOCENÍ a porovnání výsledků Z PROGRAMU TEPLO 2017</vt:lpstr>
      <vt:lpstr>NAVRŽENÉ SKLADBY PODLAHOVÝCH KONSTRUKCÍ</vt:lpstr>
      <vt:lpstr>VYHODNOCENÍ a porovnání výsledků Z PROGRAMU AKUSTIKA</vt:lpstr>
      <vt:lpstr>ZÁVĚREČNÉ SHRNUTÍ</vt:lpstr>
      <vt:lpstr>DOPLŇUJÍCÍ DOTAZY VEDOUCÍHO</vt:lpstr>
      <vt:lpstr>DĚKUJI ZA VAŠI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ŠKOLA</dc:title>
  <dc:creator>Kristýna Pešková</dc:creator>
  <cp:lastModifiedBy>Sylvie Preslova</cp:lastModifiedBy>
  <cp:revision>56</cp:revision>
  <dcterms:created xsi:type="dcterms:W3CDTF">2019-09-10T09:09:06Z</dcterms:created>
  <dcterms:modified xsi:type="dcterms:W3CDTF">2019-09-15T18:49:02Z</dcterms:modified>
</cp:coreProperties>
</file>