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257" r:id="rId2"/>
    <p:sldId id="268" r:id="rId3"/>
    <p:sldId id="263" r:id="rId4"/>
    <p:sldId id="270" r:id="rId5"/>
    <p:sldId id="271" r:id="rId6"/>
    <p:sldId id="284" r:id="rId7"/>
    <p:sldId id="285" r:id="rId8"/>
    <p:sldId id="286" r:id="rId9"/>
    <p:sldId id="287" r:id="rId10"/>
    <p:sldId id="273" r:id="rId11"/>
    <p:sldId id="267" r:id="rId12"/>
    <p:sldId id="274" r:id="rId13"/>
    <p:sldId id="290" r:id="rId14"/>
    <p:sldId id="291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A107856-5554-42FB-B03E-39F5DBC370BA}" styleName="Střední styl 4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03FC21-3F0D-4293-B73F-D9C3858447E3}" type="datetimeFigureOut">
              <a:rPr lang="cs-CZ" smtClean="0"/>
              <a:pPr/>
              <a:t>15.09.2019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71CF23-2198-416E-A581-191692A767D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41570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71CF23-2198-416E-A581-191692A767DB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25828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71CF23-2198-416E-A581-191692A767DB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3733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241E5-BCB5-42BF-8E23-D756BDEE41E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241E5-BCB5-42BF-8E23-D756BDEE41E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241E5-BCB5-42BF-8E23-D756BDEE41E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241E5-BCB5-42BF-8E23-D756BDEE41E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241E5-BCB5-42BF-8E23-D756BDEE41E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241E5-BCB5-42BF-8E23-D756BDEE41E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241E5-BCB5-42BF-8E23-D756BDEE41E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241E5-BCB5-42BF-8E23-D756BDEE41E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241E5-BCB5-42BF-8E23-D756BDEE41E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241E5-BCB5-42BF-8E23-D756BDEE41E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241E5-BCB5-42BF-8E23-D756BDEE41E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F241E5-BCB5-42BF-8E23-D756BDEE41E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 thruBlk="1"/>
  </p:transition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symbol pro obsah 7" descr="1395494997544skola-sikmo.jpg"/>
          <p:cNvPicPr>
            <a:picLocks noChangeAspect="1"/>
          </p:cNvPicPr>
          <p:nvPr/>
        </p:nvPicPr>
        <p:blipFill>
          <a:blip r:embed="rId3">
            <a:lum bright="70000" contrast="-70000"/>
          </a:blip>
          <a:stretch>
            <a:fillRect/>
          </a:stretch>
        </p:blipFill>
        <p:spPr bwMode="auto">
          <a:xfrm>
            <a:off x="-32433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12500"/>
          </a:effectLst>
        </p:spPr>
      </p:pic>
      <p:sp>
        <p:nvSpPr>
          <p:cNvPr id="6" name="TextovéPole 5"/>
          <p:cNvSpPr txBox="1"/>
          <p:nvPr/>
        </p:nvSpPr>
        <p:spPr>
          <a:xfrm>
            <a:off x="1371600" y="612774"/>
            <a:ext cx="7000924" cy="184665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2800" b="1" dirty="0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Bakalářská práce</a:t>
            </a:r>
            <a:br>
              <a:rPr lang="cs-CZ" sz="2800" b="1" dirty="0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endParaRPr lang="cs-CZ" sz="2800" b="1" dirty="0">
              <a:ln w="18000">
                <a:solidFill>
                  <a:srgbClr val="961616"/>
                </a:solidFill>
                <a:prstDash val="solid"/>
                <a:miter lim="800000"/>
              </a:ln>
              <a:solidFill>
                <a:srgbClr val="A62C2C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>
              <a:defRPr/>
            </a:pPr>
            <a:r>
              <a:rPr lang="cs-CZ" sz="4000" b="1" dirty="0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OBNOVA VOZOVÉHO PARKU 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8" name="TextovéPole 10"/>
          <p:cNvSpPr txBox="1">
            <a:spLocks noChangeArrowheads="1"/>
          </p:cNvSpPr>
          <p:nvPr/>
        </p:nvSpPr>
        <p:spPr bwMode="auto">
          <a:xfrm>
            <a:off x="1643042" y="5626100"/>
            <a:ext cx="6215062" cy="123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800" b="1" dirty="0">
                <a:solidFill>
                  <a:srgbClr val="AC2E2E"/>
                </a:solidFill>
              </a:rPr>
              <a:t>Vysoká škola technická a ekonomická v Českých Budějovicích </a:t>
            </a:r>
            <a:endParaRPr lang="cs-CZ" altLang="cs-CZ" sz="2800" dirty="0">
              <a:solidFill>
                <a:srgbClr val="AC2E2E"/>
              </a:solidFill>
            </a:endParaRPr>
          </a:p>
          <a:p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3160555" y="2738283"/>
            <a:ext cx="28228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Vendula Mezková 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685800" y="3812242"/>
            <a:ext cx="7772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Vedoucí práce: 	doc. Ing. Rudolf Kampf, Ph.D</a:t>
            </a:r>
            <a:r>
              <a:rPr lang="cs-CZ" dirty="0"/>
              <a:t>.</a:t>
            </a:r>
          </a:p>
          <a:p>
            <a:endParaRPr lang="cs-CZ" sz="2400" dirty="0">
              <a:ln w="18000">
                <a:solidFill>
                  <a:srgbClr val="961616"/>
                </a:solidFill>
                <a:prstDash val="solid"/>
                <a:miter lim="800000"/>
              </a:ln>
              <a:solidFill>
                <a:srgbClr val="A62C2C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r>
              <a:rPr lang="cs-CZ" sz="2400" dirty="0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Oponent:                       Ing. Lenka Ližbetinová, Ph.D.		</a:t>
            </a:r>
          </a:p>
        </p:txBody>
      </p:sp>
    </p:spTree>
  </p:cSld>
  <p:clrMapOvr>
    <a:masterClrMapping/>
  </p:clrMapOvr>
  <p:transition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symbol pro obsah 7" descr="1395494997544skola-sikmo.jpg"/>
          <p:cNvPicPr>
            <a:picLocks noChangeAspect="1"/>
          </p:cNvPicPr>
          <p:nvPr/>
        </p:nvPicPr>
        <p:blipFill>
          <a:blip r:embed="rId2">
            <a:lum bright="70000" contrast="-70000"/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12500"/>
          </a:effectLst>
        </p:spPr>
      </p:pic>
      <p:sp>
        <p:nvSpPr>
          <p:cNvPr id="7" name="TextovéPole 7"/>
          <p:cNvSpPr txBox="1">
            <a:spLocks noChangeArrowheads="1"/>
          </p:cNvSpPr>
          <p:nvPr/>
        </p:nvSpPr>
        <p:spPr bwMode="auto">
          <a:xfrm>
            <a:off x="3643306" y="6443662"/>
            <a:ext cx="2286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cs-CZ" altLang="cs-CZ" sz="2400" b="1" dirty="0">
                <a:solidFill>
                  <a:schemeClr val="bg1"/>
                </a:solidFill>
              </a:rPr>
              <a:t>www.VSTECB.CZ</a:t>
            </a:r>
            <a:r>
              <a:rPr lang="cs-CZ" altLang="cs-CZ" sz="2400" dirty="0">
                <a:solidFill>
                  <a:schemeClr val="bg1"/>
                </a:solidFill>
              </a:rPr>
              <a:t>	</a:t>
            </a:r>
          </a:p>
        </p:txBody>
      </p:sp>
      <p:pic>
        <p:nvPicPr>
          <p:cNvPr id="8" name="Picture 3" descr="E:\Záloha\Marketing\VŠTE\Corporate Identity\Logo\logosmall_vste.jpg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 l="4842" t="6861" r="10560" b="6533"/>
          <a:stretch/>
        </p:blipFill>
        <p:spPr bwMode="auto">
          <a:xfrm>
            <a:off x="8101341" y="5143512"/>
            <a:ext cx="1042659" cy="108012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9" name="TextovéPole 8"/>
          <p:cNvSpPr txBox="1"/>
          <p:nvPr/>
        </p:nvSpPr>
        <p:spPr>
          <a:xfrm>
            <a:off x="214282" y="6519446"/>
            <a:ext cx="25717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1600" b="1" dirty="0">
                <a:solidFill>
                  <a:schemeClr val="bg1"/>
                </a:solidFill>
              </a:rPr>
              <a:t>Ústav podnikové strategie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7500894" y="6519446"/>
            <a:ext cx="16431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1600" b="1" dirty="0">
                <a:solidFill>
                  <a:schemeClr val="bg1"/>
                </a:solidFill>
              </a:rPr>
              <a:t>Radim Šesták</a:t>
            </a:r>
          </a:p>
        </p:txBody>
      </p:sp>
      <p:sp>
        <p:nvSpPr>
          <p:cNvPr id="19" name="Obdélník 18"/>
          <p:cNvSpPr/>
          <p:nvPr/>
        </p:nvSpPr>
        <p:spPr>
          <a:xfrm>
            <a:off x="1357290" y="0"/>
            <a:ext cx="70009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4000" b="1" dirty="0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Závěrečné shrnutí</a:t>
            </a:r>
          </a:p>
        </p:txBody>
      </p:sp>
      <p:cxnSp>
        <p:nvCxnSpPr>
          <p:cNvPr id="20" name="Přímá spojnice 6"/>
          <p:cNvCxnSpPr>
            <a:cxnSpLocks/>
            <a:stCxn id="30" idx="6"/>
            <a:endCxn id="24" idx="2"/>
          </p:cNvCxnSpPr>
          <p:nvPr/>
        </p:nvCxnSpPr>
        <p:spPr>
          <a:xfrm>
            <a:off x="957616" y="1492521"/>
            <a:ext cx="2567105" cy="19622"/>
          </a:xfrm>
          <a:prstGeom prst="line">
            <a:avLst/>
          </a:prstGeom>
          <a:ln w="571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ál 10"/>
          <p:cNvSpPr/>
          <p:nvPr/>
        </p:nvSpPr>
        <p:spPr>
          <a:xfrm>
            <a:off x="1416974" y="1408857"/>
            <a:ext cx="190900" cy="184572"/>
          </a:xfrm>
          <a:prstGeom prst="ellipse">
            <a:avLst/>
          </a:prstGeom>
          <a:solidFill>
            <a:srgbClr val="993333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Ovál 7"/>
          <p:cNvSpPr/>
          <p:nvPr/>
        </p:nvSpPr>
        <p:spPr>
          <a:xfrm>
            <a:off x="3524721" y="1338728"/>
            <a:ext cx="391051" cy="346829"/>
          </a:xfrm>
          <a:prstGeom prst="ellipse">
            <a:avLst/>
          </a:prstGeom>
          <a:solidFill>
            <a:srgbClr val="993333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Ovál 16"/>
          <p:cNvSpPr/>
          <p:nvPr/>
        </p:nvSpPr>
        <p:spPr>
          <a:xfrm>
            <a:off x="2048631" y="1421885"/>
            <a:ext cx="190900" cy="184572"/>
          </a:xfrm>
          <a:prstGeom prst="ellipse">
            <a:avLst/>
          </a:prstGeom>
          <a:solidFill>
            <a:srgbClr val="993333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Ovál 19"/>
          <p:cNvSpPr/>
          <p:nvPr/>
        </p:nvSpPr>
        <p:spPr>
          <a:xfrm>
            <a:off x="2729308" y="1418989"/>
            <a:ext cx="190900" cy="184572"/>
          </a:xfrm>
          <a:prstGeom prst="ellipse">
            <a:avLst/>
          </a:prstGeom>
          <a:solidFill>
            <a:srgbClr val="993333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Ovál 17"/>
          <p:cNvSpPr/>
          <p:nvPr/>
        </p:nvSpPr>
        <p:spPr>
          <a:xfrm>
            <a:off x="737761" y="1391612"/>
            <a:ext cx="219855" cy="201817"/>
          </a:xfrm>
          <a:prstGeom prst="ellipse">
            <a:avLst/>
          </a:prstGeom>
          <a:solidFill>
            <a:srgbClr val="993333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TextovéPole 20"/>
          <p:cNvSpPr txBox="1"/>
          <p:nvPr/>
        </p:nvSpPr>
        <p:spPr>
          <a:xfrm>
            <a:off x="107504" y="1850691"/>
            <a:ext cx="8856984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cs-CZ" sz="3200" b="1" dirty="0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Výběr nového vozu pomocí vícekriteriálního  hodnocení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cs-CZ" sz="3200" b="1" dirty="0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Stanovení kritérií a výběr vhodných metod.</a:t>
            </a:r>
          </a:p>
          <a:p>
            <a:pPr lvl="0"/>
            <a:endParaRPr lang="cs-CZ" sz="3200" b="1" dirty="0">
              <a:ln w="18000">
                <a:solidFill>
                  <a:srgbClr val="961616"/>
                </a:solidFill>
                <a:prstDash val="solid"/>
                <a:miter lim="800000"/>
              </a:ln>
              <a:solidFill>
                <a:srgbClr val="A62C2C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lvl="0"/>
            <a:endParaRPr lang="cs-CZ" sz="2800" b="1" dirty="0">
              <a:ln w="18000">
                <a:solidFill>
                  <a:srgbClr val="961616"/>
                </a:solidFill>
                <a:prstDash val="solid"/>
                <a:miter lim="800000"/>
              </a:ln>
              <a:solidFill>
                <a:srgbClr val="A62C2C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lvl="0">
              <a:buFont typeface="Arial" pitchFamily="34" charset="0"/>
              <a:buChar char="•"/>
            </a:pPr>
            <a:endParaRPr lang="cs-CZ" dirty="0"/>
          </a:p>
        </p:txBody>
      </p:sp>
      <p:sp>
        <p:nvSpPr>
          <p:cNvPr id="22" name="Obdélník 21">
            <a:extLst>
              <a:ext uri="{FF2B5EF4-FFF2-40B4-BE49-F238E27FC236}">
                <a16:creationId xmlns:a16="http://schemas.microsoft.com/office/drawing/2014/main" id="{CC36D4A9-16C7-4CE9-9B22-B56F518C5942}"/>
              </a:ext>
            </a:extLst>
          </p:cNvPr>
          <p:cNvSpPr/>
          <p:nvPr/>
        </p:nvSpPr>
        <p:spPr>
          <a:xfrm>
            <a:off x="0" y="6357938"/>
            <a:ext cx="9144000" cy="500062"/>
          </a:xfrm>
          <a:prstGeom prst="rect">
            <a:avLst/>
          </a:prstGeom>
          <a:solidFill>
            <a:srgbClr val="99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 dirty="0"/>
          </a:p>
        </p:txBody>
      </p:sp>
      <p:sp>
        <p:nvSpPr>
          <p:cNvPr id="31" name="TextovéPole 7">
            <a:extLst>
              <a:ext uri="{FF2B5EF4-FFF2-40B4-BE49-F238E27FC236}">
                <a16:creationId xmlns:a16="http://schemas.microsoft.com/office/drawing/2014/main" id="{21C66F55-A779-4B1C-9816-3465957D69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3306" y="6443662"/>
            <a:ext cx="2286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cs-CZ" altLang="cs-CZ" sz="2400" dirty="0">
                <a:solidFill>
                  <a:schemeClr val="bg1"/>
                </a:solidFill>
              </a:rPr>
              <a:t>-9-	</a:t>
            </a:r>
          </a:p>
        </p:txBody>
      </p:sp>
      <p:sp>
        <p:nvSpPr>
          <p:cNvPr id="32" name="TextovéPole 31">
            <a:extLst>
              <a:ext uri="{FF2B5EF4-FFF2-40B4-BE49-F238E27FC236}">
                <a16:creationId xmlns:a16="http://schemas.microsoft.com/office/drawing/2014/main" id="{0107B11E-FE3D-4D9F-8611-FA2CE7BADC82}"/>
              </a:ext>
            </a:extLst>
          </p:cNvPr>
          <p:cNvSpPr txBox="1"/>
          <p:nvPr/>
        </p:nvSpPr>
        <p:spPr>
          <a:xfrm>
            <a:off x="214281" y="6519446"/>
            <a:ext cx="29485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1600" b="1" dirty="0">
                <a:solidFill>
                  <a:schemeClr val="bg1"/>
                </a:solidFill>
              </a:rPr>
              <a:t>Ústav </a:t>
            </a:r>
            <a:r>
              <a:rPr lang="cs-CZ" altLang="cs-CZ" sz="1600" b="1" dirty="0" err="1">
                <a:solidFill>
                  <a:schemeClr val="bg1"/>
                </a:solidFill>
              </a:rPr>
              <a:t>technicko-technologický</a:t>
            </a:r>
            <a:endParaRPr lang="cs-CZ" altLang="cs-CZ" sz="1600" b="1" dirty="0">
              <a:solidFill>
                <a:schemeClr val="bg1"/>
              </a:solidFill>
            </a:endParaRPr>
          </a:p>
        </p:txBody>
      </p:sp>
      <p:sp>
        <p:nvSpPr>
          <p:cNvPr id="33" name="TextovéPole 32">
            <a:extLst>
              <a:ext uri="{FF2B5EF4-FFF2-40B4-BE49-F238E27FC236}">
                <a16:creationId xmlns:a16="http://schemas.microsoft.com/office/drawing/2014/main" id="{FECD3F55-EC10-4DFC-B623-CFBF7B920745}"/>
              </a:ext>
            </a:extLst>
          </p:cNvPr>
          <p:cNvSpPr txBox="1"/>
          <p:nvPr/>
        </p:nvSpPr>
        <p:spPr>
          <a:xfrm>
            <a:off x="7429520" y="6519446"/>
            <a:ext cx="17144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1600" b="1" dirty="0">
                <a:solidFill>
                  <a:schemeClr val="bg1"/>
                </a:solidFill>
              </a:rPr>
              <a:t>Vendula Mezková</a:t>
            </a:r>
          </a:p>
        </p:txBody>
      </p:sp>
      <p:graphicFrame>
        <p:nvGraphicFramePr>
          <p:cNvPr id="26" name="Tabulka 25">
            <a:extLst>
              <a:ext uri="{FF2B5EF4-FFF2-40B4-BE49-F238E27FC236}">
                <a16:creationId xmlns:a16="http://schemas.microsoft.com/office/drawing/2014/main" id="{BCE23450-8A7C-4D2D-B03F-6945F008AC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9785793"/>
              </p:ext>
            </p:extLst>
          </p:nvPr>
        </p:nvGraphicFramePr>
        <p:xfrm>
          <a:off x="2257930" y="3375390"/>
          <a:ext cx="4580686" cy="2881838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274479">
                  <a:extLst>
                    <a:ext uri="{9D8B030D-6E8A-4147-A177-3AD203B41FA5}">
                      <a16:colId xmlns:a16="http://schemas.microsoft.com/office/drawing/2014/main" val="3674491893"/>
                    </a:ext>
                  </a:extLst>
                </a:gridCol>
                <a:gridCol w="3306207">
                  <a:extLst>
                    <a:ext uri="{9D8B030D-6E8A-4147-A177-3AD203B41FA5}">
                      <a16:colId xmlns:a16="http://schemas.microsoft.com/office/drawing/2014/main" val="533352572"/>
                    </a:ext>
                  </a:extLst>
                </a:gridCol>
              </a:tblGrid>
              <a:tr h="49042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Pořadí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Typ vozidla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986844305"/>
                  </a:ext>
                </a:extLst>
              </a:tr>
              <a:tr h="59095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1.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Dacia </a:t>
                      </a:r>
                      <a:r>
                        <a:rPr lang="cs-CZ" sz="16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Duster</a:t>
                      </a:r>
                      <a:endParaRPr lang="cs-CZ" sz="1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102252555"/>
                  </a:ext>
                </a:extLst>
              </a:tr>
              <a:tr h="59095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2.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Opel Mokka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606196352"/>
                  </a:ext>
                </a:extLst>
              </a:tr>
              <a:tr h="59095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3.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Škoda </a:t>
                      </a:r>
                      <a:r>
                        <a:rPr lang="cs-CZ" sz="16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Yeti</a:t>
                      </a:r>
                      <a:endParaRPr lang="cs-CZ" sz="1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874531689"/>
                  </a:ext>
                </a:extLst>
              </a:tr>
              <a:tr h="61856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4.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Suzuki SX4 </a:t>
                      </a:r>
                      <a:r>
                        <a:rPr lang="cs-CZ" sz="16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Cross</a:t>
                      </a:r>
                      <a:endParaRPr lang="cs-CZ" sz="1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329831727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symbol pro obsah 7" descr="1395494997544skola-sikmo.jpg"/>
          <p:cNvPicPr>
            <a:picLocks noChangeAspect="1"/>
          </p:cNvPicPr>
          <p:nvPr/>
        </p:nvPicPr>
        <p:blipFill>
          <a:blip r:embed="rId2">
            <a:lum bright="70000" contrast="-70000"/>
          </a:blip>
          <a:stretch>
            <a:fillRect/>
          </a:stretch>
        </p:blipFill>
        <p:spPr bwMode="auto">
          <a:xfrm>
            <a:off x="405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12500"/>
          </a:effectLst>
        </p:spPr>
      </p:pic>
      <p:sp>
        <p:nvSpPr>
          <p:cNvPr id="7" name="TextovéPole 7"/>
          <p:cNvSpPr txBox="1">
            <a:spLocks noChangeArrowheads="1"/>
          </p:cNvSpPr>
          <p:nvPr/>
        </p:nvSpPr>
        <p:spPr bwMode="auto">
          <a:xfrm>
            <a:off x="3643306" y="6443662"/>
            <a:ext cx="2286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cs-CZ" altLang="cs-CZ" sz="2400" b="1" dirty="0">
                <a:solidFill>
                  <a:schemeClr val="bg1"/>
                </a:solidFill>
              </a:rPr>
              <a:t>www.VSTECB.CZ</a:t>
            </a:r>
            <a:r>
              <a:rPr lang="cs-CZ" altLang="cs-CZ" sz="2400" dirty="0">
                <a:solidFill>
                  <a:schemeClr val="bg1"/>
                </a:solidFill>
              </a:rPr>
              <a:t>	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214282" y="6519446"/>
            <a:ext cx="25717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1600" b="1" dirty="0">
                <a:solidFill>
                  <a:schemeClr val="bg1"/>
                </a:solidFill>
              </a:rPr>
              <a:t>Ústav podnikové strategie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7500894" y="6519446"/>
            <a:ext cx="16431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1600" b="1" dirty="0">
                <a:solidFill>
                  <a:schemeClr val="bg1"/>
                </a:solidFill>
              </a:rPr>
              <a:t>Radim Šesták</a:t>
            </a:r>
          </a:p>
        </p:txBody>
      </p:sp>
      <p:pic>
        <p:nvPicPr>
          <p:cNvPr id="11" name="Obrázek 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0438" y="2643188"/>
            <a:ext cx="2105025" cy="211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1500150" y="365125"/>
            <a:ext cx="5786437" cy="1046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4000" b="1" dirty="0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Děkuji za pozornost</a:t>
            </a:r>
            <a:r>
              <a:rPr lang="cs-CZ" sz="4400" b="1" i="1" dirty="0"/>
              <a:t>  </a:t>
            </a:r>
          </a:p>
          <a:p>
            <a:endParaRPr lang="cs-CZ" dirty="0"/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38DFE4BA-74A2-4078-90A8-6810CEC1673E}"/>
              </a:ext>
            </a:extLst>
          </p:cNvPr>
          <p:cNvSpPr/>
          <p:nvPr/>
        </p:nvSpPr>
        <p:spPr>
          <a:xfrm>
            <a:off x="0" y="6357938"/>
            <a:ext cx="9144000" cy="500062"/>
          </a:xfrm>
          <a:prstGeom prst="rect">
            <a:avLst/>
          </a:prstGeom>
          <a:solidFill>
            <a:srgbClr val="99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 dirty="0"/>
          </a:p>
        </p:txBody>
      </p:sp>
      <p:sp>
        <p:nvSpPr>
          <p:cNvPr id="14" name="TextovéPole 7">
            <a:extLst>
              <a:ext uri="{FF2B5EF4-FFF2-40B4-BE49-F238E27FC236}">
                <a16:creationId xmlns:a16="http://schemas.microsoft.com/office/drawing/2014/main" id="{639912E0-76BC-425E-A054-C2EA0FA20A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3306" y="6443662"/>
            <a:ext cx="2286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cs-CZ" altLang="cs-CZ" sz="2400" b="1" dirty="0">
                <a:solidFill>
                  <a:schemeClr val="bg1"/>
                </a:solidFill>
              </a:rPr>
              <a:t>-10-</a:t>
            </a:r>
            <a:r>
              <a:rPr lang="cs-CZ" altLang="cs-CZ" sz="2400" dirty="0">
                <a:solidFill>
                  <a:schemeClr val="bg1"/>
                </a:solidFill>
              </a:rPr>
              <a:t>	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8C125F58-8BBC-4EAE-A28A-A2AE8E951472}"/>
              </a:ext>
            </a:extLst>
          </p:cNvPr>
          <p:cNvSpPr txBox="1"/>
          <p:nvPr/>
        </p:nvSpPr>
        <p:spPr>
          <a:xfrm>
            <a:off x="214281" y="6519446"/>
            <a:ext cx="29485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1600" b="1" dirty="0">
                <a:solidFill>
                  <a:schemeClr val="bg1"/>
                </a:solidFill>
              </a:rPr>
              <a:t>Ústav </a:t>
            </a:r>
            <a:r>
              <a:rPr lang="cs-CZ" altLang="cs-CZ" sz="1600" b="1" dirty="0" err="1">
                <a:solidFill>
                  <a:schemeClr val="bg1"/>
                </a:solidFill>
              </a:rPr>
              <a:t>technicko-technologický</a:t>
            </a:r>
            <a:endParaRPr lang="cs-CZ" altLang="cs-CZ" sz="1600" b="1" dirty="0">
              <a:solidFill>
                <a:schemeClr val="bg1"/>
              </a:solidFill>
            </a:endParaRP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F402F12B-C5BC-41B0-9B16-C862AD4615EA}"/>
              </a:ext>
            </a:extLst>
          </p:cNvPr>
          <p:cNvSpPr txBox="1"/>
          <p:nvPr/>
        </p:nvSpPr>
        <p:spPr>
          <a:xfrm>
            <a:off x="7429520" y="6519446"/>
            <a:ext cx="17144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1600" b="1" dirty="0">
                <a:solidFill>
                  <a:schemeClr val="bg1"/>
                </a:solidFill>
              </a:rPr>
              <a:t>Vendula Mezková</a:t>
            </a:r>
          </a:p>
        </p:txBody>
      </p:sp>
    </p:spTree>
  </p:cSld>
  <p:clrMapOvr>
    <a:masterClrMapping/>
  </p:clrMapOvr>
  <p:transition>
    <p:fade thruBlk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symbol pro obsah 7" descr="1395494997544skola-sikmo.jpg"/>
          <p:cNvPicPr>
            <a:picLocks noChangeAspect="1"/>
          </p:cNvPicPr>
          <p:nvPr/>
        </p:nvPicPr>
        <p:blipFill>
          <a:blip r:embed="rId2">
            <a:lum bright="70000" contrast="-70000"/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12500"/>
          </a:effectLst>
        </p:spPr>
      </p:pic>
      <p:sp>
        <p:nvSpPr>
          <p:cNvPr id="7" name="TextovéPole 7"/>
          <p:cNvSpPr txBox="1">
            <a:spLocks noChangeArrowheads="1"/>
          </p:cNvSpPr>
          <p:nvPr/>
        </p:nvSpPr>
        <p:spPr bwMode="auto">
          <a:xfrm>
            <a:off x="3643306" y="6443662"/>
            <a:ext cx="2286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cs-CZ" altLang="cs-CZ" sz="2400" b="1" dirty="0">
                <a:solidFill>
                  <a:schemeClr val="bg1"/>
                </a:solidFill>
              </a:rPr>
              <a:t>www.VSTECB.CZ</a:t>
            </a:r>
            <a:r>
              <a:rPr lang="cs-CZ" altLang="cs-CZ" sz="2400" dirty="0">
                <a:solidFill>
                  <a:schemeClr val="bg1"/>
                </a:solidFill>
              </a:rPr>
              <a:t>	</a:t>
            </a:r>
          </a:p>
        </p:txBody>
      </p:sp>
      <p:pic>
        <p:nvPicPr>
          <p:cNvPr id="8" name="Picture 3" descr="E:\Záloha\Marketing\VŠTE\Corporate Identity\Logo\logosmall_vste.jpg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 l="4842" t="6861" r="10560" b="6533"/>
          <a:stretch/>
        </p:blipFill>
        <p:spPr bwMode="auto">
          <a:xfrm>
            <a:off x="8101341" y="5143512"/>
            <a:ext cx="1042659" cy="108012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9" name="TextovéPole 8"/>
          <p:cNvSpPr txBox="1"/>
          <p:nvPr/>
        </p:nvSpPr>
        <p:spPr>
          <a:xfrm>
            <a:off x="214282" y="6519446"/>
            <a:ext cx="25717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1600" b="1" dirty="0">
                <a:solidFill>
                  <a:schemeClr val="bg1"/>
                </a:solidFill>
              </a:rPr>
              <a:t>Ústav podnikové strategie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7500894" y="6519446"/>
            <a:ext cx="16431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1600" b="1" dirty="0">
                <a:solidFill>
                  <a:schemeClr val="bg1"/>
                </a:solidFill>
              </a:rPr>
              <a:t>Radim Šesták</a:t>
            </a:r>
          </a:p>
        </p:txBody>
      </p:sp>
      <p:sp>
        <p:nvSpPr>
          <p:cNvPr id="19" name="Obdélník 18"/>
          <p:cNvSpPr/>
          <p:nvPr/>
        </p:nvSpPr>
        <p:spPr>
          <a:xfrm>
            <a:off x="1357290" y="0"/>
            <a:ext cx="70009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4000" b="1" dirty="0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Odpovědi na otázky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232901" y="1219200"/>
            <a:ext cx="867819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342900">
              <a:buFont typeface="Arial" pitchFamily="34" charset="0"/>
              <a:buChar char="•"/>
            </a:pPr>
            <a:endParaRPr lang="cs-CZ" sz="2800" b="1" dirty="0">
              <a:ln w="18000">
                <a:solidFill>
                  <a:srgbClr val="961616"/>
                </a:solidFill>
                <a:prstDash val="solid"/>
                <a:miter lim="800000"/>
              </a:ln>
              <a:solidFill>
                <a:srgbClr val="A62C2C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r>
              <a:rPr lang="cs-CZ" sz="2800" b="1" dirty="0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1. Budou výsledky práce aplikované?</a:t>
            </a:r>
            <a:br>
              <a:rPr lang="cs-CZ" sz="2800" b="1" dirty="0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endParaRPr lang="cs-CZ" sz="2800" b="1" dirty="0">
              <a:ln w="18000">
                <a:solidFill>
                  <a:srgbClr val="961616"/>
                </a:solidFill>
                <a:prstDash val="solid"/>
                <a:miter lim="800000"/>
              </a:ln>
              <a:solidFill>
                <a:srgbClr val="A62C2C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r>
              <a:rPr lang="cs-CZ" sz="2800" b="1" dirty="0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2. Proč jste zvolila v rámci řešení BP </a:t>
            </a:r>
            <a:r>
              <a:rPr lang="cs-CZ" sz="2800" b="1" dirty="0" err="1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Fullerovou</a:t>
            </a:r>
            <a:r>
              <a:rPr lang="cs-CZ" sz="2800" b="1" dirty="0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metodu a metodu TOPSIS?</a:t>
            </a:r>
            <a:br>
              <a:rPr lang="cs-CZ" sz="2800" b="1" dirty="0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endParaRPr lang="cs-CZ" sz="2800" b="1" dirty="0">
              <a:ln w="18000">
                <a:solidFill>
                  <a:srgbClr val="961616"/>
                </a:solidFill>
                <a:prstDash val="solid"/>
                <a:miter lim="800000"/>
              </a:ln>
              <a:solidFill>
                <a:srgbClr val="A62C2C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endParaRPr lang="cs-CZ" sz="2000" b="1" dirty="0">
              <a:ln w="18000">
                <a:solidFill>
                  <a:srgbClr val="961616"/>
                </a:solidFill>
                <a:prstDash val="solid"/>
                <a:miter lim="800000"/>
              </a:ln>
              <a:solidFill>
                <a:srgbClr val="A62C2C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endParaRPr lang="cs-CZ" dirty="0"/>
          </a:p>
          <a:p>
            <a:endParaRPr lang="cs-CZ" dirty="0"/>
          </a:p>
        </p:txBody>
      </p:sp>
      <p:sp>
        <p:nvSpPr>
          <p:cNvPr id="22" name="Obdélník 21">
            <a:extLst>
              <a:ext uri="{FF2B5EF4-FFF2-40B4-BE49-F238E27FC236}">
                <a16:creationId xmlns:a16="http://schemas.microsoft.com/office/drawing/2014/main" id="{1BEE8DF4-FC13-40D1-BADC-D164086F11B8}"/>
              </a:ext>
            </a:extLst>
          </p:cNvPr>
          <p:cNvSpPr/>
          <p:nvPr/>
        </p:nvSpPr>
        <p:spPr>
          <a:xfrm>
            <a:off x="0" y="6357938"/>
            <a:ext cx="9144000" cy="500062"/>
          </a:xfrm>
          <a:prstGeom prst="rect">
            <a:avLst/>
          </a:prstGeom>
          <a:solidFill>
            <a:srgbClr val="99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 dirty="0"/>
          </a:p>
        </p:txBody>
      </p:sp>
      <p:sp>
        <p:nvSpPr>
          <p:cNvPr id="31" name="TextovéPole 7">
            <a:extLst>
              <a:ext uri="{FF2B5EF4-FFF2-40B4-BE49-F238E27FC236}">
                <a16:creationId xmlns:a16="http://schemas.microsoft.com/office/drawing/2014/main" id="{6A0525EE-6BE8-4940-ABE6-51528DECEA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3306" y="6443662"/>
            <a:ext cx="2286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cs-CZ" altLang="cs-CZ" sz="2400" dirty="0">
                <a:solidFill>
                  <a:schemeClr val="bg1"/>
                </a:solidFill>
              </a:rPr>
              <a:t>-11-	</a:t>
            </a:r>
          </a:p>
        </p:txBody>
      </p:sp>
      <p:sp>
        <p:nvSpPr>
          <p:cNvPr id="32" name="TextovéPole 31">
            <a:extLst>
              <a:ext uri="{FF2B5EF4-FFF2-40B4-BE49-F238E27FC236}">
                <a16:creationId xmlns:a16="http://schemas.microsoft.com/office/drawing/2014/main" id="{444E65FD-B941-4068-AB43-6217114EE6B6}"/>
              </a:ext>
            </a:extLst>
          </p:cNvPr>
          <p:cNvSpPr txBox="1"/>
          <p:nvPr/>
        </p:nvSpPr>
        <p:spPr>
          <a:xfrm>
            <a:off x="214281" y="6519446"/>
            <a:ext cx="29485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1600" b="1" dirty="0">
                <a:solidFill>
                  <a:schemeClr val="bg1"/>
                </a:solidFill>
              </a:rPr>
              <a:t>Ústav </a:t>
            </a:r>
            <a:r>
              <a:rPr lang="cs-CZ" altLang="cs-CZ" sz="1600" b="1" dirty="0" err="1">
                <a:solidFill>
                  <a:schemeClr val="bg1"/>
                </a:solidFill>
              </a:rPr>
              <a:t>technicko-technologický</a:t>
            </a:r>
            <a:endParaRPr lang="cs-CZ" altLang="cs-CZ" sz="1600" b="1" dirty="0">
              <a:solidFill>
                <a:schemeClr val="bg1"/>
              </a:solidFill>
            </a:endParaRPr>
          </a:p>
        </p:txBody>
      </p:sp>
      <p:sp>
        <p:nvSpPr>
          <p:cNvPr id="33" name="TextovéPole 32">
            <a:extLst>
              <a:ext uri="{FF2B5EF4-FFF2-40B4-BE49-F238E27FC236}">
                <a16:creationId xmlns:a16="http://schemas.microsoft.com/office/drawing/2014/main" id="{A0B4F913-A530-4C38-A555-B6E26EB3262D}"/>
              </a:ext>
            </a:extLst>
          </p:cNvPr>
          <p:cNvSpPr txBox="1"/>
          <p:nvPr/>
        </p:nvSpPr>
        <p:spPr>
          <a:xfrm>
            <a:off x="7429520" y="6519446"/>
            <a:ext cx="17144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1600" b="1" dirty="0">
                <a:solidFill>
                  <a:schemeClr val="bg1"/>
                </a:solidFill>
              </a:rPr>
              <a:t>Vendula Mezková</a:t>
            </a:r>
          </a:p>
        </p:txBody>
      </p:sp>
    </p:spTree>
  </p:cSld>
  <p:clrMapOvr>
    <a:masterClrMapping/>
  </p:clrMapOvr>
  <p:transition>
    <p:fade thruBlk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symbol pro obsah 7" descr="1395494997544skola-sikmo.jpg"/>
          <p:cNvPicPr>
            <a:picLocks noChangeAspect="1"/>
          </p:cNvPicPr>
          <p:nvPr/>
        </p:nvPicPr>
        <p:blipFill>
          <a:blip r:embed="rId2">
            <a:lum bright="70000" contrast="-70000"/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12500"/>
          </a:effectLst>
        </p:spPr>
      </p:pic>
      <p:sp>
        <p:nvSpPr>
          <p:cNvPr id="7" name="TextovéPole 7"/>
          <p:cNvSpPr txBox="1">
            <a:spLocks noChangeArrowheads="1"/>
          </p:cNvSpPr>
          <p:nvPr/>
        </p:nvSpPr>
        <p:spPr bwMode="auto">
          <a:xfrm>
            <a:off x="3643306" y="6443662"/>
            <a:ext cx="2286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cs-CZ" altLang="cs-CZ" sz="2400" b="1" dirty="0">
                <a:solidFill>
                  <a:schemeClr val="bg1"/>
                </a:solidFill>
              </a:rPr>
              <a:t>www.VSTECB.CZ</a:t>
            </a:r>
            <a:r>
              <a:rPr lang="cs-CZ" altLang="cs-CZ" sz="2400" dirty="0">
                <a:solidFill>
                  <a:schemeClr val="bg1"/>
                </a:solidFill>
              </a:rPr>
              <a:t>	</a:t>
            </a:r>
          </a:p>
        </p:txBody>
      </p:sp>
      <p:pic>
        <p:nvPicPr>
          <p:cNvPr id="8" name="Picture 3" descr="E:\Záloha\Marketing\VŠTE\Corporate Identity\Logo\logosmall_vste.jpg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 l="4842" t="6861" r="10560" b="6533"/>
          <a:stretch/>
        </p:blipFill>
        <p:spPr bwMode="auto">
          <a:xfrm>
            <a:off x="8101341" y="5143512"/>
            <a:ext cx="1042659" cy="108012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9" name="TextovéPole 8"/>
          <p:cNvSpPr txBox="1"/>
          <p:nvPr/>
        </p:nvSpPr>
        <p:spPr>
          <a:xfrm>
            <a:off x="214282" y="6519446"/>
            <a:ext cx="25717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1600" b="1" dirty="0">
                <a:solidFill>
                  <a:schemeClr val="bg1"/>
                </a:solidFill>
              </a:rPr>
              <a:t>Ústav podnikové strategie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7500894" y="6519446"/>
            <a:ext cx="16431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1600" b="1" dirty="0">
                <a:solidFill>
                  <a:schemeClr val="bg1"/>
                </a:solidFill>
              </a:rPr>
              <a:t>Radim Šesták</a:t>
            </a:r>
          </a:p>
        </p:txBody>
      </p:sp>
      <p:sp>
        <p:nvSpPr>
          <p:cNvPr id="19" name="Obdélník 18"/>
          <p:cNvSpPr/>
          <p:nvPr/>
        </p:nvSpPr>
        <p:spPr>
          <a:xfrm>
            <a:off x="1357290" y="0"/>
            <a:ext cx="70009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4000" b="1" dirty="0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Odpovědi na otázky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232901" y="855588"/>
            <a:ext cx="8678198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3. V </a:t>
            </a:r>
            <a:r>
              <a:rPr lang="cs-CZ" sz="2800" b="1" dirty="0" err="1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akej</a:t>
            </a:r>
            <a:r>
              <a:rPr lang="cs-CZ" sz="2800" b="1" dirty="0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cs-CZ" sz="2800" b="1" dirty="0" err="1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výbave</a:t>
            </a:r>
            <a:r>
              <a:rPr lang="cs-CZ" sz="2800" b="1" dirty="0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je </a:t>
            </a:r>
            <a:r>
              <a:rPr lang="cs-CZ" sz="2800" b="1" dirty="0" err="1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uvádzaná</a:t>
            </a:r>
            <a:r>
              <a:rPr lang="cs-CZ" sz="2800" b="1" dirty="0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cs-CZ" sz="2800" b="1" dirty="0" err="1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obstarávacia</a:t>
            </a:r>
            <a:r>
              <a:rPr lang="cs-CZ" sz="2800" b="1" dirty="0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(pořizovací) cena navrhovaných </a:t>
            </a:r>
            <a:r>
              <a:rPr lang="cs-CZ" sz="2800" b="1" dirty="0" err="1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modelov</a:t>
            </a:r>
            <a:r>
              <a:rPr lang="cs-CZ" sz="2800" b="1" dirty="0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? </a:t>
            </a:r>
          </a:p>
          <a:p>
            <a:br>
              <a:rPr lang="cs-CZ" sz="2000" b="1" dirty="0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endParaRPr lang="cs-CZ" sz="2000" b="1" dirty="0">
              <a:ln w="18000">
                <a:solidFill>
                  <a:srgbClr val="961616"/>
                </a:solidFill>
                <a:prstDash val="solid"/>
                <a:miter lim="800000"/>
              </a:ln>
              <a:solidFill>
                <a:srgbClr val="A62C2C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b="1" dirty="0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Dacia </a:t>
            </a:r>
            <a:r>
              <a:rPr lang="cs-CZ" sz="2800" b="1" dirty="0" err="1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Duster</a:t>
            </a:r>
            <a:r>
              <a:rPr lang="cs-CZ" sz="2800" b="1" dirty="0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1,6 /84Kw/114k  4x4 S&amp;S  stupeň výbavy  </a:t>
            </a:r>
            <a:r>
              <a:rPr lang="cs-CZ" sz="2800" b="1" dirty="0" err="1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Comfort</a:t>
            </a:r>
            <a:r>
              <a:rPr lang="cs-CZ" sz="2800" b="1" dirty="0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: </a:t>
            </a:r>
          </a:p>
          <a:p>
            <a:pPr lvl="2" indent="-285750" algn="just">
              <a:buFont typeface="Arial" pitchFamily="34" charset="0"/>
              <a:buChar char="•"/>
            </a:pPr>
            <a:r>
              <a:rPr lang="cs-CZ" sz="2800" b="1" dirty="0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Pasivní a aktivní bezpečností prvky, posilovač řízení, palubní PC, nastavitelný volant, LED denní svícení, klimatizace, centrální zamykání dveří, rezervní kolo, parkovací senzor, látkové čalounění, MP3 se vstupem USB a Bluetooth</a:t>
            </a:r>
          </a:p>
          <a:p>
            <a:br>
              <a:rPr lang="cs-CZ" sz="2000" b="1" dirty="0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endParaRPr lang="cs-CZ" sz="2000" b="1" dirty="0">
              <a:ln w="18000">
                <a:solidFill>
                  <a:srgbClr val="961616"/>
                </a:solidFill>
                <a:prstDash val="solid"/>
                <a:miter lim="800000"/>
              </a:ln>
              <a:solidFill>
                <a:srgbClr val="A62C2C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endParaRPr lang="cs-CZ" dirty="0"/>
          </a:p>
          <a:p>
            <a:endParaRPr lang="cs-CZ" dirty="0"/>
          </a:p>
        </p:txBody>
      </p:sp>
      <p:sp>
        <p:nvSpPr>
          <p:cNvPr id="22" name="Obdélník 21">
            <a:extLst>
              <a:ext uri="{FF2B5EF4-FFF2-40B4-BE49-F238E27FC236}">
                <a16:creationId xmlns:a16="http://schemas.microsoft.com/office/drawing/2014/main" id="{1BEE8DF4-FC13-40D1-BADC-D164086F11B8}"/>
              </a:ext>
            </a:extLst>
          </p:cNvPr>
          <p:cNvSpPr/>
          <p:nvPr/>
        </p:nvSpPr>
        <p:spPr>
          <a:xfrm>
            <a:off x="0" y="6357938"/>
            <a:ext cx="9144000" cy="500062"/>
          </a:xfrm>
          <a:prstGeom prst="rect">
            <a:avLst/>
          </a:prstGeom>
          <a:solidFill>
            <a:srgbClr val="99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 dirty="0"/>
          </a:p>
        </p:txBody>
      </p:sp>
      <p:sp>
        <p:nvSpPr>
          <p:cNvPr id="31" name="TextovéPole 7">
            <a:extLst>
              <a:ext uri="{FF2B5EF4-FFF2-40B4-BE49-F238E27FC236}">
                <a16:creationId xmlns:a16="http://schemas.microsoft.com/office/drawing/2014/main" id="{6A0525EE-6BE8-4940-ABE6-51528DECEA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3306" y="6443662"/>
            <a:ext cx="2286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cs-CZ" altLang="cs-CZ" sz="2400" dirty="0">
                <a:solidFill>
                  <a:schemeClr val="bg1"/>
                </a:solidFill>
              </a:rPr>
              <a:t>-12-	</a:t>
            </a:r>
          </a:p>
        </p:txBody>
      </p:sp>
      <p:sp>
        <p:nvSpPr>
          <p:cNvPr id="32" name="TextovéPole 31">
            <a:extLst>
              <a:ext uri="{FF2B5EF4-FFF2-40B4-BE49-F238E27FC236}">
                <a16:creationId xmlns:a16="http://schemas.microsoft.com/office/drawing/2014/main" id="{444E65FD-B941-4068-AB43-6217114EE6B6}"/>
              </a:ext>
            </a:extLst>
          </p:cNvPr>
          <p:cNvSpPr txBox="1"/>
          <p:nvPr/>
        </p:nvSpPr>
        <p:spPr>
          <a:xfrm>
            <a:off x="214281" y="6519446"/>
            <a:ext cx="29485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1600" b="1" dirty="0">
                <a:solidFill>
                  <a:schemeClr val="bg1"/>
                </a:solidFill>
              </a:rPr>
              <a:t>Ústav </a:t>
            </a:r>
            <a:r>
              <a:rPr lang="cs-CZ" altLang="cs-CZ" sz="1600" b="1" dirty="0" err="1">
                <a:solidFill>
                  <a:schemeClr val="bg1"/>
                </a:solidFill>
              </a:rPr>
              <a:t>technicko-technologický</a:t>
            </a:r>
            <a:endParaRPr lang="cs-CZ" altLang="cs-CZ" sz="1600" b="1" dirty="0">
              <a:solidFill>
                <a:schemeClr val="bg1"/>
              </a:solidFill>
            </a:endParaRPr>
          </a:p>
        </p:txBody>
      </p:sp>
      <p:sp>
        <p:nvSpPr>
          <p:cNvPr id="33" name="TextovéPole 32">
            <a:extLst>
              <a:ext uri="{FF2B5EF4-FFF2-40B4-BE49-F238E27FC236}">
                <a16:creationId xmlns:a16="http://schemas.microsoft.com/office/drawing/2014/main" id="{A0B4F913-A530-4C38-A555-B6E26EB3262D}"/>
              </a:ext>
            </a:extLst>
          </p:cNvPr>
          <p:cNvSpPr txBox="1"/>
          <p:nvPr/>
        </p:nvSpPr>
        <p:spPr>
          <a:xfrm>
            <a:off x="7429520" y="6519446"/>
            <a:ext cx="17144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1600" b="1" dirty="0">
                <a:solidFill>
                  <a:schemeClr val="bg1"/>
                </a:solidFill>
              </a:rPr>
              <a:t>Vendula Mezková</a:t>
            </a:r>
          </a:p>
        </p:txBody>
      </p:sp>
    </p:spTree>
    <p:extLst>
      <p:ext uri="{BB962C8B-B14F-4D97-AF65-F5344CB8AC3E}">
        <p14:creationId xmlns:p14="http://schemas.microsoft.com/office/powerpoint/2010/main" val="32345384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symbol pro obsah 7" descr="1395494997544skola-sikmo.jpg"/>
          <p:cNvPicPr>
            <a:picLocks noChangeAspect="1"/>
          </p:cNvPicPr>
          <p:nvPr/>
        </p:nvPicPr>
        <p:blipFill>
          <a:blip r:embed="rId2">
            <a:lum bright="70000" contrast="-70000"/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12500"/>
          </a:effectLst>
        </p:spPr>
      </p:pic>
      <p:sp>
        <p:nvSpPr>
          <p:cNvPr id="7" name="TextovéPole 7"/>
          <p:cNvSpPr txBox="1">
            <a:spLocks noChangeArrowheads="1"/>
          </p:cNvSpPr>
          <p:nvPr/>
        </p:nvSpPr>
        <p:spPr bwMode="auto">
          <a:xfrm>
            <a:off x="3643306" y="6443662"/>
            <a:ext cx="2286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cs-CZ" altLang="cs-CZ" sz="2400" b="1" dirty="0">
                <a:solidFill>
                  <a:schemeClr val="bg1"/>
                </a:solidFill>
              </a:rPr>
              <a:t>www.VSTECB.CZ</a:t>
            </a:r>
            <a:r>
              <a:rPr lang="cs-CZ" altLang="cs-CZ" sz="2400" dirty="0">
                <a:solidFill>
                  <a:schemeClr val="bg1"/>
                </a:solidFill>
              </a:rPr>
              <a:t>	</a:t>
            </a:r>
          </a:p>
        </p:txBody>
      </p:sp>
      <p:pic>
        <p:nvPicPr>
          <p:cNvPr id="8" name="Picture 3" descr="E:\Záloha\Marketing\VŠTE\Corporate Identity\Logo\logosmall_vste.jpg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 l="4842" t="6861" r="10560" b="6533"/>
          <a:stretch/>
        </p:blipFill>
        <p:spPr bwMode="auto">
          <a:xfrm>
            <a:off x="8101341" y="5143512"/>
            <a:ext cx="1042659" cy="108012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9" name="TextovéPole 8"/>
          <p:cNvSpPr txBox="1"/>
          <p:nvPr/>
        </p:nvSpPr>
        <p:spPr>
          <a:xfrm>
            <a:off x="214282" y="6519446"/>
            <a:ext cx="25717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1600" b="1" dirty="0">
                <a:solidFill>
                  <a:schemeClr val="bg1"/>
                </a:solidFill>
              </a:rPr>
              <a:t>Ústav podnikové strategie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7500894" y="6519446"/>
            <a:ext cx="16431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1600" b="1" dirty="0">
                <a:solidFill>
                  <a:schemeClr val="bg1"/>
                </a:solidFill>
              </a:rPr>
              <a:t>Radim Šesták</a:t>
            </a:r>
          </a:p>
        </p:txBody>
      </p:sp>
      <p:sp>
        <p:nvSpPr>
          <p:cNvPr id="19" name="Obdélník 18"/>
          <p:cNvSpPr/>
          <p:nvPr/>
        </p:nvSpPr>
        <p:spPr>
          <a:xfrm>
            <a:off x="1357290" y="0"/>
            <a:ext cx="70009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4000" b="1" dirty="0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Odpovědi na otázky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245240" y="1122848"/>
            <a:ext cx="867819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4. Na str. 27 </a:t>
            </a:r>
            <a:r>
              <a:rPr lang="cs-CZ" sz="2800" b="1" dirty="0" err="1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uvádzate</a:t>
            </a:r>
            <a:r>
              <a:rPr lang="cs-CZ" sz="2800" b="1" dirty="0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cs-CZ" sz="2800" b="1" dirty="0" err="1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priemerné</a:t>
            </a:r>
            <a:r>
              <a:rPr lang="cs-CZ" sz="2800" b="1" dirty="0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ročné náklady </a:t>
            </a:r>
            <a:r>
              <a:rPr lang="cs-CZ" sz="2800" b="1" dirty="0" err="1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vyjadrené</a:t>
            </a:r>
            <a:r>
              <a:rPr lang="cs-CZ" sz="2800" b="1" dirty="0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cs-CZ" sz="2800" b="1" dirty="0" err="1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podľa</a:t>
            </a:r>
            <a:r>
              <a:rPr lang="cs-CZ" sz="2800" b="1" dirty="0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cs-CZ" sz="2800" b="1" dirty="0" err="1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parametrov</a:t>
            </a:r>
            <a:r>
              <a:rPr lang="cs-CZ" sz="2800" b="1" dirty="0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cs-CZ" sz="2800" b="1" dirty="0" err="1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vozidiel</a:t>
            </a:r>
            <a:r>
              <a:rPr lang="cs-CZ" sz="2800" b="1" dirty="0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. Uveďte, </a:t>
            </a:r>
            <a:r>
              <a:rPr lang="cs-CZ" sz="2800" b="1" dirty="0" err="1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ako</a:t>
            </a:r>
            <a:r>
              <a:rPr lang="cs-CZ" sz="2800" b="1" dirty="0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cs-CZ" sz="2800" b="1" dirty="0" err="1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ste</a:t>
            </a:r>
            <a:r>
              <a:rPr lang="cs-CZ" sz="2800" b="1" dirty="0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cs-CZ" sz="2800" b="1" dirty="0" err="1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tieto</a:t>
            </a:r>
            <a:r>
              <a:rPr lang="cs-CZ" sz="2800" b="1" dirty="0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náklady vyčíslila.</a:t>
            </a:r>
          </a:p>
          <a:p>
            <a:endParaRPr lang="cs-CZ" sz="2800" b="1" dirty="0">
              <a:ln w="18000">
                <a:solidFill>
                  <a:srgbClr val="961616"/>
                </a:solidFill>
                <a:prstDash val="solid"/>
                <a:miter lim="800000"/>
              </a:ln>
              <a:solidFill>
                <a:srgbClr val="A62C2C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r>
              <a:rPr lang="cs-CZ" sz="2800" b="1" dirty="0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5. </a:t>
            </a:r>
            <a:r>
              <a:rPr lang="cs-CZ" sz="2800" b="1" dirty="0" err="1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Kritériá</a:t>
            </a:r>
            <a:r>
              <a:rPr lang="cs-CZ" sz="2800" b="1" dirty="0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dané </a:t>
            </a:r>
            <a:r>
              <a:rPr lang="cs-CZ" sz="2800" b="1" dirty="0" err="1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riaditeľom</a:t>
            </a:r>
            <a:r>
              <a:rPr lang="cs-CZ" sz="2800" b="1" dirty="0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cs-CZ" sz="2800" b="1" dirty="0" err="1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boli</a:t>
            </a:r>
            <a:r>
              <a:rPr lang="cs-CZ" sz="2800" b="1" dirty="0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jednoznačné. </a:t>
            </a:r>
            <a:r>
              <a:rPr lang="cs-CZ" sz="2800" b="1" dirty="0" err="1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Odporúčala</a:t>
            </a:r>
            <a:r>
              <a:rPr lang="cs-CZ" sz="2800" b="1" dirty="0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by </a:t>
            </a:r>
            <a:r>
              <a:rPr lang="cs-CZ" sz="2800" b="1" dirty="0" err="1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ste</a:t>
            </a:r>
            <a:r>
              <a:rPr lang="cs-CZ" sz="2800" b="1" dirty="0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při </a:t>
            </a:r>
            <a:r>
              <a:rPr lang="cs-CZ" sz="2800" b="1" dirty="0" err="1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výbere</a:t>
            </a:r>
            <a:r>
              <a:rPr lang="cs-CZ" sz="2800" b="1" dirty="0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vozidla v </a:t>
            </a:r>
            <a:r>
              <a:rPr lang="cs-CZ" sz="2800" b="1" dirty="0" err="1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budúcnosti</a:t>
            </a:r>
            <a:r>
              <a:rPr lang="cs-CZ" sz="2800" b="1" dirty="0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cs-CZ" sz="2800" b="1" dirty="0" err="1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zohľadňovať</a:t>
            </a:r>
            <a:r>
              <a:rPr lang="cs-CZ" sz="2800" b="1" dirty="0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i </a:t>
            </a:r>
            <a:r>
              <a:rPr lang="cs-CZ" sz="2800" b="1" dirty="0" err="1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priemernú</a:t>
            </a:r>
            <a:r>
              <a:rPr lang="cs-CZ" sz="2800" b="1" dirty="0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cs-CZ" sz="2800" b="1" dirty="0" err="1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poruchovosť</a:t>
            </a:r>
            <a:r>
              <a:rPr lang="cs-CZ" sz="2800" b="1" dirty="0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cs-CZ" sz="2800" b="1" dirty="0" err="1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modelov</a:t>
            </a:r>
            <a:r>
              <a:rPr lang="cs-CZ" sz="2800" b="1" dirty="0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a </a:t>
            </a:r>
            <a:r>
              <a:rPr lang="cs-CZ" sz="2800" b="1" dirty="0" err="1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ich</a:t>
            </a:r>
            <a:r>
              <a:rPr lang="cs-CZ" sz="2800" b="1" dirty="0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cs-CZ" sz="2800" b="1" dirty="0" err="1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bezpečnosť</a:t>
            </a:r>
            <a:r>
              <a:rPr lang="cs-CZ" sz="2800" b="1" dirty="0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(dostupné </a:t>
            </a:r>
            <a:r>
              <a:rPr lang="cs-CZ" sz="2800" b="1" dirty="0" err="1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štatistiky</a:t>
            </a:r>
            <a:r>
              <a:rPr lang="cs-CZ" sz="2800" b="1" dirty="0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)?</a:t>
            </a:r>
          </a:p>
          <a:p>
            <a:br>
              <a:rPr lang="cs-CZ" sz="2000" b="1" dirty="0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endParaRPr lang="cs-CZ" sz="2000" b="1" dirty="0">
              <a:ln w="18000">
                <a:solidFill>
                  <a:srgbClr val="961616"/>
                </a:solidFill>
                <a:prstDash val="solid"/>
                <a:miter lim="800000"/>
              </a:ln>
              <a:solidFill>
                <a:srgbClr val="A62C2C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endParaRPr lang="cs-CZ" sz="2000" b="1" dirty="0">
              <a:ln w="18000">
                <a:solidFill>
                  <a:srgbClr val="961616"/>
                </a:solidFill>
                <a:prstDash val="solid"/>
                <a:miter lim="800000"/>
              </a:ln>
              <a:solidFill>
                <a:srgbClr val="A62C2C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endParaRPr lang="cs-CZ" dirty="0"/>
          </a:p>
          <a:p>
            <a:endParaRPr lang="cs-CZ" dirty="0"/>
          </a:p>
        </p:txBody>
      </p:sp>
      <p:sp>
        <p:nvSpPr>
          <p:cNvPr id="22" name="Obdélník 21">
            <a:extLst>
              <a:ext uri="{FF2B5EF4-FFF2-40B4-BE49-F238E27FC236}">
                <a16:creationId xmlns:a16="http://schemas.microsoft.com/office/drawing/2014/main" id="{1BEE8DF4-FC13-40D1-BADC-D164086F11B8}"/>
              </a:ext>
            </a:extLst>
          </p:cNvPr>
          <p:cNvSpPr/>
          <p:nvPr/>
        </p:nvSpPr>
        <p:spPr>
          <a:xfrm>
            <a:off x="0" y="6357938"/>
            <a:ext cx="9144000" cy="500062"/>
          </a:xfrm>
          <a:prstGeom prst="rect">
            <a:avLst/>
          </a:prstGeom>
          <a:solidFill>
            <a:srgbClr val="99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 dirty="0"/>
          </a:p>
        </p:txBody>
      </p:sp>
      <p:sp>
        <p:nvSpPr>
          <p:cNvPr id="31" name="TextovéPole 7">
            <a:extLst>
              <a:ext uri="{FF2B5EF4-FFF2-40B4-BE49-F238E27FC236}">
                <a16:creationId xmlns:a16="http://schemas.microsoft.com/office/drawing/2014/main" id="{6A0525EE-6BE8-4940-ABE6-51528DECEA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3306" y="6443662"/>
            <a:ext cx="2286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cs-CZ" altLang="cs-CZ" sz="2400" dirty="0">
                <a:solidFill>
                  <a:schemeClr val="bg1"/>
                </a:solidFill>
              </a:rPr>
              <a:t>-13-</a:t>
            </a:r>
          </a:p>
        </p:txBody>
      </p:sp>
      <p:sp>
        <p:nvSpPr>
          <p:cNvPr id="32" name="TextovéPole 31">
            <a:extLst>
              <a:ext uri="{FF2B5EF4-FFF2-40B4-BE49-F238E27FC236}">
                <a16:creationId xmlns:a16="http://schemas.microsoft.com/office/drawing/2014/main" id="{444E65FD-B941-4068-AB43-6217114EE6B6}"/>
              </a:ext>
            </a:extLst>
          </p:cNvPr>
          <p:cNvSpPr txBox="1"/>
          <p:nvPr/>
        </p:nvSpPr>
        <p:spPr>
          <a:xfrm>
            <a:off x="214281" y="6519446"/>
            <a:ext cx="29485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1600" b="1" dirty="0">
                <a:solidFill>
                  <a:schemeClr val="bg1"/>
                </a:solidFill>
              </a:rPr>
              <a:t>Ústav </a:t>
            </a:r>
            <a:r>
              <a:rPr lang="cs-CZ" altLang="cs-CZ" sz="1600" b="1" dirty="0" err="1">
                <a:solidFill>
                  <a:schemeClr val="bg1"/>
                </a:solidFill>
              </a:rPr>
              <a:t>technicko-technologický</a:t>
            </a:r>
            <a:endParaRPr lang="cs-CZ" altLang="cs-CZ" sz="1600" b="1" dirty="0">
              <a:solidFill>
                <a:schemeClr val="bg1"/>
              </a:solidFill>
            </a:endParaRPr>
          </a:p>
        </p:txBody>
      </p:sp>
      <p:sp>
        <p:nvSpPr>
          <p:cNvPr id="33" name="TextovéPole 32">
            <a:extLst>
              <a:ext uri="{FF2B5EF4-FFF2-40B4-BE49-F238E27FC236}">
                <a16:creationId xmlns:a16="http://schemas.microsoft.com/office/drawing/2014/main" id="{A0B4F913-A530-4C38-A555-B6E26EB3262D}"/>
              </a:ext>
            </a:extLst>
          </p:cNvPr>
          <p:cNvSpPr txBox="1"/>
          <p:nvPr/>
        </p:nvSpPr>
        <p:spPr>
          <a:xfrm>
            <a:off x="7429520" y="6519446"/>
            <a:ext cx="17144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1600" b="1" dirty="0">
                <a:solidFill>
                  <a:schemeClr val="bg1"/>
                </a:solidFill>
              </a:rPr>
              <a:t>Vendula Mezková</a:t>
            </a:r>
          </a:p>
        </p:txBody>
      </p:sp>
    </p:spTree>
    <p:extLst>
      <p:ext uri="{BB962C8B-B14F-4D97-AF65-F5344CB8AC3E}">
        <p14:creationId xmlns:p14="http://schemas.microsoft.com/office/powerpoint/2010/main" val="438635009"/>
      </p:ext>
    </p:extLst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symbol pro obsah 7" descr="1395494997544skola-sikmo.jpg"/>
          <p:cNvPicPr>
            <a:picLocks noChangeAspect="1"/>
          </p:cNvPicPr>
          <p:nvPr/>
        </p:nvPicPr>
        <p:blipFill>
          <a:blip r:embed="rId3">
            <a:lum bright="70000" contrast="-70000"/>
          </a:blip>
          <a:stretch>
            <a:fillRect/>
          </a:stretch>
        </p:blipFill>
        <p:spPr bwMode="auto">
          <a:xfrm>
            <a:off x="0" y="-15482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12500"/>
          </a:effectLst>
        </p:spPr>
      </p:pic>
      <p:sp>
        <p:nvSpPr>
          <p:cNvPr id="7" name="TextovéPole 7"/>
          <p:cNvSpPr txBox="1">
            <a:spLocks noChangeArrowheads="1"/>
          </p:cNvSpPr>
          <p:nvPr/>
        </p:nvSpPr>
        <p:spPr bwMode="auto">
          <a:xfrm>
            <a:off x="3643306" y="6443662"/>
            <a:ext cx="2286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cs-CZ" altLang="cs-CZ" sz="2400" b="1" dirty="0">
                <a:solidFill>
                  <a:schemeClr val="bg1"/>
                </a:solidFill>
              </a:rPr>
              <a:t>www.VSTECB.CZ</a:t>
            </a:r>
            <a:r>
              <a:rPr lang="cs-CZ" altLang="cs-CZ" sz="2400" dirty="0">
                <a:solidFill>
                  <a:schemeClr val="bg1"/>
                </a:solidFill>
              </a:rPr>
              <a:t>	</a:t>
            </a:r>
          </a:p>
        </p:txBody>
      </p:sp>
      <p:pic>
        <p:nvPicPr>
          <p:cNvPr id="8" name="Picture 3" descr="E:\Záloha\Marketing\VŠTE\Corporate Identity\Logo\logosmall_vste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 l="4842" t="6861" r="10560" b="6533"/>
          <a:stretch/>
        </p:blipFill>
        <p:spPr bwMode="auto">
          <a:xfrm>
            <a:off x="8101341" y="4946822"/>
            <a:ext cx="1042659" cy="108012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9" name="TextovéPole 8"/>
          <p:cNvSpPr txBox="1"/>
          <p:nvPr/>
        </p:nvSpPr>
        <p:spPr>
          <a:xfrm>
            <a:off x="214282" y="6519446"/>
            <a:ext cx="25717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1600" b="1" dirty="0">
                <a:solidFill>
                  <a:schemeClr val="bg1"/>
                </a:solidFill>
              </a:rPr>
              <a:t>Ústav podnikové strategie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7500894" y="6519446"/>
            <a:ext cx="16431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1600" b="1" dirty="0">
                <a:solidFill>
                  <a:schemeClr val="bg1"/>
                </a:solidFill>
              </a:rPr>
              <a:t>Radim Šesták</a:t>
            </a:r>
          </a:p>
        </p:txBody>
      </p:sp>
      <p:sp>
        <p:nvSpPr>
          <p:cNvPr id="19" name="Obdélník 18"/>
          <p:cNvSpPr/>
          <p:nvPr/>
        </p:nvSpPr>
        <p:spPr>
          <a:xfrm>
            <a:off x="1357290" y="0"/>
            <a:ext cx="70009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4000" b="1" dirty="0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Cíl práce</a:t>
            </a:r>
          </a:p>
        </p:txBody>
      </p:sp>
      <p:cxnSp>
        <p:nvCxnSpPr>
          <p:cNvPr id="20" name="Přímá spojnice 6"/>
          <p:cNvCxnSpPr>
            <a:cxnSpLocks/>
            <a:endCxn id="29" idx="6"/>
          </p:cNvCxnSpPr>
          <p:nvPr/>
        </p:nvCxnSpPr>
        <p:spPr>
          <a:xfrm>
            <a:off x="827584" y="1505062"/>
            <a:ext cx="2808312" cy="0"/>
          </a:xfrm>
          <a:prstGeom prst="line">
            <a:avLst/>
          </a:prstGeom>
          <a:ln w="571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ál 10"/>
          <p:cNvSpPr/>
          <p:nvPr/>
        </p:nvSpPr>
        <p:spPr>
          <a:xfrm>
            <a:off x="2000232" y="1394491"/>
            <a:ext cx="190900" cy="184572"/>
          </a:xfrm>
          <a:prstGeom prst="ellipse">
            <a:avLst/>
          </a:prstGeom>
          <a:solidFill>
            <a:srgbClr val="993333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Ovál 7"/>
          <p:cNvSpPr/>
          <p:nvPr/>
        </p:nvSpPr>
        <p:spPr>
          <a:xfrm>
            <a:off x="614503" y="1301268"/>
            <a:ext cx="391051" cy="346829"/>
          </a:xfrm>
          <a:prstGeom prst="ellipse">
            <a:avLst/>
          </a:prstGeom>
          <a:solidFill>
            <a:srgbClr val="993333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Ovál 16"/>
          <p:cNvSpPr/>
          <p:nvPr/>
        </p:nvSpPr>
        <p:spPr>
          <a:xfrm>
            <a:off x="1304624" y="1382397"/>
            <a:ext cx="190900" cy="184572"/>
          </a:xfrm>
          <a:prstGeom prst="ellipse">
            <a:avLst/>
          </a:prstGeom>
          <a:solidFill>
            <a:srgbClr val="993333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Ovál 19"/>
          <p:cNvSpPr/>
          <p:nvPr/>
        </p:nvSpPr>
        <p:spPr>
          <a:xfrm>
            <a:off x="2724916" y="1412776"/>
            <a:ext cx="190900" cy="184572"/>
          </a:xfrm>
          <a:prstGeom prst="ellipse">
            <a:avLst/>
          </a:prstGeom>
          <a:solidFill>
            <a:srgbClr val="993333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Ovál 20"/>
          <p:cNvSpPr/>
          <p:nvPr/>
        </p:nvSpPr>
        <p:spPr>
          <a:xfrm>
            <a:off x="3444996" y="1412776"/>
            <a:ext cx="190900" cy="184572"/>
          </a:xfrm>
          <a:prstGeom prst="ellipse">
            <a:avLst/>
          </a:prstGeom>
          <a:solidFill>
            <a:srgbClr val="993333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TextovéPole 20"/>
          <p:cNvSpPr txBox="1"/>
          <p:nvPr/>
        </p:nvSpPr>
        <p:spPr>
          <a:xfrm>
            <a:off x="220466" y="1956868"/>
            <a:ext cx="760130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800" b="1" dirty="0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cs-CZ" sz="3200" b="1" dirty="0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Výběr nového vozového parku pomocí </a:t>
            </a:r>
            <a:br>
              <a:rPr lang="cs-CZ" sz="3200" b="1" dirty="0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cs-CZ" sz="3200" b="1" dirty="0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 vícekriteriálního hodnocení </a:t>
            </a:r>
          </a:p>
          <a:p>
            <a:endParaRPr lang="cs-CZ" sz="2800" b="1" dirty="0">
              <a:ln w="18000">
                <a:solidFill>
                  <a:srgbClr val="961616"/>
                </a:solidFill>
                <a:prstDash val="solid"/>
                <a:miter lim="800000"/>
              </a:ln>
              <a:solidFill>
                <a:srgbClr val="A62C2C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endParaRPr lang="cs-CZ" dirty="0"/>
          </a:p>
          <a:p>
            <a:endParaRPr lang="cs-CZ" dirty="0"/>
          </a:p>
        </p:txBody>
      </p:sp>
      <p:sp>
        <p:nvSpPr>
          <p:cNvPr id="22" name="Obdélník 21">
            <a:extLst>
              <a:ext uri="{FF2B5EF4-FFF2-40B4-BE49-F238E27FC236}">
                <a16:creationId xmlns:a16="http://schemas.microsoft.com/office/drawing/2014/main" id="{4CE80D17-CE43-453A-936E-53A81CB594E2}"/>
              </a:ext>
            </a:extLst>
          </p:cNvPr>
          <p:cNvSpPr/>
          <p:nvPr/>
        </p:nvSpPr>
        <p:spPr>
          <a:xfrm>
            <a:off x="0" y="6372425"/>
            <a:ext cx="9144000" cy="500062"/>
          </a:xfrm>
          <a:prstGeom prst="rect">
            <a:avLst/>
          </a:prstGeom>
          <a:solidFill>
            <a:srgbClr val="99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 dirty="0"/>
          </a:p>
        </p:txBody>
      </p:sp>
      <p:sp>
        <p:nvSpPr>
          <p:cNvPr id="31" name="TextovéPole 7">
            <a:extLst>
              <a:ext uri="{FF2B5EF4-FFF2-40B4-BE49-F238E27FC236}">
                <a16:creationId xmlns:a16="http://schemas.microsoft.com/office/drawing/2014/main" id="{EA22B741-57FF-4B8E-8837-04F61E968C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7778" y="6428839"/>
            <a:ext cx="2286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cs-CZ" altLang="cs-CZ" sz="2400" b="1" dirty="0">
                <a:solidFill>
                  <a:schemeClr val="bg1"/>
                </a:solidFill>
              </a:rPr>
              <a:t>-1-</a:t>
            </a:r>
            <a:r>
              <a:rPr lang="cs-CZ" altLang="cs-CZ" sz="2400" dirty="0">
                <a:solidFill>
                  <a:schemeClr val="bg1"/>
                </a:solidFill>
              </a:rPr>
              <a:t>	</a:t>
            </a:r>
          </a:p>
        </p:txBody>
      </p:sp>
      <p:sp>
        <p:nvSpPr>
          <p:cNvPr id="32" name="TextovéPole 31">
            <a:extLst>
              <a:ext uri="{FF2B5EF4-FFF2-40B4-BE49-F238E27FC236}">
                <a16:creationId xmlns:a16="http://schemas.microsoft.com/office/drawing/2014/main" id="{083F6F0C-848E-431B-8B5F-31D0C594432B}"/>
              </a:ext>
            </a:extLst>
          </p:cNvPr>
          <p:cNvSpPr txBox="1"/>
          <p:nvPr/>
        </p:nvSpPr>
        <p:spPr>
          <a:xfrm>
            <a:off x="107504" y="6493429"/>
            <a:ext cx="29485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1600" b="1" dirty="0">
                <a:solidFill>
                  <a:schemeClr val="bg1"/>
                </a:solidFill>
              </a:rPr>
              <a:t>Ústav </a:t>
            </a:r>
            <a:r>
              <a:rPr lang="cs-CZ" altLang="cs-CZ" sz="1600" b="1" dirty="0" err="1">
                <a:solidFill>
                  <a:schemeClr val="bg1"/>
                </a:solidFill>
              </a:rPr>
              <a:t>technicko-technologický</a:t>
            </a:r>
            <a:endParaRPr lang="cs-CZ" altLang="cs-CZ" sz="1600" b="1" dirty="0">
              <a:solidFill>
                <a:schemeClr val="bg1"/>
              </a:solidFill>
            </a:endParaRPr>
          </a:p>
        </p:txBody>
      </p:sp>
      <p:sp>
        <p:nvSpPr>
          <p:cNvPr id="33" name="TextovéPole 32">
            <a:extLst>
              <a:ext uri="{FF2B5EF4-FFF2-40B4-BE49-F238E27FC236}">
                <a16:creationId xmlns:a16="http://schemas.microsoft.com/office/drawing/2014/main" id="{F618DF15-C273-4111-A5DC-8A82020FA3DD}"/>
              </a:ext>
            </a:extLst>
          </p:cNvPr>
          <p:cNvSpPr txBox="1"/>
          <p:nvPr/>
        </p:nvSpPr>
        <p:spPr>
          <a:xfrm>
            <a:off x="7429521" y="6511208"/>
            <a:ext cx="17144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1600" b="1" dirty="0">
                <a:solidFill>
                  <a:schemeClr val="bg1"/>
                </a:solidFill>
              </a:rPr>
              <a:t>Vendula Mezková</a:t>
            </a:r>
          </a:p>
        </p:txBody>
      </p:sp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symbol pro obsah 7" descr="1395494997544skola-sikmo.jpg"/>
          <p:cNvPicPr>
            <a:picLocks noChangeAspect="1"/>
          </p:cNvPicPr>
          <p:nvPr/>
        </p:nvPicPr>
        <p:blipFill>
          <a:blip r:embed="rId2">
            <a:lum bright="70000" contrast="-70000"/>
          </a:blip>
          <a:stretch>
            <a:fillRect/>
          </a:stretch>
        </p:blipFill>
        <p:spPr bwMode="auto">
          <a:xfrm>
            <a:off x="-21922" y="27384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12500"/>
          </a:effectLst>
        </p:spPr>
      </p:pic>
      <p:sp>
        <p:nvSpPr>
          <p:cNvPr id="7" name="TextovéPole 7"/>
          <p:cNvSpPr txBox="1">
            <a:spLocks noChangeArrowheads="1"/>
          </p:cNvSpPr>
          <p:nvPr/>
        </p:nvSpPr>
        <p:spPr bwMode="auto">
          <a:xfrm>
            <a:off x="3643306" y="6443662"/>
            <a:ext cx="2286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cs-CZ" altLang="cs-CZ" sz="2400" b="1" dirty="0">
                <a:solidFill>
                  <a:schemeClr val="bg1"/>
                </a:solidFill>
              </a:rPr>
              <a:t>www.VSTECB.CZ</a:t>
            </a:r>
            <a:r>
              <a:rPr lang="cs-CZ" altLang="cs-CZ" sz="2400" dirty="0">
                <a:solidFill>
                  <a:schemeClr val="bg1"/>
                </a:solidFill>
              </a:rPr>
              <a:t>	</a:t>
            </a:r>
          </a:p>
        </p:txBody>
      </p:sp>
      <p:pic>
        <p:nvPicPr>
          <p:cNvPr id="8" name="Picture 3" descr="E:\Záloha\Marketing\VŠTE\Corporate Identity\Logo\logosmall_vste.jpg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 l="4842" t="6861" r="10560" b="6533"/>
          <a:stretch/>
        </p:blipFill>
        <p:spPr bwMode="auto">
          <a:xfrm>
            <a:off x="8101341" y="5143512"/>
            <a:ext cx="1042659" cy="108012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9" name="TextovéPole 8"/>
          <p:cNvSpPr txBox="1"/>
          <p:nvPr/>
        </p:nvSpPr>
        <p:spPr>
          <a:xfrm>
            <a:off x="214282" y="6519446"/>
            <a:ext cx="25717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1600" b="1" dirty="0">
                <a:solidFill>
                  <a:schemeClr val="bg1"/>
                </a:solidFill>
              </a:rPr>
              <a:t>Ústav podnikové strategie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7500894" y="6519446"/>
            <a:ext cx="16431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1600" b="1" dirty="0">
                <a:solidFill>
                  <a:schemeClr val="bg1"/>
                </a:solidFill>
              </a:rPr>
              <a:t>Radim Šesták</a:t>
            </a:r>
          </a:p>
        </p:txBody>
      </p:sp>
      <p:cxnSp>
        <p:nvCxnSpPr>
          <p:cNvPr id="11" name="Přímá spojnice 6"/>
          <p:cNvCxnSpPr>
            <a:cxnSpLocks/>
            <a:stCxn id="12" idx="2"/>
          </p:cNvCxnSpPr>
          <p:nvPr/>
        </p:nvCxnSpPr>
        <p:spPr>
          <a:xfrm flipV="1">
            <a:off x="755576" y="1469118"/>
            <a:ext cx="2887730" cy="27610"/>
          </a:xfrm>
          <a:prstGeom prst="line">
            <a:avLst/>
          </a:prstGeom>
          <a:ln w="571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ál 10"/>
          <p:cNvSpPr/>
          <p:nvPr/>
        </p:nvSpPr>
        <p:spPr>
          <a:xfrm>
            <a:off x="755576" y="1404442"/>
            <a:ext cx="190900" cy="184572"/>
          </a:xfrm>
          <a:prstGeom prst="ellipse">
            <a:avLst/>
          </a:prstGeom>
          <a:solidFill>
            <a:srgbClr val="993333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vál 7"/>
          <p:cNvSpPr/>
          <p:nvPr/>
        </p:nvSpPr>
        <p:spPr>
          <a:xfrm>
            <a:off x="1280130" y="1318921"/>
            <a:ext cx="391051" cy="346829"/>
          </a:xfrm>
          <a:prstGeom prst="ellipse">
            <a:avLst/>
          </a:prstGeom>
          <a:solidFill>
            <a:srgbClr val="993333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vál 16"/>
          <p:cNvSpPr/>
          <p:nvPr/>
        </p:nvSpPr>
        <p:spPr>
          <a:xfrm>
            <a:off x="2004836" y="1404442"/>
            <a:ext cx="190900" cy="184572"/>
          </a:xfrm>
          <a:prstGeom prst="ellipse">
            <a:avLst/>
          </a:prstGeom>
          <a:solidFill>
            <a:srgbClr val="993333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vál 19"/>
          <p:cNvSpPr/>
          <p:nvPr/>
        </p:nvSpPr>
        <p:spPr>
          <a:xfrm>
            <a:off x="2724916" y="1412776"/>
            <a:ext cx="190900" cy="184572"/>
          </a:xfrm>
          <a:prstGeom prst="ellipse">
            <a:avLst/>
          </a:prstGeom>
          <a:solidFill>
            <a:srgbClr val="993333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vál 20"/>
          <p:cNvSpPr/>
          <p:nvPr/>
        </p:nvSpPr>
        <p:spPr>
          <a:xfrm>
            <a:off x="3444996" y="1412776"/>
            <a:ext cx="190900" cy="184572"/>
          </a:xfrm>
          <a:prstGeom prst="ellipse">
            <a:avLst/>
          </a:prstGeom>
          <a:solidFill>
            <a:srgbClr val="993333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bdélník 18"/>
          <p:cNvSpPr/>
          <p:nvPr/>
        </p:nvSpPr>
        <p:spPr>
          <a:xfrm>
            <a:off x="1357290" y="0"/>
            <a:ext cx="700092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4000" b="1" dirty="0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Motivace a důvody řešení daného problému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234287" y="1951500"/>
            <a:ext cx="8094267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3200" b="1" dirty="0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Aktuální problematika v daném podniku</a:t>
            </a:r>
          </a:p>
          <a:p>
            <a:endParaRPr lang="cs-CZ" sz="3200" b="1" dirty="0">
              <a:ln w="18000">
                <a:solidFill>
                  <a:srgbClr val="961616"/>
                </a:solidFill>
                <a:prstDash val="solid"/>
                <a:miter lim="800000"/>
              </a:ln>
              <a:solidFill>
                <a:srgbClr val="A62C2C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>
              <a:buFont typeface="Arial" pitchFamily="34" charset="0"/>
              <a:buChar char="•"/>
            </a:pPr>
            <a:r>
              <a:rPr lang="cs-CZ" sz="3200" b="1" dirty="0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Zastaralý vozový park </a:t>
            </a:r>
          </a:p>
          <a:p>
            <a:pPr>
              <a:buFont typeface="Arial" pitchFamily="34" charset="0"/>
              <a:buChar char="•"/>
            </a:pPr>
            <a:endParaRPr lang="cs-CZ" sz="3200" b="1" dirty="0">
              <a:ln w="18000">
                <a:solidFill>
                  <a:srgbClr val="961616"/>
                </a:solidFill>
                <a:prstDash val="solid"/>
                <a:miter lim="800000"/>
              </a:ln>
              <a:solidFill>
                <a:srgbClr val="A62C2C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>
              <a:buFont typeface="Arial" pitchFamily="34" charset="0"/>
              <a:buChar char="•"/>
            </a:pPr>
            <a:r>
              <a:rPr lang="cs-CZ" sz="3200" b="1" dirty="0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Porovnání teoretických znalostí s praktickými</a:t>
            </a:r>
          </a:p>
        </p:txBody>
      </p:sp>
      <p:sp>
        <p:nvSpPr>
          <p:cNvPr id="21" name="Obdélník 20">
            <a:extLst>
              <a:ext uri="{FF2B5EF4-FFF2-40B4-BE49-F238E27FC236}">
                <a16:creationId xmlns:a16="http://schemas.microsoft.com/office/drawing/2014/main" id="{CA72715D-522C-4BCA-9E10-AAF277249E51}"/>
              </a:ext>
            </a:extLst>
          </p:cNvPr>
          <p:cNvSpPr/>
          <p:nvPr/>
        </p:nvSpPr>
        <p:spPr>
          <a:xfrm>
            <a:off x="0" y="6357938"/>
            <a:ext cx="9144000" cy="500062"/>
          </a:xfrm>
          <a:prstGeom prst="rect">
            <a:avLst/>
          </a:prstGeom>
          <a:solidFill>
            <a:srgbClr val="99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 dirty="0"/>
          </a:p>
        </p:txBody>
      </p:sp>
      <p:sp>
        <p:nvSpPr>
          <p:cNvPr id="23" name="Obdélník 22">
            <a:extLst>
              <a:ext uri="{FF2B5EF4-FFF2-40B4-BE49-F238E27FC236}">
                <a16:creationId xmlns:a16="http://schemas.microsoft.com/office/drawing/2014/main" id="{8ACB46A8-BC0B-408B-8FDA-52146B8624C1}"/>
              </a:ext>
            </a:extLst>
          </p:cNvPr>
          <p:cNvSpPr/>
          <p:nvPr/>
        </p:nvSpPr>
        <p:spPr>
          <a:xfrm>
            <a:off x="0" y="6357938"/>
            <a:ext cx="9144000" cy="500062"/>
          </a:xfrm>
          <a:prstGeom prst="rect">
            <a:avLst/>
          </a:prstGeom>
          <a:solidFill>
            <a:srgbClr val="99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 dirty="0"/>
          </a:p>
        </p:txBody>
      </p:sp>
      <p:sp>
        <p:nvSpPr>
          <p:cNvPr id="24" name="TextovéPole 7">
            <a:extLst>
              <a:ext uri="{FF2B5EF4-FFF2-40B4-BE49-F238E27FC236}">
                <a16:creationId xmlns:a16="http://schemas.microsoft.com/office/drawing/2014/main" id="{1E6E3CA1-C894-4F60-9B5B-00E66CF5E2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3306" y="6443662"/>
            <a:ext cx="2286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cs-CZ" altLang="cs-CZ" sz="2400" b="1" dirty="0">
                <a:solidFill>
                  <a:schemeClr val="bg1"/>
                </a:solidFill>
              </a:rPr>
              <a:t>-2-</a:t>
            </a:r>
            <a:r>
              <a:rPr lang="cs-CZ" altLang="cs-CZ" sz="2400" dirty="0">
                <a:solidFill>
                  <a:schemeClr val="bg1"/>
                </a:solidFill>
              </a:rPr>
              <a:t>	</a:t>
            </a:r>
          </a:p>
        </p:txBody>
      </p:sp>
      <p:sp>
        <p:nvSpPr>
          <p:cNvPr id="25" name="TextovéPole 24">
            <a:extLst>
              <a:ext uri="{FF2B5EF4-FFF2-40B4-BE49-F238E27FC236}">
                <a16:creationId xmlns:a16="http://schemas.microsoft.com/office/drawing/2014/main" id="{2FA98DD8-1A3F-4905-B25D-FC7BBBBF2CEB}"/>
              </a:ext>
            </a:extLst>
          </p:cNvPr>
          <p:cNvSpPr txBox="1"/>
          <p:nvPr/>
        </p:nvSpPr>
        <p:spPr>
          <a:xfrm>
            <a:off x="214281" y="6519446"/>
            <a:ext cx="29485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1600" b="1" dirty="0">
                <a:solidFill>
                  <a:schemeClr val="bg1"/>
                </a:solidFill>
              </a:rPr>
              <a:t>Ústav </a:t>
            </a:r>
            <a:r>
              <a:rPr lang="cs-CZ" altLang="cs-CZ" sz="1600" b="1" dirty="0" err="1">
                <a:solidFill>
                  <a:schemeClr val="bg1"/>
                </a:solidFill>
              </a:rPr>
              <a:t>technicko-technologický</a:t>
            </a:r>
            <a:endParaRPr lang="cs-CZ" altLang="cs-CZ" sz="1600" b="1" dirty="0">
              <a:solidFill>
                <a:schemeClr val="bg1"/>
              </a:solidFill>
            </a:endParaRPr>
          </a:p>
        </p:txBody>
      </p:sp>
      <p:sp>
        <p:nvSpPr>
          <p:cNvPr id="26" name="TextovéPole 25">
            <a:extLst>
              <a:ext uri="{FF2B5EF4-FFF2-40B4-BE49-F238E27FC236}">
                <a16:creationId xmlns:a16="http://schemas.microsoft.com/office/drawing/2014/main" id="{2E7DEC1D-808C-4CE3-9127-2B83ED78519B}"/>
              </a:ext>
            </a:extLst>
          </p:cNvPr>
          <p:cNvSpPr txBox="1"/>
          <p:nvPr/>
        </p:nvSpPr>
        <p:spPr>
          <a:xfrm>
            <a:off x="7429520" y="6519446"/>
            <a:ext cx="17144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1600" b="1" dirty="0">
                <a:solidFill>
                  <a:schemeClr val="bg1"/>
                </a:solidFill>
              </a:rPr>
              <a:t>Vendula Mezková</a:t>
            </a:r>
          </a:p>
        </p:txBody>
      </p:sp>
    </p:spTree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symbol pro obsah 7" descr="1395494997544skola-sikmo.jpg"/>
          <p:cNvPicPr>
            <a:picLocks noChangeAspect="1"/>
          </p:cNvPicPr>
          <p:nvPr/>
        </p:nvPicPr>
        <p:blipFill>
          <a:blip r:embed="rId2">
            <a:lum bright="70000" contrast="-70000"/>
          </a:blip>
          <a:stretch>
            <a:fillRect/>
          </a:stretch>
        </p:blipFill>
        <p:spPr bwMode="auto">
          <a:xfrm>
            <a:off x="0" y="-1378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12500"/>
          </a:effectLst>
        </p:spPr>
      </p:pic>
      <p:sp>
        <p:nvSpPr>
          <p:cNvPr id="7" name="TextovéPole 7"/>
          <p:cNvSpPr txBox="1">
            <a:spLocks noChangeArrowheads="1"/>
          </p:cNvSpPr>
          <p:nvPr/>
        </p:nvSpPr>
        <p:spPr bwMode="auto">
          <a:xfrm>
            <a:off x="3643306" y="6443662"/>
            <a:ext cx="2286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cs-CZ" altLang="cs-CZ" sz="2400" b="1" dirty="0">
                <a:solidFill>
                  <a:schemeClr val="bg1"/>
                </a:solidFill>
              </a:rPr>
              <a:t>www.VSTECB.CZ</a:t>
            </a:r>
            <a:r>
              <a:rPr lang="cs-CZ" altLang="cs-CZ" sz="2400" dirty="0">
                <a:solidFill>
                  <a:schemeClr val="bg1"/>
                </a:solidFill>
              </a:rPr>
              <a:t>	</a:t>
            </a:r>
          </a:p>
        </p:txBody>
      </p:sp>
      <p:pic>
        <p:nvPicPr>
          <p:cNvPr id="8" name="Picture 3" descr="E:\Záloha\Marketing\VŠTE\Corporate Identity\Logo\logosmall_vste.jpg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 l="4842" t="6861" r="10560" b="6533"/>
          <a:stretch/>
        </p:blipFill>
        <p:spPr bwMode="auto">
          <a:xfrm>
            <a:off x="8101341" y="4932335"/>
            <a:ext cx="1042659" cy="108012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9" name="TextovéPole 8"/>
          <p:cNvSpPr txBox="1"/>
          <p:nvPr/>
        </p:nvSpPr>
        <p:spPr>
          <a:xfrm>
            <a:off x="214282" y="6519446"/>
            <a:ext cx="25717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1600" b="1" dirty="0">
                <a:solidFill>
                  <a:schemeClr val="bg1"/>
                </a:solidFill>
              </a:rPr>
              <a:t>Ústav podnikové strategie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7500894" y="6519446"/>
            <a:ext cx="16431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1600" b="1" dirty="0">
                <a:solidFill>
                  <a:schemeClr val="bg1"/>
                </a:solidFill>
              </a:rPr>
              <a:t>Radim Šesták</a:t>
            </a:r>
          </a:p>
        </p:txBody>
      </p:sp>
      <p:sp>
        <p:nvSpPr>
          <p:cNvPr id="19" name="Obdélník 18"/>
          <p:cNvSpPr/>
          <p:nvPr/>
        </p:nvSpPr>
        <p:spPr>
          <a:xfrm>
            <a:off x="1357290" y="0"/>
            <a:ext cx="70009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4000" b="1" dirty="0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Použité metody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390750" y="1813233"/>
            <a:ext cx="7000924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cs-CZ" sz="3200" b="1" dirty="0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Vícekriteriální hodnocení </a:t>
            </a:r>
          </a:p>
          <a:p>
            <a:pPr lvl="0"/>
            <a:endParaRPr lang="cs-CZ" sz="3200" b="1" dirty="0">
              <a:ln w="18000">
                <a:solidFill>
                  <a:srgbClr val="961616"/>
                </a:solidFill>
                <a:prstDash val="solid"/>
                <a:miter lim="800000"/>
              </a:ln>
              <a:solidFill>
                <a:srgbClr val="A62C2C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lvl="0">
              <a:buFont typeface="Arial" pitchFamily="34" charset="0"/>
              <a:buChar char="•"/>
            </a:pPr>
            <a:r>
              <a:rPr lang="cs-CZ" sz="3200" b="1" dirty="0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Metoda výběru vah kritérií</a:t>
            </a:r>
          </a:p>
          <a:p>
            <a:pPr lvl="1">
              <a:buFont typeface="Arial" pitchFamily="34" charset="0"/>
              <a:buChar char="•"/>
            </a:pPr>
            <a:r>
              <a:rPr lang="cs-CZ" sz="3200" b="1" dirty="0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cs-CZ" sz="2800" b="1" dirty="0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Metoda pořadí</a:t>
            </a:r>
          </a:p>
          <a:p>
            <a:pPr lvl="1">
              <a:buFont typeface="Arial" pitchFamily="34" charset="0"/>
              <a:buChar char="•"/>
            </a:pPr>
            <a:r>
              <a:rPr lang="cs-CZ" sz="2800" b="1" dirty="0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Fullerův trojúhelník</a:t>
            </a:r>
          </a:p>
          <a:p>
            <a:pPr lvl="1"/>
            <a:endParaRPr lang="cs-CZ" sz="3200" b="1" dirty="0">
              <a:ln w="18000">
                <a:solidFill>
                  <a:srgbClr val="961616"/>
                </a:solidFill>
                <a:prstDash val="solid"/>
                <a:miter lim="800000"/>
              </a:ln>
              <a:solidFill>
                <a:srgbClr val="A62C2C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lvl="0">
              <a:buFont typeface="Arial" pitchFamily="34" charset="0"/>
              <a:buChar char="•"/>
            </a:pPr>
            <a:r>
              <a:rPr lang="cs-CZ" sz="3200" b="1" dirty="0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Metoda hodnocení variant</a:t>
            </a:r>
          </a:p>
          <a:p>
            <a:pPr lvl="1">
              <a:buFont typeface="Arial" pitchFamily="34" charset="0"/>
              <a:buChar char="•"/>
            </a:pPr>
            <a:r>
              <a:rPr lang="cs-CZ" sz="2800" b="1" dirty="0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WSA</a:t>
            </a:r>
          </a:p>
          <a:p>
            <a:pPr lvl="1">
              <a:buFont typeface="Arial" pitchFamily="34" charset="0"/>
              <a:buChar char="•"/>
            </a:pPr>
            <a:r>
              <a:rPr lang="cs-CZ" sz="2800" b="1" dirty="0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TOPSIS</a:t>
            </a:r>
          </a:p>
          <a:p>
            <a:pPr lvl="0">
              <a:buFont typeface="Arial" pitchFamily="34" charset="0"/>
              <a:buChar char="•"/>
            </a:pPr>
            <a:endParaRPr lang="cs-CZ" dirty="0"/>
          </a:p>
        </p:txBody>
      </p:sp>
      <p:cxnSp>
        <p:nvCxnSpPr>
          <p:cNvPr id="23" name="Přímá spojnice 6"/>
          <p:cNvCxnSpPr>
            <a:cxnSpLocks/>
            <a:stCxn id="29" idx="2"/>
            <a:endCxn id="30" idx="6"/>
          </p:cNvCxnSpPr>
          <p:nvPr/>
        </p:nvCxnSpPr>
        <p:spPr>
          <a:xfrm>
            <a:off x="714348" y="1505062"/>
            <a:ext cx="2921548" cy="0"/>
          </a:xfrm>
          <a:prstGeom prst="line">
            <a:avLst/>
          </a:prstGeom>
          <a:ln w="571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ál 10"/>
          <p:cNvSpPr/>
          <p:nvPr/>
        </p:nvSpPr>
        <p:spPr>
          <a:xfrm>
            <a:off x="1348668" y="1394491"/>
            <a:ext cx="190900" cy="184572"/>
          </a:xfrm>
          <a:prstGeom prst="ellipse">
            <a:avLst/>
          </a:prstGeom>
          <a:solidFill>
            <a:srgbClr val="993333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Ovál 7"/>
          <p:cNvSpPr/>
          <p:nvPr/>
        </p:nvSpPr>
        <p:spPr>
          <a:xfrm>
            <a:off x="2013567" y="1286156"/>
            <a:ext cx="391051" cy="346829"/>
          </a:xfrm>
          <a:prstGeom prst="ellipse">
            <a:avLst/>
          </a:prstGeom>
          <a:solidFill>
            <a:srgbClr val="993333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vál 16"/>
          <p:cNvSpPr/>
          <p:nvPr/>
        </p:nvSpPr>
        <p:spPr>
          <a:xfrm>
            <a:off x="2780097" y="1401887"/>
            <a:ext cx="190900" cy="184572"/>
          </a:xfrm>
          <a:prstGeom prst="ellipse">
            <a:avLst/>
          </a:prstGeom>
          <a:solidFill>
            <a:srgbClr val="993333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Ovál 19"/>
          <p:cNvSpPr/>
          <p:nvPr/>
        </p:nvSpPr>
        <p:spPr>
          <a:xfrm>
            <a:off x="714348" y="1412776"/>
            <a:ext cx="190900" cy="184572"/>
          </a:xfrm>
          <a:prstGeom prst="ellipse">
            <a:avLst/>
          </a:prstGeom>
          <a:solidFill>
            <a:srgbClr val="993333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Ovál 20"/>
          <p:cNvSpPr/>
          <p:nvPr/>
        </p:nvSpPr>
        <p:spPr>
          <a:xfrm>
            <a:off x="3444996" y="1412776"/>
            <a:ext cx="190900" cy="184572"/>
          </a:xfrm>
          <a:prstGeom prst="ellipse">
            <a:avLst/>
          </a:prstGeom>
          <a:solidFill>
            <a:srgbClr val="993333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bdélník 20">
            <a:extLst>
              <a:ext uri="{FF2B5EF4-FFF2-40B4-BE49-F238E27FC236}">
                <a16:creationId xmlns:a16="http://schemas.microsoft.com/office/drawing/2014/main" id="{47A4161C-7451-41B9-8BC8-28ACB8EB374E}"/>
              </a:ext>
            </a:extLst>
          </p:cNvPr>
          <p:cNvSpPr/>
          <p:nvPr/>
        </p:nvSpPr>
        <p:spPr>
          <a:xfrm>
            <a:off x="0" y="6357938"/>
            <a:ext cx="9144000" cy="500062"/>
          </a:xfrm>
          <a:prstGeom prst="rect">
            <a:avLst/>
          </a:prstGeom>
          <a:solidFill>
            <a:srgbClr val="99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 dirty="0"/>
          </a:p>
        </p:txBody>
      </p:sp>
      <p:sp>
        <p:nvSpPr>
          <p:cNvPr id="22" name="TextovéPole 7">
            <a:extLst>
              <a:ext uri="{FF2B5EF4-FFF2-40B4-BE49-F238E27FC236}">
                <a16:creationId xmlns:a16="http://schemas.microsoft.com/office/drawing/2014/main" id="{1FD5F273-B9F4-4ABF-B37B-3ECD52A9C6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3306" y="6443662"/>
            <a:ext cx="2286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cs-CZ" altLang="cs-CZ" sz="2400" dirty="0">
                <a:solidFill>
                  <a:schemeClr val="bg1"/>
                </a:solidFill>
              </a:rPr>
              <a:t>-3-	</a:t>
            </a:r>
          </a:p>
        </p:txBody>
      </p:sp>
      <p:sp>
        <p:nvSpPr>
          <p:cNvPr id="32" name="TextovéPole 31">
            <a:extLst>
              <a:ext uri="{FF2B5EF4-FFF2-40B4-BE49-F238E27FC236}">
                <a16:creationId xmlns:a16="http://schemas.microsoft.com/office/drawing/2014/main" id="{26ECA769-01DA-413C-B131-6EC1FAFFC27B}"/>
              </a:ext>
            </a:extLst>
          </p:cNvPr>
          <p:cNvSpPr txBox="1"/>
          <p:nvPr/>
        </p:nvSpPr>
        <p:spPr>
          <a:xfrm>
            <a:off x="214281" y="6519446"/>
            <a:ext cx="29485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1600" b="1" dirty="0">
                <a:solidFill>
                  <a:schemeClr val="bg1"/>
                </a:solidFill>
              </a:rPr>
              <a:t>Ústav </a:t>
            </a:r>
            <a:r>
              <a:rPr lang="cs-CZ" altLang="cs-CZ" sz="1600" b="1" dirty="0" err="1">
                <a:solidFill>
                  <a:schemeClr val="bg1"/>
                </a:solidFill>
              </a:rPr>
              <a:t>technicko-technologický</a:t>
            </a:r>
            <a:endParaRPr lang="cs-CZ" altLang="cs-CZ" sz="1600" b="1" dirty="0">
              <a:solidFill>
                <a:schemeClr val="bg1"/>
              </a:solidFill>
            </a:endParaRPr>
          </a:p>
        </p:txBody>
      </p:sp>
      <p:sp>
        <p:nvSpPr>
          <p:cNvPr id="33" name="TextovéPole 32">
            <a:extLst>
              <a:ext uri="{FF2B5EF4-FFF2-40B4-BE49-F238E27FC236}">
                <a16:creationId xmlns:a16="http://schemas.microsoft.com/office/drawing/2014/main" id="{A3F8644C-C697-40BC-96F1-97962C9F9EC4}"/>
              </a:ext>
            </a:extLst>
          </p:cNvPr>
          <p:cNvSpPr txBox="1"/>
          <p:nvPr/>
        </p:nvSpPr>
        <p:spPr>
          <a:xfrm>
            <a:off x="7429520" y="6519446"/>
            <a:ext cx="17144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1600" b="1" dirty="0">
                <a:solidFill>
                  <a:schemeClr val="bg1"/>
                </a:solidFill>
              </a:rPr>
              <a:t>Vendula Mezková</a:t>
            </a:r>
          </a:p>
        </p:txBody>
      </p:sp>
    </p:spTree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symbol pro obsah 7" descr="1395494997544skola-sikmo.jpg"/>
          <p:cNvPicPr>
            <a:picLocks noChangeAspect="1"/>
          </p:cNvPicPr>
          <p:nvPr/>
        </p:nvPicPr>
        <p:blipFill>
          <a:blip r:embed="rId2">
            <a:lum bright="70000" contrast="-70000"/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12500"/>
          </a:effectLst>
        </p:spPr>
      </p:pic>
      <p:sp>
        <p:nvSpPr>
          <p:cNvPr id="7" name="TextovéPole 7"/>
          <p:cNvSpPr txBox="1">
            <a:spLocks noChangeArrowheads="1"/>
          </p:cNvSpPr>
          <p:nvPr/>
        </p:nvSpPr>
        <p:spPr bwMode="auto">
          <a:xfrm>
            <a:off x="3643306" y="6443662"/>
            <a:ext cx="2286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cs-CZ" altLang="cs-CZ" sz="2400" b="1" dirty="0">
                <a:solidFill>
                  <a:schemeClr val="bg1"/>
                </a:solidFill>
              </a:rPr>
              <a:t>www.VSTECB.CZ</a:t>
            </a:r>
            <a:r>
              <a:rPr lang="cs-CZ" altLang="cs-CZ" sz="2400" dirty="0">
                <a:solidFill>
                  <a:schemeClr val="bg1"/>
                </a:solidFill>
              </a:rPr>
              <a:t>	</a:t>
            </a:r>
          </a:p>
        </p:txBody>
      </p:sp>
      <p:pic>
        <p:nvPicPr>
          <p:cNvPr id="8" name="Picture 3" descr="E:\Záloha\Marketing\VŠTE\Corporate Identity\Logo\logosmall_vste.jpg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 l="4842" t="6861" r="10560" b="6533"/>
          <a:stretch/>
        </p:blipFill>
        <p:spPr bwMode="auto">
          <a:xfrm>
            <a:off x="8101341" y="5143512"/>
            <a:ext cx="1042659" cy="108012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9" name="TextovéPole 8"/>
          <p:cNvSpPr txBox="1"/>
          <p:nvPr/>
        </p:nvSpPr>
        <p:spPr>
          <a:xfrm>
            <a:off x="214282" y="6519446"/>
            <a:ext cx="25717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1600" b="1" dirty="0">
                <a:solidFill>
                  <a:schemeClr val="bg1"/>
                </a:solidFill>
              </a:rPr>
              <a:t>Ústav podnikové strategie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7500894" y="6519446"/>
            <a:ext cx="16431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1600" b="1" dirty="0">
                <a:solidFill>
                  <a:schemeClr val="bg1"/>
                </a:solidFill>
              </a:rPr>
              <a:t>Radim Šesták</a:t>
            </a:r>
          </a:p>
        </p:txBody>
      </p:sp>
      <p:sp>
        <p:nvSpPr>
          <p:cNvPr id="19" name="Obdélník 18"/>
          <p:cNvSpPr/>
          <p:nvPr/>
        </p:nvSpPr>
        <p:spPr>
          <a:xfrm>
            <a:off x="928662" y="0"/>
            <a:ext cx="70009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ctr" fontAlgn="base"/>
            <a:r>
              <a:rPr lang="cs-CZ" sz="4000" b="1" dirty="0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Dosažené výsledky</a:t>
            </a:r>
          </a:p>
        </p:txBody>
      </p:sp>
      <p:cxnSp>
        <p:nvCxnSpPr>
          <p:cNvPr id="23" name="Přímá spojnice 6"/>
          <p:cNvCxnSpPr>
            <a:cxnSpLocks/>
            <a:stCxn id="30" idx="6"/>
            <a:endCxn id="29" idx="6"/>
          </p:cNvCxnSpPr>
          <p:nvPr/>
        </p:nvCxnSpPr>
        <p:spPr>
          <a:xfrm flipV="1">
            <a:off x="928662" y="1494173"/>
            <a:ext cx="2728802" cy="10889"/>
          </a:xfrm>
          <a:prstGeom prst="line">
            <a:avLst/>
          </a:prstGeom>
          <a:ln w="571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ál 10"/>
          <p:cNvSpPr/>
          <p:nvPr/>
        </p:nvSpPr>
        <p:spPr>
          <a:xfrm>
            <a:off x="1348668" y="1394491"/>
            <a:ext cx="190900" cy="184572"/>
          </a:xfrm>
          <a:prstGeom prst="ellipse">
            <a:avLst/>
          </a:prstGeom>
          <a:solidFill>
            <a:srgbClr val="993333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Ovál 7"/>
          <p:cNvSpPr/>
          <p:nvPr/>
        </p:nvSpPr>
        <p:spPr>
          <a:xfrm>
            <a:off x="2673205" y="1327245"/>
            <a:ext cx="391051" cy="346829"/>
          </a:xfrm>
          <a:prstGeom prst="ellipse">
            <a:avLst/>
          </a:prstGeom>
          <a:solidFill>
            <a:srgbClr val="993333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vál 16"/>
          <p:cNvSpPr/>
          <p:nvPr/>
        </p:nvSpPr>
        <p:spPr>
          <a:xfrm>
            <a:off x="2004836" y="1404442"/>
            <a:ext cx="190900" cy="184572"/>
          </a:xfrm>
          <a:prstGeom prst="ellipse">
            <a:avLst/>
          </a:prstGeom>
          <a:solidFill>
            <a:srgbClr val="993333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Ovál 19"/>
          <p:cNvSpPr/>
          <p:nvPr/>
        </p:nvSpPr>
        <p:spPr>
          <a:xfrm>
            <a:off x="3466564" y="1401887"/>
            <a:ext cx="190900" cy="184572"/>
          </a:xfrm>
          <a:prstGeom prst="ellipse">
            <a:avLst/>
          </a:prstGeom>
          <a:solidFill>
            <a:srgbClr val="993333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Ovál 20"/>
          <p:cNvSpPr/>
          <p:nvPr/>
        </p:nvSpPr>
        <p:spPr>
          <a:xfrm>
            <a:off x="737762" y="1412776"/>
            <a:ext cx="190900" cy="184572"/>
          </a:xfrm>
          <a:prstGeom prst="ellipse">
            <a:avLst/>
          </a:prstGeom>
          <a:solidFill>
            <a:srgbClr val="993333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bdélník 20">
            <a:extLst>
              <a:ext uri="{FF2B5EF4-FFF2-40B4-BE49-F238E27FC236}">
                <a16:creationId xmlns:a16="http://schemas.microsoft.com/office/drawing/2014/main" id="{DE74D213-115D-43DB-B8C6-03D12A9AA8FA}"/>
              </a:ext>
            </a:extLst>
          </p:cNvPr>
          <p:cNvSpPr/>
          <p:nvPr/>
        </p:nvSpPr>
        <p:spPr>
          <a:xfrm>
            <a:off x="0" y="6357938"/>
            <a:ext cx="9144000" cy="500062"/>
          </a:xfrm>
          <a:prstGeom prst="rect">
            <a:avLst/>
          </a:prstGeom>
          <a:solidFill>
            <a:srgbClr val="99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 dirty="0"/>
          </a:p>
        </p:txBody>
      </p:sp>
      <p:sp>
        <p:nvSpPr>
          <p:cNvPr id="22" name="TextovéPole 7">
            <a:extLst>
              <a:ext uri="{FF2B5EF4-FFF2-40B4-BE49-F238E27FC236}">
                <a16:creationId xmlns:a16="http://schemas.microsoft.com/office/drawing/2014/main" id="{42BBDB4F-BCBB-42BB-B322-9964870D63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3306" y="6443662"/>
            <a:ext cx="2286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cs-CZ" altLang="cs-CZ" sz="2400" b="1" dirty="0">
                <a:solidFill>
                  <a:schemeClr val="bg1"/>
                </a:solidFill>
              </a:rPr>
              <a:t>-4-</a:t>
            </a:r>
            <a:r>
              <a:rPr lang="cs-CZ" altLang="cs-CZ" sz="2400" dirty="0">
                <a:solidFill>
                  <a:schemeClr val="bg1"/>
                </a:solidFill>
              </a:rPr>
              <a:t>	</a:t>
            </a:r>
          </a:p>
        </p:txBody>
      </p:sp>
      <p:sp>
        <p:nvSpPr>
          <p:cNvPr id="32" name="TextovéPole 31">
            <a:extLst>
              <a:ext uri="{FF2B5EF4-FFF2-40B4-BE49-F238E27FC236}">
                <a16:creationId xmlns:a16="http://schemas.microsoft.com/office/drawing/2014/main" id="{2651DD92-CCDD-4CC0-8967-49D1CFE208A0}"/>
              </a:ext>
            </a:extLst>
          </p:cNvPr>
          <p:cNvSpPr txBox="1"/>
          <p:nvPr/>
        </p:nvSpPr>
        <p:spPr>
          <a:xfrm>
            <a:off x="214281" y="6519446"/>
            <a:ext cx="29485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1600" b="1" dirty="0">
                <a:solidFill>
                  <a:schemeClr val="bg1"/>
                </a:solidFill>
              </a:rPr>
              <a:t>Ústav </a:t>
            </a:r>
            <a:r>
              <a:rPr lang="cs-CZ" altLang="cs-CZ" sz="1600" b="1" dirty="0" err="1">
                <a:solidFill>
                  <a:schemeClr val="bg1"/>
                </a:solidFill>
              </a:rPr>
              <a:t>technicko-technologický</a:t>
            </a:r>
            <a:endParaRPr lang="cs-CZ" altLang="cs-CZ" sz="1600" b="1" dirty="0">
              <a:solidFill>
                <a:schemeClr val="bg1"/>
              </a:solidFill>
            </a:endParaRPr>
          </a:p>
        </p:txBody>
      </p:sp>
      <p:sp>
        <p:nvSpPr>
          <p:cNvPr id="33" name="TextovéPole 32">
            <a:extLst>
              <a:ext uri="{FF2B5EF4-FFF2-40B4-BE49-F238E27FC236}">
                <a16:creationId xmlns:a16="http://schemas.microsoft.com/office/drawing/2014/main" id="{A583B5C4-401B-4468-BA0B-8488E5413251}"/>
              </a:ext>
            </a:extLst>
          </p:cNvPr>
          <p:cNvSpPr txBox="1"/>
          <p:nvPr/>
        </p:nvSpPr>
        <p:spPr>
          <a:xfrm>
            <a:off x="7429520" y="6519446"/>
            <a:ext cx="17144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1600" b="1" dirty="0">
                <a:solidFill>
                  <a:schemeClr val="bg1"/>
                </a:solidFill>
              </a:rPr>
              <a:t>Vendula Mezková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D649AAA9-A8AC-4FD4-A2E5-2700738E00CF}"/>
              </a:ext>
            </a:extLst>
          </p:cNvPr>
          <p:cNvSpPr txBox="1"/>
          <p:nvPr/>
        </p:nvSpPr>
        <p:spPr>
          <a:xfrm>
            <a:off x="418978" y="1869370"/>
            <a:ext cx="8306044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285750">
              <a:buFont typeface="Arial" pitchFamily="34" charset="0"/>
              <a:buChar char="•"/>
            </a:pPr>
            <a:r>
              <a:rPr lang="cs-CZ" sz="3200" b="1" dirty="0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Kritéria výběru</a:t>
            </a:r>
            <a:br>
              <a:rPr lang="cs-CZ" sz="3200" b="1" dirty="0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endParaRPr lang="cs-CZ" sz="3200" b="1" dirty="0">
              <a:ln w="18000">
                <a:solidFill>
                  <a:srgbClr val="961616"/>
                </a:solidFill>
                <a:prstDash val="solid"/>
                <a:miter lim="800000"/>
              </a:ln>
              <a:solidFill>
                <a:srgbClr val="A62C2C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lvl="1" indent="-285750">
              <a:buFont typeface="Arial" pitchFamily="34" charset="0"/>
              <a:buChar char="•"/>
            </a:pPr>
            <a:endParaRPr lang="cs-CZ" sz="2800" dirty="0">
              <a:ln w="18000">
                <a:solidFill>
                  <a:srgbClr val="961616"/>
                </a:solidFill>
                <a:prstDash val="solid"/>
                <a:miter lim="800000"/>
              </a:ln>
              <a:solidFill>
                <a:srgbClr val="A62C2C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endParaRPr lang="cs-CZ" sz="3200" b="1" dirty="0">
              <a:ln w="18000">
                <a:solidFill>
                  <a:srgbClr val="961616"/>
                </a:solidFill>
                <a:prstDash val="solid"/>
                <a:miter lim="800000"/>
              </a:ln>
              <a:solidFill>
                <a:srgbClr val="A62C2C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ulka 3">
                <a:extLst>
                  <a:ext uri="{FF2B5EF4-FFF2-40B4-BE49-F238E27FC236}">
                    <a16:creationId xmlns:a16="http://schemas.microsoft.com/office/drawing/2014/main" id="{ED08B560-7D50-4929-85F9-AD8CA9B4C2F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28769012"/>
                  </p:ext>
                </p:extLst>
              </p:nvPr>
            </p:nvGraphicFramePr>
            <p:xfrm>
              <a:off x="1688541" y="2514361"/>
              <a:ext cx="5127209" cy="3386731"/>
            </p:xfrm>
            <a:graphic>
              <a:graphicData uri="http://schemas.openxmlformats.org/drawingml/2006/table">
                <a:tbl>
                  <a:tblPr firstRow="1" firstCol="1" bandRow="1">
                    <a:tableStyleId>{21E4AEA4-8DFA-4A89-87EB-49C32662AFE0}</a:tableStyleId>
                  </a:tblPr>
                  <a:tblGrid>
                    <a:gridCol w="1422835">
                      <a:extLst>
                        <a:ext uri="{9D8B030D-6E8A-4147-A177-3AD203B41FA5}">
                          <a16:colId xmlns:a16="http://schemas.microsoft.com/office/drawing/2014/main" val="4116257708"/>
                        </a:ext>
                      </a:extLst>
                    </a:gridCol>
                    <a:gridCol w="2281539">
                      <a:extLst>
                        <a:ext uri="{9D8B030D-6E8A-4147-A177-3AD203B41FA5}">
                          <a16:colId xmlns:a16="http://schemas.microsoft.com/office/drawing/2014/main" val="391008716"/>
                        </a:ext>
                      </a:extLst>
                    </a:gridCol>
                    <a:gridCol w="1422835">
                      <a:extLst>
                        <a:ext uri="{9D8B030D-6E8A-4147-A177-3AD203B41FA5}">
                          <a16:colId xmlns:a16="http://schemas.microsoft.com/office/drawing/2014/main" val="1535699348"/>
                        </a:ext>
                      </a:extLst>
                    </a:gridCol>
                  </a:tblGrid>
                  <a:tr h="47712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effectLst/>
                            </a:rPr>
                            <a:t>i</a:t>
                          </a:r>
                          <a:endParaRPr lang="cs-CZ" sz="12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 dirty="0">
                              <a:effectLst/>
                            </a:rPr>
                            <a:t>Kritérium</a:t>
                          </a:r>
                          <a:endParaRPr lang="cs-CZ" sz="1200" b="1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effectLst/>
                            </a:rPr>
                            <a:t>Body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cs-CZ" sz="1200">
                                      <a:effectLst/>
                                    </a:rPr>
                                  </m:ctrlPr>
                                </m:sSubPr>
                                <m:e>
                                  <m:r>
                                    <a:rPr lang="cs-CZ" sz="1200" smtClean="0">
                                      <a:effectLst/>
                                    </a:rPr>
                                    <m:t>𝐛</m:t>
                                  </m:r>
                                </m:e>
                                <m:sub>
                                  <m:r>
                                    <a:rPr lang="cs-CZ" sz="1200" smtClean="0">
                                      <a:effectLst/>
                                    </a:rPr>
                                    <m:t>𝐢</m:t>
                                  </m:r>
                                </m:sub>
                              </m:sSub>
                            </m:oMath>
                          </a14:m>
                          <a:endParaRPr lang="cs-CZ" sz="12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extLst>
                      <a:ext uri="{0D108BD9-81ED-4DB2-BD59-A6C34878D82A}">
                        <a16:rowId xmlns:a16="http://schemas.microsoft.com/office/drawing/2014/main" val="2229290955"/>
                      </a:ext>
                    </a:extLst>
                  </a:tr>
                  <a:tr h="47712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effectLst/>
                            </a:rPr>
                            <a:t>1</a:t>
                          </a:r>
                          <a:endParaRPr lang="cs-CZ" sz="12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600" b="1" dirty="0">
                              <a:effectLst/>
                            </a:rPr>
                            <a:t>Termín dodání</a:t>
                          </a:r>
                          <a:endParaRPr lang="cs-CZ" sz="1600" b="1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600" b="1">
                              <a:effectLst/>
                            </a:rPr>
                            <a:t>5</a:t>
                          </a:r>
                          <a:endParaRPr lang="cs-CZ" sz="16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extLst>
                      <a:ext uri="{0D108BD9-81ED-4DB2-BD59-A6C34878D82A}">
                        <a16:rowId xmlns:a16="http://schemas.microsoft.com/office/drawing/2014/main" val="2966482286"/>
                      </a:ext>
                    </a:extLst>
                  </a:tr>
                  <a:tr h="47712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effectLst/>
                            </a:rPr>
                            <a:t>2</a:t>
                          </a:r>
                          <a:endParaRPr lang="cs-CZ" sz="12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600" b="1" dirty="0">
                              <a:effectLst/>
                            </a:rPr>
                            <a:t>Pořizovací cena</a:t>
                          </a:r>
                          <a:endParaRPr lang="cs-CZ" sz="1600" b="1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600" b="1" dirty="0">
                              <a:effectLst/>
                            </a:rPr>
                            <a:t>4</a:t>
                          </a:r>
                          <a:endParaRPr lang="cs-CZ" sz="1600" b="1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extLst>
                      <a:ext uri="{0D108BD9-81ED-4DB2-BD59-A6C34878D82A}">
                        <a16:rowId xmlns:a16="http://schemas.microsoft.com/office/drawing/2014/main" val="3991145068"/>
                      </a:ext>
                    </a:extLst>
                  </a:tr>
                  <a:tr h="47712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effectLst/>
                            </a:rPr>
                            <a:t>3</a:t>
                          </a:r>
                          <a:endParaRPr lang="cs-CZ" sz="12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600" b="1" dirty="0">
                              <a:effectLst/>
                            </a:rPr>
                            <a:t>Pohon</a:t>
                          </a:r>
                          <a:endParaRPr lang="cs-CZ" sz="1600" b="1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600" b="1" dirty="0">
                              <a:effectLst/>
                            </a:rPr>
                            <a:t>3</a:t>
                          </a:r>
                          <a:endParaRPr lang="cs-CZ" sz="1600" b="1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extLst>
                      <a:ext uri="{0D108BD9-81ED-4DB2-BD59-A6C34878D82A}">
                        <a16:rowId xmlns:a16="http://schemas.microsoft.com/office/drawing/2014/main" val="1968650061"/>
                      </a:ext>
                    </a:extLst>
                  </a:tr>
                  <a:tr h="47712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effectLst/>
                            </a:rPr>
                            <a:t>4</a:t>
                          </a:r>
                          <a:endParaRPr lang="cs-CZ" sz="12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600" b="1" dirty="0">
                              <a:effectLst/>
                            </a:rPr>
                            <a:t>Náklady</a:t>
                          </a:r>
                          <a:endParaRPr lang="cs-CZ" sz="1600" b="1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600" b="1" dirty="0">
                              <a:effectLst/>
                            </a:rPr>
                            <a:t>2</a:t>
                          </a:r>
                          <a:endParaRPr lang="cs-CZ" sz="1600" b="1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extLst>
                      <a:ext uri="{0D108BD9-81ED-4DB2-BD59-A6C34878D82A}">
                        <a16:rowId xmlns:a16="http://schemas.microsoft.com/office/drawing/2014/main" val="2976354876"/>
                      </a:ext>
                    </a:extLst>
                  </a:tr>
                  <a:tr h="50055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effectLst/>
                            </a:rPr>
                            <a:t>5</a:t>
                          </a:r>
                          <a:endParaRPr lang="cs-CZ" sz="12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600" b="1" dirty="0">
                              <a:effectLst/>
                            </a:rPr>
                            <a:t>Spotřeba</a:t>
                          </a:r>
                          <a:endParaRPr lang="cs-CZ" sz="1600" b="1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600" b="1" dirty="0">
                              <a:effectLst/>
                            </a:rPr>
                            <a:t>1</a:t>
                          </a:r>
                          <a:endParaRPr lang="cs-CZ" sz="1600" b="1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extLst>
                      <a:ext uri="{0D108BD9-81ED-4DB2-BD59-A6C34878D82A}">
                        <a16:rowId xmlns:a16="http://schemas.microsoft.com/office/drawing/2014/main" val="1980427442"/>
                      </a:ext>
                    </a:extLst>
                  </a:tr>
                  <a:tr h="50055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effectLst/>
                            </a:rPr>
                            <a:t>Součet</a:t>
                          </a:r>
                          <a:endParaRPr lang="cs-CZ" sz="12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 b="1" dirty="0">
                              <a:effectLst/>
                            </a:rPr>
                            <a:t> </a:t>
                          </a:r>
                          <a:endParaRPr lang="cs-CZ" sz="1200" b="1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 b="1" dirty="0">
                              <a:effectLst/>
                            </a:rPr>
                            <a:t>15</a:t>
                          </a:r>
                          <a:endParaRPr lang="cs-CZ" sz="1200" b="1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extLst>
                      <a:ext uri="{0D108BD9-81ED-4DB2-BD59-A6C34878D82A}">
                        <a16:rowId xmlns:a16="http://schemas.microsoft.com/office/drawing/2014/main" val="1722279764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Tabulka 3">
                <a:extLst>
                  <a:ext uri="{FF2B5EF4-FFF2-40B4-BE49-F238E27FC236}">
                    <a16:creationId xmlns:a16="http://schemas.microsoft.com/office/drawing/2014/main" id="{ED08B560-7D50-4929-85F9-AD8CA9B4C2F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28769012"/>
                  </p:ext>
                </p:extLst>
              </p:nvPr>
            </p:nvGraphicFramePr>
            <p:xfrm>
              <a:off x="1688541" y="2514361"/>
              <a:ext cx="5127209" cy="3386731"/>
            </p:xfrm>
            <a:graphic>
              <a:graphicData uri="http://schemas.openxmlformats.org/drawingml/2006/table">
                <a:tbl>
                  <a:tblPr firstRow="1" firstCol="1" bandRow="1">
                    <a:tableStyleId>{21E4AEA4-8DFA-4A89-87EB-49C32662AFE0}</a:tableStyleId>
                  </a:tblPr>
                  <a:tblGrid>
                    <a:gridCol w="1422835">
                      <a:extLst>
                        <a:ext uri="{9D8B030D-6E8A-4147-A177-3AD203B41FA5}">
                          <a16:colId xmlns:a16="http://schemas.microsoft.com/office/drawing/2014/main" val="4116257708"/>
                        </a:ext>
                      </a:extLst>
                    </a:gridCol>
                    <a:gridCol w="2281539">
                      <a:extLst>
                        <a:ext uri="{9D8B030D-6E8A-4147-A177-3AD203B41FA5}">
                          <a16:colId xmlns:a16="http://schemas.microsoft.com/office/drawing/2014/main" val="391008716"/>
                        </a:ext>
                      </a:extLst>
                    </a:gridCol>
                    <a:gridCol w="1422835">
                      <a:extLst>
                        <a:ext uri="{9D8B030D-6E8A-4147-A177-3AD203B41FA5}">
                          <a16:colId xmlns:a16="http://schemas.microsoft.com/office/drawing/2014/main" val="1535699348"/>
                        </a:ext>
                      </a:extLst>
                    </a:gridCol>
                  </a:tblGrid>
                  <a:tr h="47712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effectLst/>
                            </a:rPr>
                            <a:t>i</a:t>
                          </a:r>
                          <a:endParaRPr lang="cs-CZ" sz="12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 dirty="0">
                              <a:effectLst/>
                            </a:rPr>
                            <a:t>Kritérium</a:t>
                          </a:r>
                          <a:endParaRPr lang="cs-CZ" sz="1200" b="1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44450" marR="44450" marT="0" marB="0" anchor="ctr">
                        <a:blipFill>
                          <a:blip r:embed="rId4"/>
                          <a:stretch>
                            <a:fillRect l="-260684" t="-1282" r="-1709" b="-633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29290955"/>
                      </a:ext>
                    </a:extLst>
                  </a:tr>
                  <a:tr h="47712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effectLst/>
                            </a:rPr>
                            <a:t>1</a:t>
                          </a:r>
                          <a:endParaRPr lang="cs-CZ" sz="12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600" b="1" dirty="0">
                              <a:effectLst/>
                            </a:rPr>
                            <a:t>Termín dodání</a:t>
                          </a:r>
                          <a:endParaRPr lang="cs-CZ" sz="1600" b="1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600" b="1">
                              <a:effectLst/>
                            </a:rPr>
                            <a:t>5</a:t>
                          </a:r>
                          <a:endParaRPr lang="cs-CZ" sz="16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extLst>
                      <a:ext uri="{0D108BD9-81ED-4DB2-BD59-A6C34878D82A}">
                        <a16:rowId xmlns:a16="http://schemas.microsoft.com/office/drawing/2014/main" val="2966482286"/>
                      </a:ext>
                    </a:extLst>
                  </a:tr>
                  <a:tr h="47712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effectLst/>
                            </a:rPr>
                            <a:t>2</a:t>
                          </a:r>
                          <a:endParaRPr lang="cs-CZ" sz="12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600" b="1" dirty="0">
                              <a:effectLst/>
                            </a:rPr>
                            <a:t>Pořizovací cena</a:t>
                          </a:r>
                          <a:endParaRPr lang="cs-CZ" sz="1600" b="1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600" b="1" dirty="0">
                              <a:effectLst/>
                            </a:rPr>
                            <a:t>4</a:t>
                          </a:r>
                          <a:endParaRPr lang="cs-CZ" sz="1600" b="1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extLst>
                      <a:ext uri="{0D108BD9-81ED-4DB2-BD59-A6C34878D82A}">
                        <a16:rowId xmlns:a16="http://schemas.microsoft.com/office/drawing/2014/main" val="3991145068"/>
                      </a:ext>
                    </a:extLst>
                  </a:tr>
                  <a:tr h="47712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effectLst/>
                            </a:rPr>
                            <a:t>3</a:t>
                          </a:r>
                          <a:endParaRPr lang="cs-CZ" sz="12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600" b="1" dirty="0">
                              <a:effectLst/>
                            </a:rPr>
                            <a:t>Pohon</a:t>
                          </a:r>
                          <a:endParaRPr lang="cs-CZ" sz="1600" b="1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600" b="1" dirty="0">
                              <a:effectLst/>
                            </a:rPr>
                            <a:t>3</a:t>
                          </a:r>
                          <a:endParaRPr lang="cs-CZ" sz="1600" b="1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extLst>
                      <a:ext uri="{0D108BD9-81ED-4DB2-BD59-A6C34878D82A}">
                        <a16:rowId xmlns:a16="http://schemas.microsoft.com/office/drawing/2014/main" val="1968650061"/>
                      </a:ext>
                    </a:extLst>
                  </a:tr>
                  <a:tr h="47712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effectLst/>
                            </a:rPr>
                            <a:t>4</a:t>
                          </a:r>
                          <a:endParaRPr lang="cs-CZ" sz="12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600" b="1" dirty="0">
                              <a:effectLst/>
                            </a:rPr>
                            <a:t>Náklady</a:t>
                          </a:r>
                          <a:endParaRPr lang="cs-CZ" sz="1600" b="1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600" b="1" dirty="0">
                              <a:effectLst/>
                            </a:rPr>
                            <a:t>2</a:t>
                          </a:r>
                          <a:endParaRPr lang="cs-CZ" sz="1600" b="1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extLst>
                      <a:ext uri="{0D108BD9-81ED-4DB2-BD59-A6C34878D82A}">
                        <a16:rowId xmlns:a16="http://schemas.microsoft.com/office/drawing/2014/main" val="2976354876"/>
                      </a:ext>
                    </a:extLst>
                  </a:tr>
                  <a:tr h="50055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effectLst/>
                            </a:rPr>
                            <a:t>5</a:t>
                          </a:r>
                          <a:endParaRPr lang="cs-CZ" sz="12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600" b="1" dirty="0">
                              <a:effectLst/>
                            </a:rPr>
                            <a:t>Spotřeba</a:t>
                          </a:r>
                          <a:endParaRPr lang="cs-CZ" sz="1600" b="1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600" b="1" dirty="0">
                              <a:effectLst/>
                            </a:rPr>
                            <a:t>1</a:t>
                          </a:r>
                          <a:endParaRPr lang="cs-CZ" sz="1600" b="1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extLst>
                      <a:ext uri="{0D108BD9-81ED-4DB2-BD59-A6C34878D82A}">
                        <a16:rowId xmlns:a16="http://schemas.microsoft.com/office/drawing/2014/main" val="1980427442"/>
                      </a:ext>
                    </a:extLst>
                  </a:tr>
                  <a:tr h="50055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effectLst/>
                            </a:rPr>
                            <a:t>Součet</a:t>
                          </a:r>
                          <a:endParaRPr lang="cs-CZ" sz="12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 b="1" dirty="0">
                              <a:effectLst/>
                            </a:rPr>
                            <a:t> </a:t>
                          </a:r>
                          <a:endParaRPr lang="cs-CZ" sz="1200" b="1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 b="1" dirty="0">
                              <a:effectLst/>
                            </a:rPr>
                            <a:t>15</a:t>
                          </a:r>
                          <a:endParaRPr lang="cs-CZ" sz="1200" b="1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extLst>
                      <a:ext uri="{0D108BD9-81ED-4DB2-BD59-A6C34878D82A}">
                        <a16:rowId xmlns:a16="http://schemas.microsoft.com/office/drawing/2014/main" val="1722279764"/>
                      </a:ext>
                    </a:extLst>
                  </a:tr>
                </a:tbl>
              </a:graphicData>
            </a:graphic>
          </p:graphicFrame>
        </mc:Fallback>
      </mc:AlternateContent>
    </p:spTree>
  </p:cSld>
  <p:clrMapOvr>
    <a:masterClrMapping/>
  </p:clrMapOvr>
  <p:transition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symbol pro obsah 7" descr="1395494997544skola-sikmo.jpg"/>
          <p:cNvPicPr>
            <a:picLocks noChangeAspect="1"/>
          </p:cNvPicPr>
          <p:nvPr/>
        </p:nvPicPr>
        <p:blipFill>
          <a:blip r:embed="rId2">
            <a:lum bright="70000" contrast="-70000"/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12500"/>
          </a:effectLst>
        </p:spPr>
      </p:pic>
      <p:sp>
        <p:nvSpPr>
          <p:cNvPr id="7" name="TextovéPole 7"/>
          <p:cNvSpPr txBox="1">
            <a:spLocks noChangeArrowheads="1"/>
          </p:cNvSpPr>
          <p:nvPr/>
        </p:nvSpPr>
        <p:spPr bwMode="auto">
          <a:xfrm>
            <a:off x="3643306" y="6443662"/>
            <a:ext cx="2286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cs-CZ" altLang="cs-CZ" sz="2400" b="1" dirty="0">
                <a:solidFill>
                  <a:schemeClr val="bg1"/>
                </a:solidFill>
              </a:rPr>
              <a:t>www.VSTECB.CZ</a:t>
            </a:r>
            <a:r>
              <a:rPr lang="cs-CZ" altLang="cs-CZ" sz="2400" dirty="0">
                <a:solidFill>
                  <a:schemeClr val="bg1"/>
                </a:solidFill>
              </a:rPr>
              <a:t>	</a:t>
            </a:r>
          </a:p>
        </p:txBody>
      </p:sp>
      <p:pic>
        <p:nvPicPr>
          <p:cNvPr id="8" name="Picture 3" descr="E:\Záloha\Marketing\VŠTE\Corporate Identity\Logo\logosmall_vste.jpg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 l="4842" t="6861" r="10560" b="6533"/>
          <a:stretch/>
        </p:blipFill>
        <p:spPr bwMode="auto">
          <a:xfrm>
            <a:off x="8101341" y="5143512"/>
            <a:ext cx="1042659" cy="108012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9" name="TextovéPole 8"/>
          <p:cNvSpPr txBox="1"/>
          <p:nvPr/>
        </p:nvSpPr>
        <p:spPr>
          <a:xfrm>
            <a:off x="214282" y="6519446"/>
            <a:ext cx="25717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1600" b="1" dirty="0">
                <a:solidFill>
                  <a:schemeClr val="bg1"/>
                </a:solidFill>
              </a:rPr>
              <a:t>Ústav podnikové strategie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7500894" y="6519446"/>
            <a:ext cx="16431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1600" b="1" dirty="0">
                <a:solidFill>
                  <a:schemeClr val="bg1"/>
                </a:solidFill>
              </a:rPr>
              <a:t>Radim Šesták</a:t>
            </a:r>
          </a:p>
        </p:txBody>
      </p:sp>
      <p:sp>
        <p:nvSpPr>
          <p:cNvPr id="19" name="Obdélník 18"/>
          <p:cNvSpPr/>
          <p:nvPr/>
        </p:nvSpPr>
        <p:spPr>
          <a:xfrm>
            <a:off x="928662" y="0"/>
            <a:ext cx="70009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ctr" fontAlgn="base"/>
            <a:r>
              <a:rPr lang="cs-CZ" sz="4000" b="1" dirty="0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Dosažené výsledky</a:t>
            </a:r>
          </a:p>
        </p:txBody>
      </p:sp>
      <p:cxnSp>
        <p:nvCxnSpPr>
          <p:cNvPr id="23" name="Přímá spojnice 6"/>
          <p:cNvCxnSpPr>
            <a:cxnSpLocks/>
            <a:stCxn id="30" idx="2"/>
            <a:endCxn id="29" idx="6"/>
          </p:cNvCxnSpPr>
          <p:nvPr/>
        </p:nvCxnSpPr>
        <p:spPr>
          <a:xfrm flipV="1">
            <a:off x="737762" y="1494173"/>
            <a:ext cx="2919702" cy="10889"/>
          </a:xfrm>
          <a:prstGeom prst="line">
            <a:avLst/>
          </a:prstGeom>
          <a:ln w="571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ál 10"/>
          <p:cNvSpPr/>
          <p:nvPr/>
        </p:nvSpPr>
        <p:spPr>
          <a:xfrm>
            <a:off x="1348668" y="1394491"/>
            <a:ext cx="190900" cy="184572"/>
          </a:xfrm>
          <a:prstGeom prst="ellipse">
            <a:avLst/>
          </a:prstGeom>
          <a:solidFill>
            <a:srgbClr val="993333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Ovál 7"/>
          <p:cNvSpPr/>
          <p:nvPr/>
        </p:nvSpPr>
        <p:spPr>
          <a:xfrm>
            <a:off x="2673205" y="1327245"/>
            <a:ext cx="391051" cy="346829"/>
          </a:xfrm>
          <a:prstGeom prst="ellipse">
            <a:avLst/>
          </a:prstGeom>
          <a:solidFill>
            <a:srgbClr val="993333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vál 16"/>
          <p:cNvSpPr/>
          <p:nvPr/>
        </p:nvSpPr>
        <p:spPr>
          <a:xfrm>
            <a:off x="2004836" y="1404442"/>
            <a:ext cx="190900" cy="184572"/>
          </a:xfrm>
          <a:prstGeom prst="ellipse">
            <a:avLst/>
          </a:prstGeom>
          <a:solidFill>
            <a:srgbClr val="993333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Ovál 19"/>
          <p:cNvSpPr/>
          <p:nvPr/>
        </p:nvSpPr>
        <p:spPr>
          <a:xfrm>
            <a:off x="3466564" y="1401887"/>
            <a:ext cx="190900" cy="184572"/>
          </a:xfrm>
          <a:prstGeom prst="ellipse">
            <a:avLst/>
          </a:prstGeom>
          <a:solidFill>
            <a:srgbClr val="993333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Ovál 20"/>
          <p:cNvSpPr/>
          <p:nvPr/>
        </p:nvSpPr>
        <p:spPr>
          <a:xfrm>
            <a:off x="737762" y="1412776"/>
            <a:ext cx="190900" cy="184572"/>
          </a:xfrm>
          <a:prstGeom prst="ellipse">
            <a:avLst/>
          </a:prstGeom>
          <a:solidFill>
            <a:srgbClr val="993333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bdélník 20">
            <a:extLst>
              <a:ext uri="{FF2B5EF4-FFF2-40B4-BE49-F238E27FC236}">
                <a16:creationId xmlns:a16="http://schemas.microsoft.com/office/drawing/2014/main" id="{DE74D213-115D-43DB-B8C6-03D12A9AA8FA}"/>
              </a:ext>
            </a:extLst>
          </p:cNvPr>
          <p:cNvSpPr/>
          <p:nvPr/>
        </p:nvSpPr>
        <p:spPr>
          <a:xfrm>
            <a:off x="0" y="6357938"/>
            <a:ext cx="9144000" cy="500062"/>
          </a:xfrm>
          <a:prstGeom prst="rect">
            <a:avLst/>
          </a:prstGeom>
          <a:solidFill>
            <a:srgbClr val="99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 dirty="0"/>
          </a:p>
        </p:txBody>
      </p:sp>
      <p:sp>
        <p:nvSpPr>
          <p:cNvPr id="22" name="TextovéPole 7">
            <a:extLst>
              <a:ext uri="{FF2B5EF4-FFF2-40B4-BE49-F238E27FC236}">
                <a16:creationId xmlns:a16="http://schemas.microsoft.com/office/drawing/2014/main" id="{42BBDB4F-BCBB-42BB-B322-9964870D63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3306" y="6443662"/>
            <a:ext cx="2286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cs-CZ" altLang="cs-CZ" sz="2400" b="1" dirty="0">
                <a:solidFill>
                  <a:schemeClr val="bg1"/>
                </a:solidFill>
              </a:rPr>
              <a:t>-5-</a:t>
            </a:r>
            <a:r>
              <a:rPr lang="cs-CZ" altLang="cs-CZ" sz="2400" dirty="0">
                <a:solidFill>
                  <a:schemeClr val="bg1"/>
                </a:solidFill>
              </a:rPr>
              <a:t>	</a:t>
            </a:r>
          </a:p>
        </p:txBody>
      </p:sp>
      <p:sp>
        <p:nvSpPr>
          <p:cNvPr id="32" name="TextovéPole 31">
            <a:extLst>
              <a:ext uri="{FF2B5EF4-FFF2-40B4-BE49-F238E27FC236}">
                <a16:creationId xmlns:a16="http://schemas.microsoft.com/office/drawing/2014/main" id="{2651DD92-CCDD-4CC0-8967-49D1CFE208A0}"/>
              </a:ext>
            </a:extLst>
          </p:cNvPr>
          <p:cNvSpPr txBox="1"/>
          <p:nvPr/>
        </p:nvSpPr>
        <p:spPr>
          <a:xfrm>
            <a:off x="214281" y="6519446"/>
            <a:ext cx="29485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1600" b="1" dirty="0">
                <a:solidFill>
                  <a:schemeClr val="bg1"/>
                </a:solidFill>
              </a:rPr>
              <a:t>Ústav </a:t>
            </a:r>
            <a:r>
              <a:rPr lang="cs-CZ" altLang="cs-CZ" sz="1600" b="1" dirty="0" err="1">
                <a:solidFill>
                  <a:schemeClr val="bg1"/>
                </a:solidFill>
              </a:rPr>
              <a:t>technicko-technologický</a:t>
            </a:r>
            <a:endParaRPr lang="cs-CZ" altLang="cs-CZ" sz="1600" b="1" dirty="0">
              <a:solidFill>
                <a:schemeClr val="bg1"/>
              </a:solidFill>
            </a:endParaRPr>
          </a:p>
        </p:txBody>
      </p:sp>
      <p:sp>
        <p:nvSpPr>
          <p:cNvPr id="33" name="TextovéPole 32">
            <a:extLst>
              <a:ext uri="{FF2B5EF4-FFF2-40B4-BE49-F238E27FC236}">
                <a16:creationId xmlns:a16="http://schemas.microsoft.com/office/drawing/2014/main" id="{A583B5C4-401B-4468-BA0B-8488E5413251}"/>
              </a:ext>
            </a:extLst>
          </p:cNvPr>
          <p:cNvSpPr txBox="1"/>
          <p:nvPr/>
        </p:nvSpPr>
        <p:spPr>
          <a:xfrm>
            <a:off x="7429520" y="6519446"/>
            <a:ext cx="17144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1600" b="1" dirty="0">
                <a:solidFill>
                  <a:schemeClr val="bg1"/>
                </a:solidFill>
              </a:rPr>
              <a:t>Vendula Mezková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515DCA96-C4CE-46B7-8DFB-B68D2A375FD4}"/>
              </a:ext>
            </a:extLst>
          </p:cNvPr>
          <p:cNvSpPr txBox="1"/>
          <p:nvPr/>
        </p:nvSpPr>
        <p:spPr>
          <a:xfrm>
            <a:off x="404457" y="1940449"/>
            <a:ext cx="38963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-285750">
              <a:buFont typeface="Arial" pitchFamily="34" charset="0"/>
              <a:buChar char="•"/>
            </a:pPr>
            <a:r>
              <a:rPr lang="cs-CZ" sz="2800" b="1" dirty="0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Metoda pořadí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6" name="Tabulka 5">
                <a:extLst>
                  <a:ext uri="{FF2B5EF4-FFF2-40B4-BE49-F238E27FC236}">
                    <a16:creationId xmlns:a16="http://schemas.microsoft.com/office/drawing/2014/main" id="{75C31DB5-6C2D-4D59-891F-1EB445FA35E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39937350"/>
                  </p:ext>
                </p:extLst>
              </p:nvPr>
            </p:nvGraphicFramePr>
            <p:xfrm>
              <a:off x="404457" y="2623208"/>
              <a:ext cx="3896338" cy="3664586"/>
            </p:xfrm>
            <a:graphic>
              <a:graphicData uri="http://schemas.openxmlformats.org/drawingml/2006/table">
                <a:tbl>
                  <a:tblPr firstRow="1" firstCol="1" bandRow="1">
                    <a:tableStyleId>{21E4AEA4-8DFA-4A89-87EB-49C32662AFE0}</a:tableStyleId>
                  </a:tblPr>
                  <a:tblGrid>
                    <a:gridCol w="747595">
                      <a:extLst>
                        <a:ext uri="{9D8B030D-6E8A-4147-A177-3AD203B41FA5}">
                          <a16:colId xmlns:a16="http://schemas.microsoft.com/office/drawing/2014/main" val="2564867550"/>
                        </a:ext>
                      </a:extLst>
                    </a:gridCol>
                    <a:gridCol w="1200574">
                      <a:extLst>
                        <a:ext uri="{9D8B030D-6E8A-4147-A177-3AD203B41FA5}">
                          <a16:colId xmlns:a16="http://schemas.microsoft.com/office/drawing/2014/main" val="1542537323"/>
                        </a:ext>
                      </a:extLst>
                    </a:gridCol>
                    <a:gridCol w="747595">
                      <a:extLst>
                        <a:ext uri="{9D8B030D-6E8A-4147-A177-3AD203B41FA5}">
                          <a16:colId xmlns:a16="http://schemas.microsoft.com/office/drawing/2014/main" val="2769132538"/>
                        </a:ext>
                      </a:extLst>
                    </a:gridCol>
                    <a:gridCol w="1200574">
                      <a:extLst>
                        <a:ext uri="{9D8B030D-6E8A-4147-A177-3AD203B41FA5}">
                          <a16:colId xmlns:a16="http://schemas.microsoft.com/office/drawing/2014/main" val="3318204166"/>
                        </a:ext>
                      </a:extLst>
                    </a:gridCol>
                  </a:tblGrid>
                  <a:tr h="59773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 dirty="0">
                              <a:effectLst/>
                            </a:rPr>
                            <a:t>i</a:t>
                          </a:r>
                          <a:endParaRPr lang="cs-CZ" sz="12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 dirty="0">
                              <a:effectLst/>
                            </a:rPr>
                            <a:t>Kritérium</a:t>
                          </a:r>
                          <a:endParaRPr lang="cs-CZ" sz="12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 dirty="0">
                              <a:effectLst/>
                            </a:rPr>
                            <a:t>Body </a:t>
                          </a:r>
                          <a:endParaRPr lang="cs-CZ" sz="12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 dirty="0">
                              <a:effectLst/>
                            </a:rPr>
                            <a:t>Normovaná váha</a:t>
                          </a:r>
                          <a:endParaRPr lang="cs-CZ" sz="12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extLst>
                      <a:ext uri="{0D108BD9-81ED-4DB2-BD59-A6C34878D82A}">
                        <a16:rowId xmlns:a16="http://schemas.microsoft.com/office/drawing/2014/main" val="2475394654"/>
                      </a:ext>
                    </a:extLst>
                  </a:tr>
                  <a:tr h="55861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effectLst/>
                            </a:rPr>
                            <a:t>1</a:t>
                          </a:r>
                          <a:endParaRPr lang="cs-CZ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 dirty="0">
                              <a:effectLst/>
                            </a:rPr>
                            <a:t>Termín dodání</a:t>
                          </a:r>
                          <a:endParaRPr lang="cs-CZ" sz="1400" b="1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 dirty="0">
                              <a:effectLst/>
                            </a:rPr>
                            <a:t>5</a:t>
                          </a:r>
                          <a:endParaRPr lang="cs-CZ" sz="1400" b="1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 dirty="0">
                              <a:effectLst/>
                            </a:rPr>
                            <a:t> 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cs-CZ" sz="1400" b="1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sz="1400" b="1" i="1" smtClean="0">
                                      <a:effectLst/>
                                      <a:latin typeface="Cambria Math" panose="02040503050406030204" pitchFamily="18" charset="0"/>
                                    </a:rPr>
                                    <m:t>𝟓</m:t>
                                  </m:r>
                                </m:num>
                                <m:den>
                                  <m:r>
                                    <a:rPr lang="cs-CZ" sz="1400" b="1" i="1" smtClean="0">
                                      <a:effectLst/>
                                      <a:latin typeface="Cambria Math" panose="02040503050406030204" pitchFamily="18" charset="0"/>
                                    </a:rPr>
                                    <m:t>𝟏𝟓</m:t>
                                  </m:r>
                                </m:den>
                              </m:f>
                              <m:r>
                                <a:rPr lang="cs-CZ" sz="1400" b="1" smtClean="0">
                                  <a:effectLst/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cs-CZ" sz="1400" b="1" i="1">
                                  <a:effectLst/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cs-CZ" sz="1400" b="1">
                                  <a:effectLst/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cs-CZ" sz="1400" b="1" i="1">
                                  <a:effectLst/>
                                  <a:latin typeface="Cambria Math" panose="02040503050406030204" pitchFamily="18" charset="0"/>
                                </a:rPr>
                                <m:t>𝟑𝟑</m:t>
                              </m:r>
                            </m:oMath>
                          </a14:m>
                          <a:r>
                            <a:rPr lang="cs-CZ" sz="1400" b="1" dirty="0">
                              <a:effectLst/>
                            </a:rPr>
                            <a:t>00</a:t>
                          </a:r>
                          <a:endParaRPr lang="cs-CZ" sz="1400" b="1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extLst>
                      <a:ext uri="{0D108BD9-81ED-4DB2-BD59-A6C34878D82A}">
                        <a16:rowId xmlns:a16="http://schemas.microsoft.com/office/drawing/2014/main" val="1504585761"/>
                      </a:ext>
                    </a:extLst>
                  </a:tr>
                  <a:tr h="55194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effectLst/>
                            </a:rPr>
                            <a:t>2</a:t>
                          </a:r>
                          <a:endParaRPr lang="cs-CZ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>
                              <a:effectLst/>
                            </a:rPr>
                            <a:t>Pořizovací cena</a:t>
                          </a:r>
                          <a:endParaRPr lang="cs-CZ" sz="14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 dirty="0">
                              <a:effectLst/>
                            </a:rPr>
                            <a:t>4</a:t>
                          </a:r>
                          <a:endParaRPr lang="cs-CZ" sz="1400" b="1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 dirty="0">
                              <a:effectLst/>
                            </a:rPr>
                            <a:t> 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cs-CZ" sz="1400" b="1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sz="1400" b="1" i="1" smtClean="0">
                                      <a:effectLst/>
                                      <a:latin typeface="Cambria Math" panose="02040503050406030204" pitchFamily="18" charset="0"/>
                                    </a:rPr>
                                    <m:t>𝟒</m:t>
                                  </m:r>
                                </m:num>
                                <m:den>
                                  <m:r>
                                    <a:rPr lang="cs-CZ" sz="1400" b="1" i="1" smtClean="0">
                                      <a:effectLst/>
                                      <a:latin typeface="Cambria Math" panose="02040503050406030204" pitchFamily="18" charset="0"/>
                                    </a:rPr>
                                    <m:t>𝟏𝟓</m:t>
                                  </m:r>
                                </m:den>
                              </m:f>
                              <m:r>
                                <a:rPr lang="cs-CZ" sz="1400" b="1" smtClean="0">
                                  <a:effectLst/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cs-CZ" sz="1400" b="1" i="1">
                                  <a:effectLst/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cs-CZ" sz="1400" b="1">
                                  <a:effectLst/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cs-CZ" sz="1400" b="1" i="1">
                                  <a:effectLst/>
                                  <a:latin typeface="Cambria Math" panose="02040503050406030204" pitchFamily="18" charset="0"/>
                                </a:rPr>
                                <m:t>𝟐𝟕</m:t>
                              </m:r>
                            </m:oMath>
                          </a14:m>
                          <a:r>
                            <a:rPr lang="cs-CZ" sz="1400" b="1" dirty="0">
                              <a:effectLst/>
                            </a:rPr>
                            <a:t>00</a:t>
                          </a:r>
                          <a:endParaRPr lang="cs-CZ" sz="1400" b="1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extLst>
                      <a:ext uri="{0D108BD9-81ED-4DB2-BD59-A6C34878D82A}">
                        <a16:rowId xmlns:a16="http://schemas.microsoft.com/office/drawing/2014/main" val="376963664"/>
                      </a:ext>
                    </a:extLst>
                  </a:tr>
                  <a:tr h="55281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effectLst/>
                            </a:rPr>
                            <a:t>3</a:t>
                          </a:r>
                          <a:endParaRPr lang="cs-CZ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>
                              <a:effectLst/>
                            </a:rPr>
                            <a:t>Pohon</a:t>
                          </a:r>
                          <a:endParaRPr lang="cs-CZ" sz="14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>
                              <a:effectLst/>
                            </a:rPr>
                            <a:t>3</a:t>
                          </a:r>
                          <a:endParaRPr lang="cs-CZ" sz="14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 dirty="0">
                              <a:effectLst/>
                            </a:rPr>
                            <a:t> 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cs-CZ" sz="1400" b="1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sz="1400" b="1" i="1" smtClean="0">
                                      <a:effectLst/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</m:num>
                                <m:den>
                                  <m:r>
                                    <a:rPr lang="cs-CZ" sz="1400" b="1" i="1" smtClean="0">
                                      <a:effectLst/>
                                      <a:latin typeface="Cambria Math" panose="02040503050406030204" pitchFamily="18" charset="0"/>
                                    </a:rPr>
                                    <m:t>𝟏𝟓</m:t>
                                  </m:r>
                                </m:den>
                              </m:f>
                              <m:r>
                                <a:rPr lang="cs-CZ" sz="1400" b="1" smtClean="0">
                                  <a:effectLst/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cs-CZ" sz="1400" b="1" i="1">
                                  <a:effectLst/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cs-CZ" sz="1400" b="1">
                                  <a:effectLst/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cs-CZ" sz="1400" b="1" i="1">
                                  <a:effectLst/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oMath>
                          </a14:m>
                          <a:r>
                            <a:rPr lang="cs-CZ" sz="1400" b="1" dirty="0">
                              <a:effectLst/>
                            </a:rPr>
                            <a:t>000</a:t>
                          </a:r>
                          <a:endParaRPr lang="cs-CZ" sz="1400" b="1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extLst>
                      <a:ext uri="{0D108BD9-81ED-4DB2-BD59-A6C34878D82A}">
                        <a16:rowId xmlns:a16="http://schemas.microsoft.com/office/drawing/2014/main" val="1905160907"/>
                      </a:ext>
                    </a:extLst>
                  </a:tr>
                  <a:tr h="55281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effectLst/>
                            </a:rPr>
                            <a:t>4</a:t>
                          </a:r>
                          <a:endParaRPr lang="cs-CZ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>
                              <a:effectLst/>
                            </a:rPr>
                            <a:t>Náklady</a:t>
                          </a:r>
                          <a:endParaRPr lang="cs-CZ" sz="14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>
                              <a:effectLst/>
                            </a:rPr>
                            <a:t>2</a:t>
                          </a:r>
                          <a:endParaRPr lang="cs-CZ" sz="14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 dirty="0">
                              <a:effectLst/>
                            </a:rPr>
                            <a:t> 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cs-CZ" sz="1400" b="1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sz="1400" b="1" i="1" smtClean="0">
                                      <a:effectLst/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num>
                                <m:den>
                                  <m:r>
                                    <a:rPr lang="cs-CZ" sz="1400" b="1" i="1" smtClean="0">
                                      <a:effectLst/>
                                      <a:latin typeface="Cambria Math" panose="02040503050406030204" pitchFamily="18" charset="0"/>
                                    </a:rPr>
                                    <m:t>𝟏𝟓</m:t>
                                  </m:r>
                                </m:den>
                              </m:f>
                              <m:r>
                                <a:rPr lang="cs-CZ" sz="1400" b="1" smtClean="0">
                                  <a:effectLst/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cs-CZ" sz="1400" b="1" i="1">
                                  <a:effectLst/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cs-CZ" sz="1400" b="1">
                                  <a:effectLst/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cs-CZ" sz="1400" b="1" i="1">
                                  <a:effectLst/>
                                  <a:latin typeface="Cambria Math" panose="02040503050406030204" pitchFamily="18" charset="0"/>
                                </a:rPr>
                                <m:t>𝟏𝟑𝟑</m:t>
                              </m:r>
                            </m:oMath>
                          </a14:m>
                          <a:r>
                            <a:rPr lang="cs-CZ" sz="1400" b="1" dirty="0">
                              <a:effectLst/>
                            </a:rPr>
                            <a:t>3</a:t>
                          </a:r>
                          <a:endParaRPr lang="cs-CZ" sz="1400" b="1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extLst>
                      <a:ext uri="{0D108BD9-81ED-4DB2-BD59-A6C34878D82A}">
                        <a16:rowId xmlns:a16="http://schemas.microsoft.com/office/drawing/2014/main" val="1279813478"/>
                      </a:ext>
                    </a:extLst>
                  </a:tr>
                  <a:tr h="40992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effectLst/>
                            </a:rPr>
                            <a:t>5</a:t>
                          </a:r>
                          <a:endParaRPr lang="cs-CZ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>
                              <a:effectLst/>
                            </a:rPr>
                            <a:t>Spotřeba</a:t>
                          </a:r>
                          <a:endParaRPr lang="cs-CZ" sz="14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>
                              <a:effectLst/>
                            </a:rPr>
                            <a:t>1</a:t>
                          </a:r>
                          <a:endParaRPr lang="cs-CZ" sz="14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 dirty="0">
                              <a:effectLst/>
                            </a:rPr>
                            <a:t> 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cs-CZ" sz="1400" b="1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sz="1400" b="1" i="1" smtClean="0">
                                      <a:effectLst/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cs-CZ" sz="1400" b="1" i="1" smtClean="0">
                                      <a:effectLst/>
                                      <a:latin typeface="Cambria Math" panose="02040503050406030204" pitchFamily="18" charset="0"/>
                                    </a:rPr>
                                    <m:t>𝟏𝟓</m:t>
                                  </m:r>
                                </m:den>
                              </m:f>
                              <m:r>
                                <a:rPr lang="cs-CZ" sz="1400" b="1" smtClean="0">
                                  <a:effectLst/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cs-CZ" sz="1400" b="1" i="1">
                                  <a:effectLst/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cs-CZ" sz="1400" b="1">
                                  <a:effectLst/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cs-CZ" sz="1400" b="1" i="1">
                                  <a:effectLst/>
                                  <a:latin typeface="Cambria Math" panose="02040503050406030204" pitchFamily="18" charset="0"/>
                                </a:rPr>
                                <m:t>𝟎𝟔𝟔𝟕</m:t>
                              </m:r>
                            </m:oMath>
                          </a14:m>
                          <a:endParaRPr lang="cs-CZ" sz="1400" b="1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extLst>
                      <a:ext uri="{0D108BD9-81ED-4DB2-BD59-A6C34878D82A}">
                        <a16:rowId xmlns:a16="http://schemas.microsoft.com/office/drawing/2014/main" val="3448583895"/>
                      </a:ext>
                    </a:extLst>
                  </a:tr>
                  <a:tr h="37295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 dirty="0">
                              <a:effectLst/>
                            </a:rPr>
                            <a:t>Součet</a:t>
                          </a:r>
                          <a:endParaRPr lang="cs-CZ" sz="12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>
                              <a:effectLst/>
                            </a:rPr>
                            <a:t> </a:t>
                          </a:r>
                          <a:endParaRPr lang="cs-CZ" sz="14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>
                              <a:effectLst/>
                            </a:rPr>
                            <a:t>15</a:t>
                          </a:r>
                          <a:endParaRPr lang="cs-CZ" sz="14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 dirty="0">
                              <a:effectLst/>
                            </a:rPr>
                            <a:t>1,0000</a:t>
                          </a:r>
                          <a:endParaRPr lang="cs-CZ" sz="1400" b="1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extLst>
                      <a:ext uri="{0D108BD9-81ED-4DB2-BD59-A6C34878D82A}">
                        <a16:rowId xmlns:a16="http://schemas.microsoft.com/office/drawing/2014/main" val="707914075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6" name="Tabulka 5">
                <a:extLst>
                  <a:ext uri="{FF2B5EF4-FFF2-40B4-BE49-F238E27FC236}">
                    <a16:creationId xmlns:a16="http://schemas.microsoft.com/office/drawing/2014/main" id="{75C31DB5-6C2D-4D59-891F-1EB445FA35E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39937350"/>
                  </p:ext>
                </p:extLst>
              </p:nvPr>
            </p:nvGraphicFramePr>
            <p:xfrm>
              <a:off x="404457" y="2623208"/>
              <a:ext cx="3896338" cy="3664586"/>
            </p:xfrm>
            <a:graphic>
              <a:graphicData uri="http://schemas.openxmlformats.org/drawingml/2006/table">
                <a:tbl>
                  <a:tblPr firstRow="1" firstCol="1" bandRow="1">
                    <a:tableStyleId>{21E4AEA4-8DFA-4A89-87EB-49C32662AFE0}</a:tableStyleId>
                  </a:tblPr>
                  <a:tblGrid>
                    <a:gridCol w="747595">
                      <a:extLst>
                        <a:ext uri="{9D8B030D-6E8A-4147-A177-3AD203B41FA5}">
                          <a16:colId xmlns:a16="http://schemas.microsoft.com/office/drawing/2014/main" val="2564867550"/>
                        </a:ext>
                      </a:extLst>
                    </a:gridCol>
                    <a:gridCol w="1200574">
                      <a:extLst>
                        <a:ext uri="{9D8B030D-6E8A-4147-A177-3AD203B41FA5}">
                          <a16:colId xmlns:a16="http://schemas.microsoft.com/office/drawing/2014/main" val="1542537323"/>
                        </a:ext>
                      </a:extLst>
                    </a:gridCol>
                    <a:gridCol w="747595">
                      <a:extLst>
                        <a:ext uri="{9D8B030D-6E8A-4147-A177-3AD203B41FA5}">
                          <a16:colId xmlns:a16="http://schemas.microsoft.com/office/drawing/2014/main" val="2769132538"/>
                        </a:ext>
                      </a:extLst>
                    </a:gridCol>
                    <a:gridCol w="1200574">
                      <a:extLst>
                        <a:ext uri="{9D8B030D-6E8A-4147-A177-3AD203B41FA5}">
                          <a16:colId xmlns:a16="http://schemas.microsoft.com/office/drawing/2014/main" val="3318204166"/>
                        </a:ext>
                      </a:extLst>
                    </a:gridCol>
                  </a:tblGrid>
                  <a:tr h="59773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 dirty="0">
                              <a:effectLst/>
                            </a:rPr>
                            <a:t>i</a:t>
                          </a:r>
                          <a:endParaRPr lang="cs-CZ" sz="12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 dirty="0">
                              <a:effectLst/>
                            </a:rPr>
                            <a:t>Kritérium</a:t>
                          </a:r>
                          <a:endParaRPr lang="cs-CZ" sz="12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 dirty="0">
                              <a:effectLst/>
                            </a:rPr>
                            <a:t>Body </a:t>
                          </a:r>
                          <a:endParaRPr lang="cs-CZ" sz="12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 dirty="0">
                              <a:effectLst/>
                            </a:rPr>
                            <a:t>Normovaná váha</a:t>
                          </a:r>
                          <a:endParaRPr lang="cs-CZ" sz="12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extLst>
                      <a:ext uri="{0D108BD9-81ED-4DB2-BD59-A6C34878D82A}">
                        <a16:rowId xmlns:a16="http://schemas.microsoft.com/office/drawing/2014/main" val="2475394654"/>
                      </a:ext>
                    </a:extLst>
                  </a:tr>
                  <a:tr h="55861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effectLst/>
                            </a:rPr>
                            <a:t>1</a:t>
                          </a:r>
                          <a:endParaRPr lang="cs-CZ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 dirty="0">
                              <a:effectLst/>
                            </a:rPr>
                            <a:t>Termín dodání</a:t>
                          </a:r>
                          <a:endParaRPr lang="cs-CZ" sz="1400" b="1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 dirty="0">
                              <a:effectLst/>
                            </a:rPr>
                            <a:t>5</a:t>
                          </a:r>
                          <a:endParaRPr lang="cs-CZ" sz="1400" b="1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44450" marR="44450" marT="0" marB="0" anchor="b">
                        <a:blipFill>
                          <a:blip r:embed="rId4"/>
                          <a:stretch>
                            <a:fillRect l="-225381" t="-107609" r="-2030" b="-46739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04585761"/>
                      </a:ext>
                    </a:extLst>
                  </a:tr>
                  <a:tr h="60585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effectLst/>
                            </a:rPr>
                            <a:t>2</a:t>
                          </a:r>
                          <a:endParaRPr lang="cs-CZ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>
                              <a:effectLst/>
                            </a:rPr>
                            <a:t>Pořizovací cena</a:t>
                          </a:r>
                          <a:endParaRPr lang="cs-CZ" sz="14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 dirty="0">
                              <a:effectLst/>
                            </a:rPr>
                            <a:t>4</a:t>
                          </a:r>
                          <a:endParaRPr lang="cs-CZ" sz="1400" b="1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44450" marR="44450" marT="0" marB="0" anchor="b">
                        <a:blipFill>
                          <a:blip r:embed="rId4"/>
                          <a:stretch>
                            <a:fillRect l="-225381" t="-192929" r="-2030" b="-33434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6963664"/>
                      </a:ext>
                    </a:extLst>
                  </a:tr>
                  <a:tr h="55281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effectLst/>
                            </a:rPr>
                            <a:t>3</a:t>
                          </a:r>
                          <a:endParaRPr lang="cs-CZ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>
                              <a:effectLst/>
                            </a:rPr>
                            <a:t>Pohon</a:t>
                          </a:r>
                          <a:endParaRPr lang="cs-CZ" sz="14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>
                              <a:effectLst/>
                            </a:rPr>
                            <a:t>3</a:t>
                          </a:r>
                          <a:endParaRPr lang="cs-CZ" sz="14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44450" marR="44450" marT="0" marB="0" anchor="b">
                        <a:blipFill>
                          <a:blip r:embed="rId4"/>
                          <a:stretch>
                            <a:fillRect l="-225381" t="-318681" r="-2030" b="-26373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905160907"/>
                      </a:ext>
                    </a:extLst>
                  </a:tr>
                  <a:tr h="55281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effectLst/>
                            </a:rPr>
                            <a:t>4</a:t>
                          </a:r>
                          <a:endParaRPr lang="cs-CZ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>
                              <a:effectLst/>
                            </a:rPr>
                            <a:t>Náklady</a:t>
                          </a:r>
                          <a:endParaRPr lang="cs-CZ" sz="14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>
                              <a:effectLst/>
                            </a:rPr>
                            <a:t>2</a:t>
                          </a:r>
                          <a:endParaRPr lang="cs-CZ" sz="14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44450" marR="44450" marT="0" marB="0" anchor="b">
                        <a:blipFill>
                          <a:blip r:embed="rId4"/>
                          <a:stretch>
                            <a:fillRect l="-225381" t="-418681" r="-2030" b="-16373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79813478"/>
                      </a:ext>
                    </a:extLst>
                  </a:tr>
                  <a:tr h="42379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effectLst/>
                            </a:rPr>
                            <a:t>5</a:t>
                          </a:r>
                          <a:endParaRPr lang="cs-CZ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>
                              <a:effectLst/>
                            </a:rPr>
                            <a:t>Spotřeba</a:t>
                          </a:r>
                          <a:endParaRPr lang="cs-CZ" sz="14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>
                              <a:effectLst/>
                            </a:rPr>
                            <a:t>1</a:t>
                          </a:r>
                          <a:endParaRPr lang="cs-CZ" sz="14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44450" marR="44450" marT="0" marB="0" anchor="b">
                        <a:blipFill>
                          <a:blip r:embed="rId4"/>
                          <a:stretch>
                            <a:fillRect l="-225381" t="-674286" r="-2030" b="-11285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48583895"/>
                      </a:ext>
                    </a:extLst>
                  </a:tr>
                  <a:tr h="37295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 dirty="0">
                              <a:effectLst/>
                            </a:rPr>
                            <a:t>Součet</a:t>
                          </a:r>
                          <a:endParaRPr lang="cs-CZ" sz="12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>
                              <a:effectLst/>
                            </a:rPr>
                            <a:t> </a:t>
                          </a:r>
                          <a:endParaRPr lang="cs-CZ" sz="14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>
                              <a:effectLst/>
                            </a:rPr>
                            <a:t>15</a:t>
                          </a:r>
                          <a:endParaRPr lang="cs-CZ" sz="14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 dirty="0">
                              <a:effectLst/>
                            </a:rPr>
                            <a:t>1,0000</a:t>
                          </a:r>
                          <a:endParaRPr lang="cs-CZ" sz="1400" b="1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b"/>
                    </a:tc>
                    <a:extLst>
                      <a:ext uri="{0D108BD9-81ED-4DB2-BD59-A6C34878D82A}">
                        <a16:rowId xmlns:a16="http://schemas.microsoft.com/office/drawing/2014/main" val="707914075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11" name="Tabulka 10">
            <a:extLst>
              <a:ext uri="{FF2B5EF4-FFF2-40B4-BE49-F238E27FC236}">
                <a16:creationId xmlns:a16="http://schemas.microsoft.com/office/drawing/2014/main" id="{38ED32AC-AC3E-434E-BCDA-817487EC80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4528354"/>
              </p:ext>
            </p:extLst>
          </p:nvPr>
        </p:nvGraphicFramePr>
        <p:xfrm>
          <a:off x="4986595" y="2623208"/>
          <a:ext cx="4049902" cy="3596807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664757">
                  <a:extLst>
                    <a:ext uri="{9D8B030D-6E8A-4147-A177-3AD203B41FA5}">
                      <a16:colId xmlns:a16="http://schemas.microsoft.com/office/drawing/2014/main" val="3879800938"/>
                    </a:ext>
                  </a:extLst>
                </a:gridCol>
                <a:gridCol w="1270196">
                  <a:extLst>
                    <a:ext uri="{9D8B030D-6E8A-4147-A177-3AD203B41FA5}">
                      <a16:colId xmlns:a16="http://schemas.microsoft.com/office/drawing/2014/main" val="4053665115"/>
                    </a:ext>
                  </a:extLst>
                </a:gridCol>
                <a:gridCol w="923159">
                  <a:extLst>
                    <a:ext uri="{9D8B030D-6E8A-4147-A177-3AD203B41FA5}">
                      <a16:colId xmlns:a16="http://schemas.microsoft.com/office/drawing/2014/main" val="1017772960"/>
                    </a:ext>
                  </a:extLst>
                </a:gridCol>
                <a:gridCol w="1191790">
                  <a:extLst>
                    <a:ext uri="{9D8B030D-6E8A-4147-A177-3AD203B41FA5}">
                      <a16:colId xmlns:a16="http://schemas.microsoft.com/office/drawing/2014/main" val="1641285955"/>
                    </a:ext>
                  </a:extLst>
                </a:gridCol>
              </a:tblGrid>
              <a:tr h="57985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i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Kritérium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Počet preferencí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Normovaná váha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572785843"/>
                  </a:ext>
                </a:extLst>
              </a:tr>
              <a:tr h="48122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Termín dodání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4+1 = 5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0,3300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183186651"/>
                  </a:ext>
                </a:extLst>
              </a:tr>
              <a:tr h="48122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Pořizovací cena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3+1 = 4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0,2700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319934441"/>
                  </a:ext>
                </a:extLst>
              </a:tr>
              <a:tr h="48122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Pohon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2+1 = 3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0,2000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176098858"/>
                  </a:ext>
                </a:extLst>
              </a:tr>
              <a:tr h="48122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Náklady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1+1 = 2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0,1333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639997284"/>
                  </a:ext>
                </a:extLst>
              </a:tr>
              <a:tr h="58780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Spotřeba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0+1 = 1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0,0667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821810842"/>
                  </a:ext>
                </a:extLst>
              </a:tr>
              <a:tr h="50424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Součet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4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15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1,0000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518967487"/>
                  </a:ext>
                </a:extLst>
              </a:tr>
            </a:tbl>
          </a:graphicData>
        </a:graphic>
      </p:graphicFrame>
      <p:sp>
        <p:nvSpPr>
          <p:cNvPr id="31" name="TextovéPole 30">
            <a:extLst>
              <a:ext uri="{FF2B5EF4-FFF2-40B4-BE49-F238E27FC236}">
                <a16:creationId xmlns:a16="http://schemas.microsoft.com/office/drawing/2014/main" id="{D866B847-DD33-4AA6-AB88-CDD0FABC0340}"/>
              </a:ext>
            </a:extLst>
          </p:cNvPr>
          <p:cNvSpPr txBox="1"/>
          <p:nvPr/>
        </p:nvSpPr>
        <p:spPr>
          <a:xfrm>
            <a:off x="5281709" y="1957113"/>
            <a:ext cx="38963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-285750">
              <a:buFont typeface="Arial" pitchFamily="34" charset="0"/>
              <a:buChar char="•"/>
            </a:pPr>
            <a:r>
              <a:rPr lang="cs-CZ" sz="2800" b="1" dirty="0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Fullerův trojúhelník </a:t>
            </a:r>
          </a:p>
        </p:txBody>
      </p:sp>
    </p:spTree>
    <p:extLst>
      <p:ext uri="{BB962C8B-B14F-4D97-AF65-F5344CB8AC3E}">
        <p14:creationId xmlns:p14="http://schemas.microsoft.com/office/powerpoint/2010/main" val="847684748"/>
      </p:ext>
    </p:extLst>
  </p:cSld>
  <p:clrMapOvr>
    <a:masterClrMapping/>
  </p:clrMapOvr>
  <p:transition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symbol pro obsah 7" descr="1395494997544skola-sikmo.jpg"/>
          <p:cNvPicPr>
            <a:picLocks noChangeAspect="1"/>
          </p:cNvPicPr>
          <p:nvPr/>
        </p:nvPicPr>
        <p:blipFill>
          <a:blip r:embed="rId2">
            <a:lum bright="70000" contrast="-70000"/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12500"/>
          </a:effectLst>
        </p:spPr>
      </p:pic>
      <p:sp>
        <p:nvSpPr>
          <p:cNvPr id="7" name="TextovéPole 7"/>
          <p:cNvSpPr txBox="1">
            <a:spLocks noChangeArrowheads="1"/>
          </p:cNvSpPr>
          <p:nvPr/>
        </p:nvSpPr>
        <p:spPr bwMode="auto">
          <a:xfrm>
            <a:off x="3643306" y="6443662"/>
            <a:ext cx="2286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cs-CZ" altLang="cs-CZ" sz="2400" b="1" dirty="0">
                <a:solidFill>
                  <a:schemeClr val="bg1"/>
                </a:solidFill>
              </a:rPr>
              <a:t>www.VSTECB.CZ</a:t>
            </a:r>
            <a:r>
              <a:rPr lang="cs-CZ" altLang="cs-CZ" sz="2400" dirty="0">
                <a:solidFill>
                  <a:schemeClr val="bg1"/>
                </a:solidFill>
              </a:rPr>
              <a:t>	</a:t>
            </a:r>
          </a:p>
        </p:txBody>
      </p:sp>
      <p:pic>
        <p:nvPicPr>
          <p:cNvPr id="8" name="Picture 3" descr="E:\Záloha\Marketing\VŠTE\Corporate Identity\Logo\logosmall_vste.jpg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 l="4842" t="6861" r="10560" b="6533"/>
          <a:stretch/>
        </p:blipFill>
        <p:spPr bwMode="auto">
          <a:xfrm>
            <a:off x="8101341" y="5143512"/>
            <a:ext cx="1042659" cy="108012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9" name="TextovéPole 8"/>
          <p:cNvSpPr txBox="1"/>
          <p:nvPr/>
        </p:nvSpPr>
        <p:spPr>
          <a:xfrm>
            <a:off x="214282" y="6519446"/>
            <a:ext cx="25717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1600" b="1" dirty="0">
                <a:solidFill>
                  <a:schemeClr val="bg1"/>
                </a:solidFill>
              </a:rPr>
              <a:t>Ústav podnikové strategie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7500894" y="6519446"/>
            <a:ext cx="16431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1600" b="1" dirty="0">
                <a:solidFill>
                  <a:schemeClr val="bg1"/>
                </a:solidFill>
              </a:rPr>
              <a:t>Radim Šesták</a:t>
            </a:r>
          </a:p>
        </p:txBody>
      </p:sp>
      <p:sp>
        <p:nvSpPr>
          <p:cNvPr id="19" name="Obdélník 18"/>
          <p:cNvSpPr/>
          <p:nvPr/>
        </p:nvSpPr>
        <p:spPr>
          <a:xfrm>
            <a:off x="928662" y="0"/>
            <a:ext cx="70009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ctr" fontAlgn="base"/>
            <a:r>
              <a:rPr lang="cs-CZ" sz="4000" b="1" dirty="0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Dosažené výsledky</a:t>
            </a:r>
          </a:p>
        </p:txBody>
      </p:sp>
      <p:cxnSp>
        <p:nvCxnSpPr>
          <p:cNvPr id="23" name="Přímá spojnice 6"/>
          <p:cNvCxnSpPr>
            <a:cxnSpLocks/>
            <a:stCxn id="30" idx="2"/>
            <a:endCxn id="29" idx="6"/>
          </p:cNvCxnSpPr>
          <p:nvPr/>
        </p:nvCxnSpPr>
        <p:spPr>
          <a:xfrm flipV="1">
            <a:off x="737762" y="1494173"/>
            <a:ext cx="2919702" cy="10889"/>
          </a:xfrm>
          <a:prstGeom prst="line">
            <a:avLst/>
          </a:prstGeom>
          <a:ln w="571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ál 10"/>
          <p:cNvSpPr/>
          <p:nvPr/>
        </p:nvSpPr>
        <p:spPr>
          <a:xfrm>
            <a:off x="1348668" y="1394491"/>
            <a:ext cx="190900" cy="184572"/>
          </a:xfrm>
          <a:prstGeom prst="ellipse">
            <a:avLst/>
          </a:prstGeom>
          <a:solidFill>
            <a:srgbClr val="993333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Ovál 7"/>
          <p:cNvSpPr/>
          <p:nvPr/>
        </p:nvSpPr>
        <p:spPr>
          <a:xfrm>
            <a:off x="2673205" y="1327245"/>
            <a:ext cx="391051" cy="346829"/>
          </a:xfrm>
          <a:prstGeom prst="ellipse">
            <a:avLst/>
          </a:prstGeom>
          <a:solidFill>
            <a:srgbClr val="993333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vál 16"/>
          <p:cNvSpPr/>
          <p:nvPr/>
        </p:nvSpPr>
        <p:spPr>
          <a:xfrm>
            <a:off x="2004836" y="1404442"/>
            <a:ext cx="190900" cy="184572"/>
          </a:xfrm>
          <a:prstGeom prst="ellipse">
            <a:avLst/>
          </a:prstGeom>
          <a:solidFill>
            <a:srgbClr val="993333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Ovál 19"/>
          <p:cNvSpPr/>
          <p:nvPr/>
        </p:nvSpPr>
        <p:spPr>
          <a:xfrm>
            <a:off x="3466564" y="1401887"/>
            <a:ext cx="190900" cy="184572"/>
          </a:xfrm>
          <a:prstGeom prst="ellipse">
            <a:avLst/>
          </a:prstGeom>
          <a:solidFill>
            <a:srgbClr val="993333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Ovál 20"/>
          <p:cNvSpPr/>
          <p:nvPr/>
        </p:nvSpPr>
        <p:spPr>
          <a:xfrm>
            <a:off x="737762" y="1412776"/>
            <a:ext cx="190900" cy="184572"/>
          </a:xfrm>
          <a:prstGeom prst="ellipse">
            <a:avLst/>
          </a:prstGeom>
          <a:solidFill>
            <a:srgbClr val="993333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bdélník 20">
            <a:extLst>
              <a:ext uri="{FF2B5EF4-FFF2-40B4-BE49-F238E27FC236}">
                <a16:creationId xmlns:a16="http://schemas.microsoft.com/office/drawing/2014/main" id="{DE74D213-115D-43DB-B8C6-03D12A9AA8FA}"/>
              </a:ext>
            </a:extLst>
          </p:cNvPr>
          <p:cNvSpPr/>
          <p:nvPr/>
        </p:nvSpPr>
        <p:spPr>
          <a:xfrm>
            <a:off x="0" y="6357938"/>
            <a:ext cx="9144000" cy="500062"/>
          </a:xfrm>
          <a:prstGeom prst="rect">
            <a:avLst/>
          </a:prstGeom>
          <a:solidFill>
            <a:srgbClr val="99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 dirty="0"/>
          </a:p>
        </p:txBody>
      </p:sp>
      <p:sp>
        <p:nvSpPr>
          <p:cNvPr id="22" name="TextovéPole 7">
            <a:extLst>
              <a:ext uri="{FF2B5EF4-FFF2-40B4-BE49-F238E27FC236}">
                <a16:creationId xmlns:a16="http://schemas.microsoft.com/office/drawing/2014/main" id="{42BBDB4F-BCBB-42BB-B322-9964870D63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3306" y="6443662"/>
            <a:ext cx="2286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cs-CZ" altLang="cs-CZ" sz="2400" b="1" dirty="0">
                <a:solidFill>
                  <a:schemeClr val="bg1"/>
                </a:solidFill>
              </a:rPr>
              <a:t>-6-</a:t>
            </a:r>
            <a:r>
              <a:rPr lang="cs-CZ" altLang="cs-CZ" sz="2400" dirty="0">
                <a:solidFill>
                  <a:schemeClr val="bg1"/>
                </a:solidFill>
              </a:rPr>
              <a:t>	</a:t>
            </a:r>
          </a:p>
        </p:txBody>
      </p:sp>
      <p:sp>
        <p:nvSpPr>
          <p:cNvPr id="32" name="TextovéPole 31">
            <a:extLst>
              <a:ext uri="{FF2B5EF4-FFF2-40B4-BE49-F238E27FC236}">
                <a16:creationId xmlns:a16="http://schemas.microsoft.com/office/drawing/2014/main" id="{2651DD92-CCDD-4CC0-8967-49D1CFE208A0}"/>
              </a:ext>
            </a:extLst>
          </p:cNvPr>
          <p:cNvSpPr txBox="1"/>
          <p:nvPr/>
        </p:nvSpPr>
        <p:spPr>
          <a:xfrm>
            <a:off x="214281" y="6519446"/>
            <a:ext cx="29485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1600" b="1" dirty="0">
                <a:solidFill>
                  <a:schemeClr val="bg1"/>
                </a:solidFill>
              </a:rPr>
              <a:t>Ústav </a:t>
            </a:r>
            <a:r>
              <a:rPr lang="cs-CZ" altLang="cs-CZ" sz="1600" b="1" dirty="0" err="1">
                <a:solidFill>
                  <a:schemeClr val="bg1"/>
                </a:solidFill>
              </a:rPr>
              <a:t>technicko-technologický</a:t>
            </a:r>
            <a:endParaRPr lang="cs-CZ" altLang="cs-CZ" sz="1600" b="1" dirty="0">
              <a:solidFill>
                <a:schemeClr val="bg1"/>
              </a:solidFill>
            </a:endParaRPr>
          </a:p>
        </p:txBody>
      </p:sp>
      <p:sp>
        <p:nvSpPr>
          <p:cNvPr id="33" name="TextovéPole 32">
            <a:extLst>
              <a:ext uri="{FF2B5EF4-FFF2-40B4-BE49-F238E27FC236}">
                <a16:creationId xmlns:a16="http://schemas.microsoft.com/office/drawing/2014/main" id="{A583B5C4-401B-4468-BA0B-8488E5413251}"/>
              </a:ext>
            </a:extLst>
          </p:cNvPr>
          <p:cNvSpPr txBox="1"/>
          <p:nvPr/>
        </p:nvSpPr>
        <p:spPr>
          <a:xfrm>
            <a:off x="7429520" y="6519446"/>
            <a:ext cx="17144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1600" b="1" dirty="0">
                <a:solidFill>
                  <a:schemeClr val="bg1"/>
                </a:solidFill>
              </a:rPr>
              <a:t>Vendula Mezková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515DCA96-C4CE-46B7-8DFB-B68D2A375FD4}"/>
              </a:ext>
            </a:extLst>
          </p:cNvPr>
          <p:cNvSpPr txBox="1"/>
          <p:nvPr/>
        </p:nvSpPr>
        <p:spPr>
          <a:xfrm>
            <a:off x="404456" y="1940449"/>
            <a:ext cx="79839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1"/>
            <a:r>
              <a:rPr lang="cs-CZ" sz="2800" b="1" dirty="0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</a:p>
        </p:txBody>
      </p:sp>
      <p:sp>
        <p:nvSpPr>
          <p:cNvPr id="34" name="TextovéPole 33">
            <a:extLst>
              <a:ext uri="{FF2B5EF4-FFF2-40B4-BE49-F238E27FC236}">
                <a16:creationId xmlns:a16="http://schemas.microsoft.com/office/drawing/2014/main" id="{78C63251-1E42-4F6A-A0A3-596D874711C1}"/>
              </a:ext>
            </a:extLst>
          </p:cNvPr>
          <p:cNvSpPr txBox="1"/>
          <p:nvPr/>
        </p:nvSpPr>
        <p:spPr>
          <a:xfrm>
            <a:off x="316626" y="1835582"/>
            <a:ext cx="8306044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285750">
              <a:buFont typeface="Arial" pitchFamily="34" charset="0"/>
              <a:buChar char="•"/>
            </a:pPr>
            <a:r>
              <a:rPr lang="cs-CZ" sz="2800" b="1" dirty="0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Hodnocení variant</a:t>
            </a:r>
            <a:br>
              <a:rPr lang="cs-CZ" sz="3200" b="1" dirty="0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endParaRPr lang="cs-CZ" sz="3200" b="1" dirty="0">
              <a:ln w="18000">
                <a:solidFill>
                  <a:srgbClr val="961616"/>
                </a:solidFill>
                <a:prstDash val="solid"/>
                <a:miter lim="800000"/>
              </a:ln>
              <a:solidFill>
                <a:srgbClr val="A62C2C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marL="171450" lvl="1"/>
            <a:endParaRPr lang="cs-CZ" sz="2800" b="1" dirty="0">
              <a:ln w="18000">
                <a:solidFill>
                  <a:srgbClr val="961616"/>
                </a:solidFill>
                <a:prstDash val="solid"/>
                <a:miter lim="800000"/>
              </a:ln>
              <a:solidFill>
                <a:srgbClr val="A62C2C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lvl="1" indent="-285750">
              <a:buFont typeface="Arial" pitchFamily="34" charset="0"/>
              <a:buChar char="•"/>
            </a:pPr>
            <a:endParaRPr lang="cs-CZ" sz="2800" dirty="0">
              <a:ln w="18000">
                <a:solidFill>
                  <a:srgbClr val="961616"/>
                </a:solidFill>
                <a:prstDash val="solid"/>
                <a:miter lim="800000"/>
              </a:ln>
              <a:solidFill>
                <a:srgbClr val="A62C2C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endParaRPr lang="cs-CZ" sz="3200" b="1" dirty="0">
              <a:ln w="18000">
                <a:solidFill>
                  <a:srgbClr val="961616"/>
                </a:solidFill>
                <a:prstDash val="solid"/>
                <a:miter lim="800000"/>
              </a:ln>
              <a:solidFill>
                <a:srgbClr val="A62C2C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  <p:graphicFrame>
        <p:nvGraphicFramePr>
          <p:cNvPr id="12" name="Tabulka 11">
            <a:extLst>
              <a:ext uri="{FF2B5EF4-FFF2-40B4-BE49-F238E27FC236}">
                <a16:creationId xmlns:a16="http://schemas.microsoft.com/office/drawing/2014/main" id="{D8655A50-F51B-4F0F-913A-8A588E141E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913813"/>
              </p:ext>
            </p:extLst>
          </p:nvPr>
        </p:nvGraphicFramePr>
        <p:xfrm>
          <a:off x="685800" y="2432390"/>
          <a:ext cx="6743720" cy="3774396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357662">
                  <a:extLst>
                    <a:ext uri="{9D8B030D-6E8A-4147-A177-3AD203B41FA5}">
                      <a16:colId xmlns:a16="http://schemas.microsoft.com/office/drawing/2014/main" val="1276761401"/>
                    </a:ext>
                  </a:extLst>
                </a:gridCol>
                <a:gridCol w="1108566">
                  <a:extLst>
                    <a:ext uri="{9D8B030D-6E8A-4147-A177-3AD203B41FA5}">
                      <a16:colId xmlns:a16="http://schemas.microsoft.com/office/drawing/2014/main" val="3005486343"/>
                    </a:ext>
                  </a:extLst>
                </a:gridCol>
                <a:gridCol w="1116974">
                  <a:extLst>
                    <a:ext uri="{9D8B030D-6E8A-4147-A177-3AD203B41FA5}">
                      <a16:colId xmlns:a16="http://schemas.microsoft.com/office/drawing/2014/main" val="1689941990"/>
                    </a:ext>
                  </a:extLst>
                </a:gridCol>
                <a:gridCol w="726740">
                  <a:extLst>
                    <a:ext uri="{9D8B030D-6E8A-4147-A177-3AD203B41FA5}">
                      <a16:colId xmlns:a16="http://schemas.microsoft.com/office/drawing/2014/main" val="2695169069"/>
                    </a:ext>
                  </a:extLst>
                </a:gridCol>
                <a:gridCol w="1297952">
                  <a:extLst>
                    <a:ext uri="{9D8B030D-6E8A-4147-A177-3AD203B41FA5}">
                      <a16:colId xmlns:a16="http://schemas.microsoft.com/office/drawing/2014/main" val="1889416478"/>
                    </a:ext>
                  </a:extLst>
                </a:gridCol>
                <a:gridCol w="1135826">
                  <a:extLst>
                    <a:ext uri="{9D8B030D-6E8A-4147-A177-3AD203B41FA5}">
                      <a16:colId xmlns:a16="http://schemas.microsoft.com/office/drawing/2014/main" val="461379197"/>
                    </a:ext>
                  </a:extLst>
                </a:gridCol>
              </a:tblGrid>
              <a:tr h="55236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Typ vozidla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Termín dodání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Pořizovací cena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Pohon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Náklady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Spotřeba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265165903"/>
                  </a:ext>
                </a:extLst>
              </a:tr>
              <a:tr h="80550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Dacia Duster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90 dní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394 900 Kč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4x4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98 466 </a:t>
                      </a:r>
                      <a:br>
                        <a:rPr lang="cs-CZ" sz="1400" b="1">
                          <a:effectLst/>
                        </a:rPr>
                      </a:br>
                      <a:r>
                        <a:rPr lang="cs-CZ" sz="1400" b="1">
                          <a:effectLst/>
                        </a:rPr>
                        <a:t>Kč/rok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4,7l/100km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789947864"/>
                  </a:ext>
                </a:extLst>
              </a:tr>
              <a:tr h="80550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Opel Mokka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105 dní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528 900 Kč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4x4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120 632</a:t>
                      </a:r>
                      <a:br>
                        <a:rPr lang="cs-CZ" sz="1400" b="1" dirty="0">
                          <a:effectLst/>
                        </a:rPr>
                      </a:br>
                      <a:r>
                        <a:rPr lang="cs-CZ" sz="1400" b="1" dirty="0">
                          <a:effectLst/>
                        </a:rPr>
                        <a:t>Kč/rok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5,4l/100km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170950552"/>
                  </a:ext>
                </a:extLst>
              </a:tr>
              <a:tr h="80550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Suzuki SX4 S Cross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90 dní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579 900 Kč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4x4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127 918</a:t>
                      </a:r>
                      <a:br>
                        <a:rPr lang="cs-CZ" sz="1400" b="1" dirty="0">
                          <a:effectLst/>
                        </a:rPr>
                      </a:br>
                      <a:r>
                        <a:rPr lang="cs-CZ" sz="1400" b="1" dirty="0">
                          <a:effectLst/>
                        </a:rPr>
                        <a:t>Kč/rok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5,4l/100km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420610535"/>
                  </a:ext>
                </a:extLst>
              </a:tr>
              <a:tr h="80550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Škoda Yeti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90 dní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479 900 Kč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4x4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116 992</a:t>
                      </a:r>
                      <a:br>
                        <a:rPr lang="cs-CZ" sz="1400" b="1">
                          <a:effectLst/>
                        </a:rPr>
                      </a:br>
                      <a:r>
                        <a:rPr lang="cs-CZ" sz="1400" b="1">
                          <a:effectLst/>
                        </a:rPr>
                        <a:t>Kč/rok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5,8l/100km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1856418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7863258"/>
      </p:ext>
    </p:extLst>
  </p:cSld>
  <p:clrMapOvr>
    <a:masterClrMapping/>
  </p:clrMapOvr>
  <p:transition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symbol pro obsah 7" descr="1395494997544skola-sikmo.jpg"/>
          <p:cNvPicPr>
            <a:picLocks noChangeAspect="1"/>
          </p:cNvPicPr>
          <p:nvPr/>
        </p:nvPicPr>
        <p:blipFill>
          <a:blip r:embed="rId2">
            <a:lum bright="70000" contrast="-70000"/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12500"/>
          </a:effectLst>
        </p:spPr>
      </p:pic>
      <p:sp>
        <p:nvSpPr>
          <p:cNvPr id="7" name="TextovéPole 7"/>
          <p:cNvSpPr txBox="1">
            <a:spLocks noChangeArrowheads="1"/>
          </p:cNvSpPr>
          <p:nvPr/>
        </p:nvSpPr>
        <p:spPr bwMode="auto">
          <a:xfrm>
            <a:off x="3643306" y="6443662"/>
            <a:ext cx="2286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cs-CZ" altLang="cs-CZ" sz="2400" b="1" dirty="0">
                <a:solidFill>
                  <a:schemeClr val="bg1"/>
                </a:solidFill>
              </a:rPr>
              <a:t>www.VSTECB.CZ</a:t>
            </a:r>
            <a:r>
              <a:rPr lang="cs-CZ" altLang="cs-CZ" sz="2400" dirty="0">
                <a:solidFill>
                  <a:schemeClr val="bg1"/>
                </a:solidFill>
              </a:rPr>
              <a:t>	</a:t>
            </a:r>
          </a:p>
        </p:txBody>
      </p:sp>
      <p:pic>
        <p:nvPicPr>
          <p:cNvPr id="8" name="Picture 3" descr="E:\Záloha\Marketing\VŠTE\Corporate Identity\Logo\logosmall_vste.jpg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 l="4842" t="6861" r="10560" b="6533"/>
          <a:stretch/>
        </p:blipFill>
        <p:spPr bwMode="auto">
          <a:xfrm>
            <a:off x="8101341" y="5143512"/>
            <a:ext cx="1042659" cy="108012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9" name="TextovéPole 8"/>
          <p:cNvSpPr txBox="1"/>
          <p:nvPr/>
        </p:nvSpPr>
        <p:spPr>
          <a:xfrm>
            <a:off x="214282" y="6519446"/>
            <a:ext cx="25717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1600" b="1" dirty="0">
                <a:solidFill>
                  <a:schemeClr val="bg1"/>
                </a:solidFill>
              </a:rPr>
              <a:t>Ústav podnikové strategie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7500894" y="6519446"/>
            <a:ext cx="16431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1600" b="1" dirty="0">
                <a:solidFill>
                  <a:schemeClr val="bg1"/>
                </a:solidFill>
              </a:rPr>
              <a:t>Radim Šesták</a:t>
            </a:r>
          </a:p>
        </p:txBody>
      </p:sp>
      <p:sp>
        <p:nvSpPr>
          <p:cNvPr id="19" name="Obdélník 18"/>
          <p:cNvSpPr/>
          <p:nvPr/>
        </p:nvSpPr>
        <p:spPr>
          <a:xfrm>
            <a:off x="928662" y="0"/>
            <a:ext cx="70009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ctr" fontAlgn="base"/>
            <a:r>
              <a:rPr lang="cs-CZ" sz="4000" b="1" dirty="0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Dosažené výsledky</a:t>
            </a:r>
          </a:p>
        </p:txBody>
      </p:sp>
      <p:cxnSp>
        <p:nvCxnSpPr>
          <p:cNvPr id="23" name="Přímá spojnice 6"/>
          <p:cNvCxnSpPr>
            <a:cxnSpLocks/>
            <a:stCxn id="30" idx="2"/>
            <a:endCxn id="29" idx="6"/>
          </p:cNvCxnSpPr>
          <p:nvPr/>
        </p:nvCxnSpPr>
        <p:spPr>
          <a:xfrm flipV="1">
            <a:off x="737762" y="1494173"/>
            <a:ext cx="2919702" cy="10889"/>
          </a:xfrm>
          <a:prstGeom prst="line">
            <a:avLst/>
          </a:prstGeom>
          <a:ln w="571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ál 10"/>
          <p:cNvSpPr/>
          <p:nvPr/>
        </p:nvSpPr>
        <p:spPr>
          <a:xfrm>
            <a:off x="1348668" y="1394491"/>
            <a:ext cx="190900" cy="184572"/>
          </a:xfrm>
          <a:prstGeom prst="ellipse">
            <a:avLst/>
          </a:prstGeom>
          <a:solidFill>
            <a:srgbClr val="993333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Ovál 7"/>
          <p:cNvSpPr/>
          <p:nvPr/>
        </p:nvSpPr>
        <p:spPr>
          <a:xfrm>
            <a:off x="2673205" y="1327245"/>
            <a:ext cx="391051" cy="346829"/>
          </a:xfrm>
          <a:prstGeom prst="ellipse">
            <a:avLst/>
          </a:prstGeom>
          <a:solidFill>
            <a:srgbClr val="993333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vál 16"/>
          <p:cNvSpPr/>
          <p:nvPr/>
        </p:nvSpPr>
        <p:spPr>
          <a:xfrm>
            <a:off x="2004836" y="1404442"/>
            <a:ext cx="190900" cy="184572"/>
          </a:xfrm>
          <a:prstGeom prst="ellipse">
            <a:avLst/>
          </a:prstGeom>
          <a:solidFill>
            <a:srgbClr val="993333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Ovál 19"/>
          <p:cNvSpPr/>
          <p:nvPr/>
        </p:nvSpPr>
        <p:spPr>
          <a:xfrm>
            <a:off x="3466564" y="1401887"/>
            <a:ext cx="190900" cy="184572"/>
          </a:xfrm>
          <a:prstGeom prst="ellipse">
            <a:avLst/>
          </a:prstGeom>
          <a:solidFill>
            <a:srgbClr val="993333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Ovál 20"/>
          <p:cNvSpPr/>
          <p:nvPr/>
        </p:nvSpPr>
        <p:spPr>
          <a:xfrm>
            <a:off x="737762" y="1412776"/>
            <a:ext cx="190900" cy="184572"/>
          </a:xfrm>
          <a:prstGeom prst="ellipse">
            <a:avLst/>
          </a:prstGeom>
          <a:solidFill>
            <a:srgbClr val="993333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bdélník 20">
            <a:extLst>
              <a:ext uri="{FF2B5EF4-FFF2-40B4-BE49-F238E27FC236}">
                <a16:creationId xmlns:a16="http://schemas.microsoft.com/office/drawing/2014/main" id="{DE74D213-115D-43DB-B8C6-03D12A9AA8FA}"/>
              </a:ext>
            </a:extLst>
          </p:cNvPr>
          <p:cNvSpPr/>
          <p:nvPr/>
        </p:nvSpPr>
        <p:spPr>
          <a:xfrm>
            <a:off x="0" y="6357938"/>
            <a:ext cx="9144000" cy="500062"/>
          </a:xfrm>
          <a:prstGeom prst="rect">
            <a:avLst/>
          </a:prstGeom>
          <a:solidFill>
            <a:srgbClr val="99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 dirty="0"/>
          </a:p>
        </p:txBody>
      </p:sp>
      <p:sp>
        <p:nvSpPr>
          <p:cNvPr id="22" name="TextovéPole 7">
            <a:extLst>
              <a:ext uri="{FF2B5EF4-FFF2-40B4-BE49-F238E27FC236}">
                <a16:creationId xmlns:a16="http://schemas.microsoft.com/office/drawing/2014/main" id="{42BBDB4F-BCBB-42BB-B322-9964870D63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3306" y="6443662"/>
            <a:ext cx="2286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cs-CZ" altLang="cs-CZ" sz="2400" b="1" dirty="0">
                <a:solidFill>
                  <a:schemeClr val="bg1"/>
                </a:solidFill>
              </a:rPr>
              <a:t>-7-</a:t>
            </a:r>
            <a:r>
              <a:rPr lang="cs-CZ" altLang="cs-CZ" sz="2400" dirty="0">
                <a:solidFill>
                  <a:schemeClr val="bg1"/>
                </a:solidFill>
              </a:rPr>
              <a:t>	</a:t>
            </a:r>
          </a:p>
        </p:txBody>
      </p:sp>
      <p:sp>
        <p:nvSpPr>
          <p:cNvPr id="32" name="TextovéPole 31">
            <a:extLst>
              <a:ext uri="{FF2B5EF4-FFF2-40B4-BE49-F238E27FC236}">
                <a16:creationId xmlns:a16="http://schemas.microsoft.com/office/drawing/2014/main" id="{2651DD92-CCDD-4CC0-8967-49D1CFE208A0}"/>
              </a:ext>
            </a:extLst>
          </p:cNvPr>
          <p:cNvSpPr txBox="1"/>
          <p:nvPr/>
        </p:nvSpPr>
        <p:spPr>
          <a:xfrm>
            <a:off x="214281" y="6519446"/>
            <a:ext cx="29485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1600" b="1" dirty="0">
                <a:solidFill>
                  <a:schemeClr val="bg1"/>
                </a:solidFill>
              </a:rPr>
              <a:t>Ústav </a:t>
            </a:r>
            <a:r>
              <a:rPr lang="cs-CZ" altLang="cs-CZ" sz="1600" b="1" dirty="0" err="1">
                <a:solidFill>
                  <a:schemeClr val="bg1"/>
                </a:solidFill>
              </a:rPr>
              <a:t>technicko-technologický</a:t>
            </a:r>
            <a:endParaRPr lang="cs-CZ" altLang="cs-CZ" sz="1600" b="1" dirty="0">
              <a:solidFill>
                <a:schemeClr val="bg1"/>
              </a:solidFill>
            </a:endParaRPr>
          </a:p>
        </p:txBody>
      </p:sp>
      <p:sp>
        <p:nvSpPr>
          <p:cNvPr id="33" name="TextovéPole 32">
            <a:extLst>
              <a:ext uri="{FF2B5EF4-FFF2-40B4-BE49-F238E27FC236}">
                <a16:creationId xmlns:a16="http://schemas.microsoft.com/office/drawing/2014/main" id="{A583B5C4-401B-4468-BA0B-8488E5413251}"/>
              </a:ext>
            </a:extLst>
          </p:cNvPr>
          <p:cNvSpPr txBox="1"/>
          <p:nvPr/>
        </p:nvSpPr>
        <p:spPr>
          <a:xfrm>
            <a:off x="7429520" y="6519446"/>
            <a:ext cx="17144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1600" b="1" dirty="0">
                <a:solidFill>
                  <a:schemeClr val="bg1"/>
                </a:solidFill>
              </a:rPr>
              <a:t>Vendula Mezková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515DCA96-C4CE-46B7-8DFB-B68D2A375FD4}"/>
              </a:ext>
            </a:extLst>
          </p:cNvPr>
          <p:cNvSpPr txBox="1"/>
          <p:nvPr/>
        </p:nvSpPr>
        <p:spPr>
          <a:xfrm>
            <a:off x="404457" y="1940449"/>
            <a:ext cx="38963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-285750">
              <a:buFont typeface="Arial" pitchFamily="34" charset="0"/>
              <a:buChar char="•"/>
            </a:pPr>
            <a:r>
              <a:rPr lang="cs-CZ" sz="2800" b="1" dirty="0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Metoda WSA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2" name="Tabulka 11">
                <a:extLst>
                  <a:ext uri="{FF2B5EF4-FFF2-40B4-BE49-F238E27FC236}">
                    <a16:creationId xmlns:a16="http://schemas.microsoft.com/office/drawing/2014/main" id="{07EC5859-D483-46F3-B30E-5D951D65B92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30210667"/>
                  </p:ext>
                </p:extLst>
              </p:nvPr>
            </p:nvGraphicFramePr>
            <p:xfrm>
              <a:off x="685800" y="2460230"/>
              <a:ext cx="7018020" cy="3596810"/>
            </p:xfrm>
            <a:graphic>
              <a:graphicData uri="http://schemas.openxmlformats.org/drawingml/2006/table">
                <a:tbl>
                  <a:tblPr firstRow="1" firstCol="1" bandRow="1">
                    <a:tableStyleId>{21E4AEA4-8DFA-4A89-87EB-49C32662AFE0}</a:tableStyleId>
                  </a:tblPr>
                  <a:tblGrid>
                    <a:gridCol w="1502642">
                      <a:extLst>
                        <a:ext uri="{9D8B030D-6E8A-4147-A177-3AD203B41FA5}">
                          <a16:colId xmlns:a16="http://schemas.microsoft.com/office/drawing/2014/main" val="538621974"/>
                        </a:ext>
                      </a:extLst>
                    </a:gridCol>
                    <a:gridCol w="1040181">
                      <a:extLst>
                        <a:ext uri="{9D8B030D-6E8A-4147-A177-3AD203B41FA5}">
                          <a16:colId xmlns:a16="http://schemas.microsoft.com/office/drawing/2014/main" val="3348104614"/>
                        </a:ext>
                      </a:extLst>
                    </a:gridCol>
                    <a:gridCol w="1112752">
                      <a:extLst>
                        <a:ext uri="{9D8B030D-6E8A-4147-A177-3AD203B41FA5}">
                          <a16:colId xmlns:a16="http://schemas.microsoft.com/office/drawing/2014/main" val="505066478"/>
                        </a:ext>
                      </a:extLst>
                    </a:gridCol>
                    <a:gridCol w="693691">
                      <a:extLst>
                        <a:ext uri="{9D8B030D-6E8A-4147-A177-3AD203B41FA5}">
                          <a16:colId xmlns:a16="http://schemas.microsoft.com/office/drawing/2014/main" val="228492116"/>
                        </a:ext>
                      </a:extLst>
                    </a:gridCol>
                    <a:gridCol w="693691">
                      <a:extLst>
                        <a:ext uri="{9D8B030D-6E8A-4147-A177-3AD203B41FA5}">
                          <a16:colId xmlns:a16="http://schemas.microsoft.com/office/drawing/2014/main" val="848727150"/>
                        </a:ext>
                      </a:extLst>
                    </a:gridCol>
                    <a:gridCol w="717881">
                      <a:extLst>
                        <a:ext uri="{9D8B030D-6E8A-4147-A177-3AD203B41FA5}">
                          <a16:colId xmlns:a16="http://schemas.microsoft.com/office/drawing/2014/main" val="1463223649"/>
                        </a:ext>
                      </a:extLst>
                    </a:gridCol>
                    <a:gridCol w="1257182">
                      <a:extLst>
                        <a:ext uri="{9D8B030D-6E8A-4147-A177-3AD203B41FA5}">
                          <a16:colId xmlns:a16="http://schemas.microsoft.com/office/drawing/2014/main" val="3204262518"/>
                        </a:ext>
                      </a:extLst>
                    </a:gridCol>
                  </a:tblGrid>
                  <a:tr h="68558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 dirty="0">
                              <a:effectLst/>
                            </a:rPr>
                            <a:t>Kritéria</a:t>
                          </a:r>
                          <a:endParaRPr lang="cs-CZ" sz="12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effectLst/>
                            </a:rPr>
                            <a:t>Termín dodání</a:t>
                          </a:r>
                          <a:endParaRPr lang="cs-CZ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effectLst/>
                            </a:rPr>
                            <a:t>Pořizovací cena</a:t>
                          </a:r>
                          <a:endParaRPr lang="cs-CZ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effectLst/>
                            </a:rPr>
                            <a:t>Pohon</a:t>
                          </a:r>
                          <a:endParaRPr lang="cs-CZ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effectLst/>
                            </a:rPr>
                            <a:t>Náklady</a:t>
                          </a:r>
                          <a:endParaRPr lang="cs-CZ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effectLst/>
                            </a:rPr>
                            <a:t>Spotřeba</a:t>
                          </a:r>
                          <a:endParaRPr lang="cs-CZ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effectLst/>
                            </a:rPr>
                            <a:t>u(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cs-CZ" sz="12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1200">
                                      <a:effectLst/>
                                      <a:latin typeface="Cambria Math" panose="02040503050406030204" pitchFamily="18" charset="0"/>
                                    </a:rPr>
                                    <m:t>𝑿</m:t>
                                  </m:r>
                                </m:e>
                                <m:sub>
                                  <m:r>
                                    <a:rPr lang="cs-CZ" sz="1200">
                                      <a:effectLst/>
                                      <a:latin typeface="Cambria Math" panose="02040503050406030204" pitchFamily="18" charset="0"/>
                                    </a:rPr>
                                    <m:t>𝒋</m:t>
                                  </m:r>
                                </m:sub>
                              </m:sSub>
                            </m:oMath>
                          </a14:m>
                          <a:r>
                            <a:rPr lang="cs-CZ" sz="1200">
                              <a:effectLst/>
                            </a:rPr>
                            <a:t>)</a:t>
                          </a:r>
                          <a:endParaRPr lang="cs-CZ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extLst>
                      <a:ext uri="{0D108BD9-81ED-4DB2-BD59-A6C34878D82A}">
                        <a16:rowId xmlns:a16="http://schemas.microsoft.com/office/drawing/2014/main" val="948654310"/>
                      </a:ext>
                    </a:extLst>
                  </a:tr>
                  <a:tr h="32347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effectLst/>
                            </a:rPr>
                            <a:t>Váhy</a:t>
                          </a:r>
                          <a:endParaRPr lang="cs-CZ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 dirty="0">
                              <a:effectLst/>
                            </a:rPr>
                            <a:t>0,33</a:t>
                          </a:r>
                          <a:endParaRPr lang="cs-CZ" sz="1400" b="1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>
                              <a:effectLst/>
                            </a:rPr>
                            <a:t>0,27</a:t>
                          </a:r>
                          <a:endParaRPr lang="cs-CZ" sz="14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>
                              <a:effectLst/>
                            </a:rPr>
                            <a:t>0,2</a:t>
                          </a:r>
                          <a:endParaRPr lang="cs-CZ" sz="14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>
                              <a:effectLst/>
                            </a:rPr>
                            <a:t>0,1333</a:t>
                          </a:r>
                          <a:endParaRPr lang="cs-CZ" sz="14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>
                              <a:effectLst/>
                            </a:rPr>
                            <a:t>0,0667</a:t>
                          </a:r>
                          <a:endParaRPr lang="cs-CZ" sz="14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>
                              <a:effectLst/>
                            </a:rPr>
                            <a:t>1</a:t>
                          </a:r>
                          <a:endParaRPr lang="cs-CZ" sz="14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extLst>
                      <a:ext uri="{0D108BD9-81ED-4DB2-BD59-A6C34878D82A}">
                        <a16:rowId xmlns:a16="http://schemas.microsoft.com/office/drawing/2014/main" val="1345374697"/>
                      </a:ext>
                    </a:extLst>
                  </a:tr>
                  <a:tr h="32347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effectLst/>
                            </a:rPr>
                            <a:t>Dacia</a:t>
                          </a:r>
                          <a:endParaRPr lang="cs-CZ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>
                              <a:effectLst/>
                            </a:rPr>
                            <a:t>1</a:t>
                          </a:r>
                          <a:endParaRPr lang="cs-CZ" sz="14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 dirty="0">
                              <a:effectLst/>
                            </a:rPr>
                            <a:t>1</a:t>
                          </a:r>
                          <a:endParaRPr lang="cs-CZ" sz="1400" b="1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 dirty="0">
                              <a:effectLst/>
                            </a:rPr>
                            <a:t>1</a:t>
                          </a:r>
                          <a:endParaRPr lang="cs-CZ" sz="1400" b="1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>
                              <a:effectLst/>
                            </a:rPr>
                            <a:t>1</a:t>
                          </a:r>
                          <a:endParaRPr lang="cs-CZ" sz="14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>
                              <a:effectLst/>
                            </a:rPr>
                            <a:t>1</a:t>
                          </a:r>
                          <a:endParaRPr lang="cs-CZ" sz="14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>
                              <a:effectLst/>
                            </a:rPr>
                            <a:t>1</a:t>
                          </a:r>
                          <a:endParaRPr lang="cs-CZ" sz="14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extLst>
                      <a:ext uri="{0D108BD9-81ED-4DB2-BD59-A6C34878D82A}">
                        <a16:rowId xmlns:a16="http://schemas.microsoft.com/office/drawing/2014/main" val="1751664301"/>
                      </a:ext>
                    </a:extLst>
                  </a:tr>
                  <a:tr h="32347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effectLst/>
                            </a:rPr>
                            <a:t>Opel</a:t>
                          </a:r>
                          <a:endParaRPr lang="cs-CZ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>
                              <a:effectLst/>
                            </a:rPr>
                            <a:t>0</a:t>
                          </a:r>
                          <a:endParaRPr lang="cs-CZ" sz="14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>
                              <a:effectLst/>
                            </a:rPr>
                            <a:t>0.2757</a:t>
                          </a:r>
                          <a:endParaRPr lang="cs-CZ" sz="14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>
                              <a:effectLst/>
                            </a:rPr>
                            <a:t>1</a:t>
                          </a:r>
                          <a:endParaRPr lang="cs-CZ" sz="14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 dirty="0">
                              <a:effectLst/>
                            </a:rPr>
                            <a:t>0,2473</a:t>
                          </a:r>
                          <a:endParaRPr lang="cs-CZ" sz="1400" b="1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 dirty="0">
                              <a:effectLst/>
                            </a:rPr>
                            <a:t>0,3636</a:t>
                          </a:r>
                          <a:endParaRPr lang="cs-CZ" sz="1400" b="1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>
                              <a:effectLst/>
                            </a:rPr>
                            <a:t>0,8799</a:t>
                          </a:r>
                          <a:endParaRPr lang="cs-CZ" sz="14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extLst>
                      <a:ext uri="{0D108BD9-81ED-4DB2-BD59-A6C34878D82A}">
                        <a16:rowId xmlns:a16="http://schemas.microsoft.com/office/drawing/2014/main" val="4169556163"/>
                      </a:ext>
                    </a:extLst>
                  </a:tr>
                  <a:tr h="32347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effectLst/>
                            </a:rPr>
                            <a:t>Suzuki</a:t>
                          </a:r>
                          <a:endParaRPr lang="cs-CZ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>
                              <a:effectLst/>
                            </a:rPr>
                            <a:t>1</a:t>
                          </a:r>
                          <a:endParaRPr lang="cs-CZ" sz="14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>
                              <a:effectLst/>
                            </a:rPr>
                            <a:t>0</a:t>
                          </a:r>
                          <a:endParaRPr lang="cs-CZ" sz="14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>
                              <a:effectLst/>
                            </a:rPr>
                            <a:t>1</a:t>
                          </a:r>
                          <a:endParaRPr lang="cs-CZ" sz="14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>
                              <a:effectLst/>
                            </a:rPr>
                            <a:t>0</a:t>
                          </a:r>
                          <a:endParaRPr lang="cs-CZ" sz="14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 dirty="0">
                              <a:effectLst/>
                            </a:rPr>
                            <a:t>0,3636</a:t>
                          </a:r>
                          <a:endParaRPr lang="cs-CZ" sz="1400" b="1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 dirty="0">
                              <a:effectLst/>
                            </a:rPr>
                            <a:t>0,55</a:t>
                          </a:r>
                          <a:endParaRPr lang="cs-CZ" sz="1400" b="1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extLst>
                      <a:ext uri="{0D108BD9-81ED-4DB2-BD59-A6C34878D82A}">
                        <a16:rowId xmlns:a16="http://schemas.microsoft.com/office/drawing/2014/main" val="2784564573"/>
                      </a:ext>
                    </a:extLst>
                  </a:tr>
                  <a:tr h="32347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effectLst/>
                            </a:rPr>
                            <a:t>Škoda</a:t>
                          </a:r>
                          <a:endParaRPr lang="cs-CZ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>
                              <a:effectLst/>
                            </a:rPr>
                            <a:t>1</a:t>
                          </a:r>
                          <a:endParaRPr lang="cs-CZ" sz="14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>
                              <a:effectLst/>
                            </a:rPr>
                            <a:t>0.5406</a:t>
                          </a:r>
                          <a:endParaRPr lang="cs-CZ" sz="14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>
                              <a:effectLst/>
                            </a:rPr>
                            <a:t>1</a:t>
                          </a:r>
                          <a:endParaRPr lang="cs-CZ" sz="14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>
                              <a:effectLst/>
                            </a:rPr>
                            <a:t>0,629</a:t>
                          </a:r>
                          <a:endParaRPr lang="cs-CZ" sz="14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>
                              <a:effectLst/>
                            </a:rPr>
                            <a:t>0</a:t>
                          </a:r>
                          <a:endParaRPr lang="cs-CZ" sz="14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 dirty="0">
                              <a:effectLst/>
                            </a:rPr>
                            <a:t>0,76</a:t>
                          </a:r>
                          <a:endParaRPr lang="cs-CZ" sz="1400" b="1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extLst>
                      <a:ext uri="{0D108BD9-81ED-4DB2-BD59-A6C34878D82A}">
                        <a16:rowId xmlns:a16="http://schemas.microsoft.com/office/drawing/2014/main" val="164784134"/>
                      </a:ext>
                    </a:extLst>
                  </a:tr>
                  <a:tr h="32347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effectLst/>
                            </a:rPr>
                            <a:t>Povaha</a:t>
                          </a:r>
                          <a:endParaRPr lang="cs-CZ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>
                              <a:effectLst/>
                            </a:rPr>
                            <a:t>Min</a:t>
                          </a:r>
                          <a:endParaRPr lang="cs-CZ" sz="14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>
                              <a:effectLst/>
                            </a:rPr>
                            <a:t>Min</a:t>
                          </a:r>
                          <a:endParaRPr lang="cs-CZ" sz="14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>
                              <a:effectLst/>
                            </a:rPr>
                            <a:t>Max</a:t>
                          </a:r>
                          <a:endParaRPr lang="cs-CZ" sz="14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>
                              <a:effectLst/>
                            </a:rPr>
                            <a:t>Min</a:t>
                          </a:r>
                          <a:endParaRPr lang="cs-CZ" sz="14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>
                              <a:effectLst/>
                            </a:rPr>
                            <a:t>Min</a:t>
                          </a:r>
                          <a:endParaRPr lang="cs-CZ" sz="14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</a:pPr>
                          <a:endParaRPr lang="cs-CZ" sz="1400" b="1" dirty="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extLst>
                      <a:ext uri="{0D108BD9-81ED-4DB2-BD59-A6C34878D82A}">
                        <a16:rowId xmlns:a16="http://schemas.microsoft.com/office/drawing/2014/main" val="4281378213"/>
                      </a:ext>
                    </a:extLst>
                  </a:tr>
                  <a:tr h="32347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effectLst/>
                            </a:rPr>
                            <a:t>H ideální varianta</a:t>
                          </a:r>
                          <a:endParaRPr lang="cs-CZ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>
                              <a:effectLst/>
                            </a:rPr>
                            <a:t>90</a:t>
                          </a:r>
                          <a:endParaRPr lang="cs-CZ" sz="14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>
                              <a:effectLst/>
                            </a:rPr>
                            <a:t>394 900</a:t>
                          </a:r>
                          <a:endParaRPr lang="cs-CZ" sz="14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>
                              <a:effectLst/>
                            </a:rPr>
                            <a:t>4</a:t>
                          </a:r>
                          <a:endParaRPr lang="cs-CZ" sz="14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>
                              <a:effectLst/>
                            </a:rPr>
                            <a:t>98 466</a:t>
                          </a:r>
                          <a:endParaRPr lang="cs-CZ" sz="14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>
                              <a:effectLst/>
                            </a:rPr>
                            <a:t>4,7</a:t>
                          </a:r>
                          <a:endParaRPr lang="cs-CZ" sz="14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</a:pPr>
                          <a:endParaRPr lang="cs-CZ" sz="1400" b="1" dirty="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extLst>
                      <a:ext uri="{0D108BD9-81ED-4DB2-BD59-A6C34878D82A}">
                        <a16:rowId xmlns:a16="http://schemas.microsoft.com/office/drawing/2014/main" val="3530712814"/>
                      </a:ext>
                    </a:extLst>
                  </a:tr>
                  <a:tr h="32347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effectLst/>
                            </a:rPr>
                            <a:t>D bazální varianta</a:t>
                          </a:r>
                          <a:endParaRPr lang="cs-CZ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>
                              <a:effectLst/>
                            </a:rPr>
                            <a:t>105</a:t>
                          </a:r>
                          <a:endParaRPr lang="cs-CZ" sz="14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>
                              <a:effectLst/>
                            </a:rPr>
                            <a:t>579 900</a:t>
                          </a:r>
                          <a:endParaRPr lang="cs-CZ" sz="14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>
                              <a:effectLst/>
                            </a:rPr>
                            <a:t>-</a:t>
                          </a:r>
                          <a:endParaRPr lang="cs-CZ" sz="14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>
                              <a:effectLst/>
                            </a:rPr>
                            <a:t>127 918</a:t>
                          </a:r>
                          <a:endParaRPr lang="cs-CZ" sz="14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>
                              <a:effectLst/>
                            </a:rPr>
                            <a:t>5,8</a:t>
                          </a:r>
                          <a:endParaRPr lang="cs-CZ" sz="14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</a:pPr>
                          <a:endParaRPr lang="cs-CZ" sz="1400" b="1" dirty="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extLst>
                      <a:ext uri="{0D108BD9-81ED-4DB2-BD59-A6C34878D82A}">
                        <a16:rowId xmlns:a16="http://schemas.microsoft.com/office/drawing/2014/main" val="2874709593"/>
                      </a:ext>
                    </a:extLst>
                  </a:tr>
                  <a:tr h="32347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effectLst/>
                              <a:sym typeface="Symbol" panose="05050102010706020507" pitchFamily="18" charset="2"/>
                            </a:rPr>
                            <a:t></a:t>
                          </a:r>
                          <a:r>
                            <a:rPr lang="cs-CZ" sz="1200">
                              <a:effectLst/>
                            </a:rPr>
                            <a:t>H-D</a:t>
                          </a:r>
                          <a:r>
                            <a:rPr lang="cs-CZ" sz="1200">
                              <a:effectLst/>
                              <a:sym typeface="Symbol" panose="05050102010706020507" pitchFamily="18" charset="2"/>
                            </a:rPr>
                            <a:t></a:t>
                          </a:r>
                          <a:endParaRPr lang="cs-CZ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>
                              <a:effectLst/>
                            </a:rPr>
                            <a:t>15</a:t>
                          </a:r>
                          <a:endParaRPr lang="cs-CZ" sz="14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>
                              <a:effectLst/>
                            </a:rPr>
                            <a:t>185 000</a:t>
                          </a:r>
                          <a:endParaRPr lang="cs-CZ" sz="14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>
                              <a:effectLst/>
                            </a:rPr>
                            <a:t>4</a:t>
                          </a:r>
                          <a:endParaRPr lang="cs-CZ" sz="14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>
                              <a:effectLst/>
                            </a:rPr>
                            <a:t>29 452</a:t>
                          </a:r>
                          <a:endParaRPr lang="cs-CZ" sz="14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>
                              <a:effectLst/>
                            </a:rPr>
                            <a:t>1,3</a:t>
                          </a:r>
                          <a:endParaRPr lang="cs-CZ" sz="14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</a:pPr>
                          <a:endParaRPr lang="cs-CZ" sz="1400" b="1" dirty="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extLst>
                      <a:ext uri="{0D108BD9-81ED-4DB2-BD59-A6C34878D82A}">
                        <a16:rowId xmlns:a16="http://schemas.microsoft.com/office/drawing/2014/main" val="3323103430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12" name="Tabulka 11">
                <a:extLst>
                  <a:ext uri="{FF2B5EF4-FFF2-40B4-BE49-F238E27FC236}">
                    <a16:creationId xmlns:a16="http://schemas.microsoft.com/office/drawing/2014/main" id="{07EC5859-D483-46F3-B30E-5D951D65B92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30210667"/>
                  </p:ext>
                </p:extLst>
              </p:nvPr>
            </p:nvGraphicFramePr>
            <p:xfrm>
              <a:off x="685800" y="2460230"/>
              <a:ext cx="7018020" cy="3596810"/>
            </p:xfrm>
            <a:graphic>
              <a:graphicData uri="http://schemas.openxmlformats.org/drawingml/2006/table">
                <a:tbl>
                  <a:tblPr firstRow="1" firstCol="1" bandRow="1">
                    <a:tableStyleId>{21E4AEA4-8DFA-4A89-87EB-49C32662AFE0}</a:tableStyleId>
                  </a:tblPr>
                  <a:tblGrid>
                    <a:gridCol w="1502642">
                      <a:extLst>
                        <a:ext uri="{9D8B030D-6E8A-4147-A177-3AD203B41FA5}">
                          <a16:colId xmlns:a16="http://schemas.microsoft.com/office/drawing/2014/main" val="538621974"/>
                        </a:ext>
                      </a:extLst>
                    </a:gridCol>
                    <a:gridCol w="1040181">
                      <a:extLst>
                        <a:ext uri="{9D8B030D-6E8A-4147-A177-3AD203B41FA5}">
                          <a16:colId xmlns:a16="http://schemas.microsoft.com/office/drawing/2014/main" val="3348104614"/>
                        </a:ext>
                      </a:extLst>
                    </a:gridCol>
                    <a:gridCol w="1112752">
                      <a:extLst>
                        <a:ext uri="{9D8B030D-6E8A-4147-A177-3AD203B41FA5}">
                          <a16:colId xmlns:a16="http://schemas.microsoft.com/office/drawing/2014/main" val="505066478"/>
                        </a:ext>
                      </a:extLst>
                    </a:gridCol>
                    <a:gridCol w="693691">
                      <a:extLst>
                        <a:ext uri="{9D8B030D-6E8A-4147-A177-3AD203B41FA5}">
                          <a16:colId xmlns:a16="http://schemas.microsoft.com/office/drawing/2014/main" val="228492116"/>
                        </a:ext>
                      </a:extLst>
                    </a:gridCol>
                    <a:gridCol w="693691">
                      <a:extLst>
                        <a:ext uri="{9D8B030D-6E8A-4147-A177-3AD203B41FA5}">
                          <a16:colId xmlns:a16="http://schemas.microsoft.com/office/drawing/2014/main" val="848727150"/>
                        </a:ext>
                      </a:extLst>
                    </a:gridCol>
                    <a:gridCol w="717881">
                      <a:extLst>
                        <a:ext uri="{9D8B030D-6E8A-4147-A177-3AD203B41FA5}">
                          <a16:colId xmlns:a16="http://schemas.microsoft.com/office/drawing/2014/main" val="1463223649"/>
                        </a:ext>
                      </a:extLst>
                    </a:gridCol>
                    <a:gridCol w="1257182">
                      <a:extLst>
                        <a:ext uri="{9D8B030D-6E8A-4147-A177-3AD203B41FA5}">
                          <a16:colId xmlns:a16="http://schemas.microsoft.com/office/drawing/2014/main" val="3204262518"/>
                        </a:ext>
                      </a:extLst>
                    </a:gridCol>
                  </a:tblGrid>
                  <a:tr h="68558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 dirty="0">
                              <a:effectLst/>
                            </a:rPr>
                            <a:t>Kritéria</a:t>
                          </a:r>
                          <a:endParaRPr lang="cs-CZ" sz="12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effectLst/>
                            </a:rPr>
                            <a:t>Termín dodání</a:t>
                          </a:r>
                          <a:endParaRPr lang="cs-CZ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effectLst/>
                            </a:rPr>
                            <a:t>Pořizovací cena</a:t>
                          </a:r>
                          <a:endParaRPr lang="cs-CZ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effectLst/>
                            </a:rPr>
                            <a:t>Pohon</a:t>
                          </a:r>
                          <a:endParaRPr lang="cs-CZ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effectLst/>
                            </a:rPr>
                            <a:t>Náklady</a:t>
                          </a:r>
                          <a:endParaRPr lang="cs-CZ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effectLst/>
                            </a:rPr>
                            <a:t>Spotřeba</a:t>
                          </a:r>
                          <a:endParaRPr lang="cs-CZ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44450" marR="44450" marT="0" marB="0" anchor="ctr">
                        <a:blipFill>
                          <a:blip r:embed="rId4"/>
                          <a:stretch>
                            <a:fillRect l="-459709" t="-885" r="-1942" b="-43628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48654310"/>
                      </a:ext>
                    </a:extLst>
                  </a:tr>
                  <a:tr h="32347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effectLst/>
                            </a:rPr>
                            <a:t>Váhy</a:t>
                          </a:r>
                          <a:endParaRPr lang="cs-CZ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 dirty="0">
                              <a:effectLst/>
                            </a:rPr>
                            <a:t>0,33</a:t>
                          </a:r>
                          <a:endParaRPr lang="cs-CZ" sz="1400" b="1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>
                              <a:effectLst/>
                            </a:rPr>
                            <a:t>0,27</a:t>
                          </a:r>
                          <a:endParaRPr lang="cs-CZ" sz="14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>
                              <a:effectLst/>
                            </a:rPr>
                            <a:t>0,2</a:t>
                          </a:r>
                          <a:endParaRPr lang="cs-CZ" sz="14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>
                              <a:effectLst/>
                            </a:rPr>
                            <a:t>0,1333</a:t>
                          </a:r>
                          <a:endParaRPr lang="cs-CZ" sz="14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>
                              <a:effectLst/>
                            </a:rPr>
                            <a:t>0,0667</a:t>
                          </a:r>
                          <a:endParaRPr lang="cs-CZ" sz="14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>
                              <a:effectLst/>
                            </a:rPr>
                            <a:t>1</a:t>
                          </a:r>
                          <a:endParaRPr lang="cs-CZ" sz="14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extLst>
                      <a:ext uri="{0D108BD9-81ED-4DB2-BD59-A6C34878D82A}">
                        <a16:rowId xmlns:a16="http://schemas.microsoft.com/office/drawing/2014/main" val="1345374697"/>
                      </a:ext>
                    </a:extLst>
                  </a:tr>
                  <a:tr h="32347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effectLst/>
                            </a:rPr>
                            <a:t>Dacia</a:t>
                          </a:r>
                          <a:endParaRPr lang="cs-CZ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>
                              <a:effectLst/>
                            </a:rPr>
                            <a:t>1</a:t>
                          </a:r>
                          <a:endParaRPr lang="cs-CZ" sz="14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 dirty="0">
                              <a:effectLst/>
                            </a:rPr>
                            <a:t>1</a:t>
                          </a:r>
                          <a:endParaRPr lang="cs-CZ" sz="1400" b="1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 dirty="0">
                              <a:effectLst/>
                            </a:rPr>
                            <a:t>1</a:t>
                          </a:r>
                          <a:endParaRPr lang="cs-CZ" sz="1400" b="1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>
                              <a:effectLst/>
                            </a:rPr>
                            <a:t>1</a:t>
                          </a:r>
                          <a:endParaRPr lang="cs-CZ" sz="14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>
                              <a:effectLst/>
                            </a:rPr>
                            <a:t>1</a:t>
                          </a:r>
                          <a:endParaRPr lang="cs-CZ" sz="14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>
                              <a:effectLst/>
                            </a:rPr>
                            <a:t>1</a:t>
                          </a:r>
                          <a:endParaRPr lang="cs-CZ" sz="14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extLst>
                      <a:ext uri="{0D108BD9-81ED-4DB2-BD59-A6C34878D82A}">
                        <a16:rowId xmlns:a16="http://schemas.microsoft.com/office/drawing/2014/main" val="1751664301"/>
                      </a:ext>
                    </a:extLst>
                  </a:tr>
                  <a:tr h="32347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effectLst/>
                            </a:rPr>
                            <a:t>Opel</a:t>
                          </a:r>
                          <a:endParaRPr lang="cs-CZ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>
                              <a:effectLst/>
                            </a:rPr>
                            <a:t>0</a:t>
                          </a:r>
                          <a:endParaRPr lang="cs-CZ" sz="14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>
                              <a:effectLst/>
                            </a:rPr>
                            <a:t>0.2757</a:t>
                          </a:r>
                          <a:endParaRPr lang="cs-CZ" sz="14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>
                              <a:effectLst/>
                            </a:rPr>
                            <a:t>1</a:t>
                          </a:r>
                          <a:endParaRPr lang="cs-CZ" sz="14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 dirty="0">
                              <a:effectLst/>
                            </a:rPr>
                            <a:t>0,2473</a:t>
                          </a:r>
                          <a:endParaRPr lang="cs-CZ" sz="1400" b="1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 dirty="0">
                              <a:effectLst/>
                            </a:rPr>
                            <a:t>0,3636</a:t>
                          </a:r>
                          <a:endParaRPr lang="cs-CZ" sz="1400" b="1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>
                              <a:effectLst/>
                            </a:rPr>
                            <a:t>0,8799</a:t>
                          </a:r>
                          <a:endParaRPr lang="cs-CZ" sz="14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extLst>
                      <a:ext uri="{0D108BD9-81ED-4DB2-BD59-A6C34878D82A}">
                        <a16:rowId xmlns:a16="http://schemas.microsoft.com/office/drawing/2014/main" val="4169556163"/>
                      </a:ext>
                    </a:extLst>
                  </a:tr>
                  <a:tr h="32347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effectLst/>
                            </a:rPr>
                            <a:t>Suzuki</a:t>
                          </a:r>
                          <a:endParaRPr lang="cs-CZ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>
                              <a:effectLst/>
                            </a:rPr>
                            <a:t>1</a:t>
                          </a:r>
                          <a:endParaRPr lang="cs-CZ" sz="14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>
                              <a:effectLst/>
                            </a:rPr>
                            <a:t>0</a:t>
                          </a:r>
                          <a:endParaRPr lang="cs-CZ" sz="14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>
                              <a:effectLst/>
                            </a:rPr>
                            <a:t>1</a:t>
                          </a:r>
                          <a:endParaRPr lang="cs-CZ" sz="14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>
                              <a:effectLst/>
                            </a:rPr>
                            <a:t>0</a:t>
                          </a:r>
                          <a:endParaRPr lang="cs-CZ" sz="14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 dirty="0">
                              <a:effectLst/>
                            </a:rPr>
                            <a:t>0,3636</a:t>
                          </a:r>
                          <a:endParaRPr lang="cs-CZ" sz="1400" b="1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 dirty="0">
                              <a:effectLst/>
                            </a:rPr>
                            <a:t>0,55</a:t>
                          </a:r>
                          <a:endParaRPr lang="cs-CZ" sz="1400" b="1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extLst>
                      <a:ext uri="{0D108BD9-81ED-4DB2-BD59-A6C34878D82A}">
                        <a16:rowId xmlns:a16="http://schemas.microsoft.com/office/drawing/2014/main" val="2784564573"/>
                      </a:ext>
                    </a:extLst>
                  </a:tr>
                  <a:tr h="32347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effectLst/>
                            </a:rPr>
                            <a:t>Škoda</a:t>
                          </a:r>
                          <a:endParaRPr lang="cs-CZ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>
                              <a:effectLst/>
                            </a:rPr>
                            <a:t>1</a:t>
                          </a:r>
                          <a:endParaRPr lang="cs-CZ" sz="14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>
                              <a:effectLst/>
                            </a:rPr>
                            <a:t>0.5406</a:t>
                          </a:r>
                          <a:endParaRPr lang="cs-CZ" sz="14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>
                              <a:effectLst/>
                            </a:rPr>
                            <a:t>1</a:t>
                          </a:r>
                          <a:endParaRPr lang="cs-CZ" sz="14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>
                              <a:effectLst/>
                            </a:rPr>
                            <a:t>0,629</a:t>
                          </a:r>
                          <a:endParaRPr lang="cs-CZ" sz="14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>
                              <a:effectLst/>
                            </a:rPr>
                            <a:t>0</a:t>
                          </a:r>
                          <a:endParaRPr lang="cs-CZ" sz="14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 dirty="0">
                              <a:effectLst/>
                            </a:rPr>
                            <a:t>0,76</a:t>
                          </a:r>
                          <a:endParaRPr lang="cs-CZ" sz="1400" b="1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extLst>
                      <a:ext uri="{0D108BD9-81ED-4DB2-BD59-A6C34878D82A}">
                        <a16:rowId xmlns:a16="http://schemas.microsoft.com/office/drawing/2014/main" val="164784134"/>
                      </a:ext>
                    </a:extLst>
                  </a:tr>
                  <a:tr h="32347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effectLst/>
                            </a:rPr>
                            <a:t>Povaha</a:t>
                          </a:r>
                          <a:endParaRPr lang="cs-CZ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>
                              <a:effectLst/>
                            </a:rPr>
                            <a:t>Min</a:t>
                          </a:r>
                          <a:endParaRPr lang="cs-CZ" sz="14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>
                              <a:effectLst/>
                            </a:rPr>
                            <a:t>Min</a:t>
                          </a:r>
                          <a:endParaRPr lang="cs-CZ" sz="14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>
                              <a:effectLst/>
                            </a:rPr>
                            <a:t>Max</a:t>
                          </a:r>
                          <a:endParaRPr lang="cs-CZ" sz="14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>
                              <a:effectLst/>
                            </a:rPr>
                            <a:t>Min</a:t>
                          </a:r>
                          <a:endParaRPr lang="cs-CZ" sz="14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>
                              <a:effectLst/>
                            </a:rPr>
                            <a:t>Min</a:t>
                          </a:r>
                          <a:endParaRPr lang="cs-CZ" sz="14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</a:pPr>
                          <a:endParaRPr lang="cs-CZ" sz="1400" b="1" dirty="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extLst>
                      <a:ext uri="{0D108BD9-81ED-4DB2-BD59-A6C34878D82A}">
                        <a16:rowId xmlns:a16="http://schemas.microsoft.com/office/drawing/2014/main" val="4281378213"/>
                      </a:ext>
                    </a:extLst>
                  </a:tr>
                  <a:tr h="32347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effectLst/>
                            </a:rPr>
                            <a:t>H ideální varianta</a:t>
                          </a:r>
                          <a:endParaRPr lang="cs-CZ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>
                              <a:effectLst/>
                            </a:rPr>
                            <a:t>90</a:t>
                          </a:r>
                          <a:endParaRPr lang="cs-CZ" sz="14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>
                              <a:effectLst/>
                            </a:rPr>
                            <a:t>394 900</a:t>
                          </a:r>
                          <a:endParaRPr lang="cs-CZ" sz="14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>
                              <a:effectLst/>
                            </a:rPr>
                            <a:t>4</a:t>
                          </a:r>
                          <a:endParaRPr lang="cs-CZ" sz="14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>
                              <a:effectLst/>
                            </a:rPr>
                            <a:t>98 466</a:t>
                          </a:r>
                          <a:endParaRPr lang="cs-CZ" sz="14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>
                              <a:effectLst/>
                            </a:rPr>
                            <a:t>4,7</a:t>
                          </a:r>
                          <a:endParaRPr lang="cs-CZ" sz="14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</a:pPr>
                          <a:endParaRPr lang="cs-CZ" sz="1400" b="1" dirty="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extLst>
                      <a:ext uri="{0D108BD9-81ED-4DB2-BD59-A6C34878D82A}">
                        <a16:rowId xmlns:a16="http://schemas.microsoft.com/office/drawing/2014/main" val="3530712814"/>
                      </a:ext>
                    </a:extLst>
                  </a:tr>
                  <a:tr h="32347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effectLst/>
                            </a:rPr>
                            <a:t>D bazální varianta</a:t>
                          </a:r>
                          <a:endParaRPr lang="cs-CZ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>
                              <a:effectLst/>
                            </a:rPr>
                            <a:t>105</a:t>
                          </a:r>
                          <a:endParaRPr lang="cs-CZ" sz="14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>
                              <a:effectLst/>
                            </a:rPr>
                            <a:t>579 900</a:t>
                          </a:r>
                          <a:endParaRPr lang="cs-CZ" sz="14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>
                              <a:effectLst/>
                            </a:rPr>
                            <a:t>-</a:t>
                          </a:r>
                          <a:endParaRPr lang="cs-CZ" sz="14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>
                              <a:effectLst/>
                            </a:rPr>
                            <a:t>127 918</a:t>
                          </a:r>
                          <a:endParaRPr lang="cs-CZ" sz="14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>
                              <a:effectLst/>
                            </a:rPr>
                            <a:t>5,8</a:t>
                          </a:r>
                          <a:endParaRPr lang="cs-CZ" sz="14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</a:pPr>
                          <a:endParaRPr lang="cs-CZ" sz="1400" b="1" dirty="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extLst>
                      <a:ext uri="{0D108BD9-81ED-4DB2-BD59-A6C34878D82A}">
                        <a16:rowId xmlns:a16="http://schemas.microsoft.com/office/drawing/2014/main" val="2874709593"/>
                      </a:ext>
                    </a:extLst>
                  </a:tr>
                  <a:tr h="32347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effectLst/>
                              <a:sym typeface="Symbol" panose="05050102010706020507" pitchFamily="18" charset="2"/>
                            </a:rPr>
                            <a:t></a:t>
                          </a:r>
                          <a:r>
                            <a:rPr lang="cs-CZ" sz="1200">
                              <a:effectLst/>
                            </a:rPr>
                            <a:t>H-D</a:t>
                          </a:r>
                          <a:r>
                            <a:rPr lang="cs-CZ" sz="1200">
                              <a:effectLst/>
                              <a:sym typeface="Symbol" panose="05050102010706020507" pitchFamily="18" charset="2"/>
                            </a:rPr>
                            <a:t></a:t>
                          </a:r>
                          <a:endParaRPr lang="cs-CZ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>
                              <a:effectLst/>
                            </a:rPr>
                            <a:t>15</a:t>
                          </a:r>
                          <a:endParaRPr lang="cs-CZ" sz="14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>
                              <a:effectLst/>
                            </a:rPr>
                            <a:t>185 000</a:t>
                          </a:r>
                          <a:endParaRPr lang="cs-CZ" sz="14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>
                              <a:effectLst/>
                            </a:rPr>
                            <a:t>4</a:t>
                          </a:r>
                          <a:endParaRPr lang="cs-CZ" sz="14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>
                              <a:effectLst/>
                            </a:rPr>
                            <a:t>29 452</a:t>
                          </a:r>
                          <a:endParaRPr lang="cs-CZ" sz="14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400" b="1">
                              <a:effectLst/>
                            </a:rPr>
                            <a:t>1,3</a:t>
                          </a:r>
                          <a:endParaRPr lang="cs-CZ" sz="1400" b="1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</a:pPr>
                          <a:endParaRPr lang="cs-CZ" sz="1400" b="1" dirty="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extLst>
                      <a:ext uri="{0D108BD9-81ED-4DB2-BD59-A6C34878D82A}">
                        <a16:rowId xmlns:a16="http://schemas.microsoft.com/office/drawing/2014/main" val="332310343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37783250"/>
      </p:ext>
    </p:extLst>
  </p:cSld>
  <p:clrMapOvr>
    <a:masterClrMapping/>
  </p:clrMapOvr>
  <p:transition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symbol pro obsah 7" descr="1395494997544skola-sikmo.jpg"/>
          <p:cNvPicPr>
            <a:picLocks noChangeAspect="1"/>
          </p:cNvPicPr>
          <p:nvPr/>
        </p:nvPicPr>
        <p:blipFill>
          <a:blip r:embed="rId2">
            <a:lum bright="70000" contrast="-70000"/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12500"/>
          </a:effectLst>
        </p:spPr>
      </p:pic>
      <p:sp>
        <p:nvSpPr>
          <p:cNvPr id="7" name="TextovéPole 7"/>
          <p:cNvSpPr txBox="1">
            <a:spLocks noChangeArrowheads="1"/>
          </p:cNvSpPr>
          <p:nvPr/>
        </p:nvSpPr>
        <p:spPr bwMode="auto">
          <a:xfrm>
            <a:off x="3643306" y="6443662"/>
            <a:ext cx="2286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cs-CZ" altLang="cs-CZ" sz="2400" b="1" dirty="0">
                <a:solidFill>
                  <a:schemeClr val="bg1"/>
                </a:solidFill>
              </a:rPr>
              <a:t>www.VSTECB.CZ</a:t>
            </a:r>
            <a:r>
              <a:rPr lang="cs-CZ" altLang="cs-CZ" sz="2400" dirty="0">
                <a:solidFill>
                  <a:schemeClr val="bg1"/>
                </a:solidFill>
              </a:rPr>
              <a:t>	</a:t>
            </a:r>
          </a:p>
        </p:txBody>
      </p:sp>
      <p:pic>
        <p:nvPicPr>
          <p:cNvPr id="8" name="Picture 3" descr="E:\Záloha\Marketing\VŠTE\Corporate Identity\Logo\logosmall_vste.jpg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 l="4842" t="6861" r="10560" b="6533"/>
          <a:stretch/>
        </p:blipFill>
        <p:spPr bwMode="auto">
          <a:xfrm>
            <a:off x="8101341" y="5143512"/>
            <a:ext cx="1042659" cy="108012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9" name="TextovéPole 8"/>
          <p:cNvSpPr txBox="1"/>
          <p:nvPr/>
        </p:nvSpPr>
        <p:spPr>
          <a:xfrm>
            <a:off x="214282" y="6519446"/>
            <a:ext cx="25717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1600" b="1" dirty="0">
                <a:solidFill>
                  <a:schemeClr val="bg1"/>
                </a:solidFill>
              </a:rPr>
              <a:t>Ústav podnikové strategie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7500894" y="6519446"/>
            <a:ext cx="16431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1600" b="1" dirty="0">
                <a:solidFill>
                  <a:schemeClr val="bg1"/>
                </a:solidFill>
              </a:rPr>
              <a:t>Radim Šesták</a:t>
            </a:r>
          </a:p>
        </p:txBody>
      </p:sp>
      <p:sp>
        <p:nvSpPr>
          <p:cNvPr id="19" name="Obdélník 18"/>
          <p:cNvSpPr/>
          <p:nvPr/>
        </p:nvSpPr>
        <p:spPr>
          <a:xfrm>
            <a:off x="928662" y="0"/>
            <a:ext cx="70009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ctr" fontAlgn="base"/>
            <a:r>
              <a:rPr lang="cs-CZ" sz="4000" b="1" dirty="0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Dosažené výsledky</a:t>
            </a:r>
          </a:p>
        </p:txBody>
      </p:sp>
      <p:cxnSp>
        <p:nvCxnSpPr>
          <p:cNvPr id="23" name="Přímá spojnice 6"/>
          <p:cNvCxnSpPr>
            <a:cxnSpLocks/>
            <a:stCxn id="30" idx="2"/>
            <a:endCxn id="29" idx="6"/>
          </p:cNvCxnSpPr>
          <p:nvPr/>
        </p:nvCxnSpPr>
        <p:spPr>
          <a:xfrm flipV="1">
            <a:off x="737762" y="1494173"/>
            <a:ext cx="2919702" cy="10889"/>
          </a:xfrm>
          <a:prstGeom prst="line">
            <a:avLst/>
          </a:prstGeom>
          <a:ln w="571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ál 10"/>
          <p:cNvSpPr/>
          <p:nvPr/>
        </p:nvSpPr>
        <p:spPr>
          <a:xfrm>
            <a:off x="1348668" y="1394491"/>
            <a:ext cx="190900" cy="184572"/>
          </a:xfrm>
          <a:prstGeom prst="ellipse">
            <a:avLst/>
          </a:prstGeom>
          <a:solidFill>
            <a:srgbClr val="993333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Ovál 7"/>
          <p:cNvSpPr/>
          <p:nvPr/>
        </p:nvSpPr>
        <p:spPr>
          <a:xfrm>
            <a:off x="2673205" y="1327245"/>
            <a:ext cx="391051" cy="346829"/>
          </a:xfrm>
          <a:prstGeom prst="ellipse">
            <a:avLst/>
          </a:prstGeom>
          <a:solidFill>
            <a:srgbClr val="993333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vál 16"/>
          <p:cNvSpPr/>
          <p:nvPr/>
        </p:nvSpPr>
        <p:spPr>
          <a:xfrm>
            <a:off x="2004836" y="1404442"/>
            <a:ext cx="190900" cy="184572"/>
          </a:xfrm>
          <a:prstGeom prst="ellipse">
            <a:avLst/>
          </a:prstGeom>
          <a:solidFill>
            <a:srgbClr val="993333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Ovál 19"/>
          <p:cNvSpPr/>
          <p:nvPr/>
        </p:nvSpPr>
        <p:spPr>
          <a:xfrm>
            <a:off x="3466564" y="1401887"/>
            <a:ext cx="190900" cy="184572"/>
          </a:xfrm>
          <a:prstGeom prst="ellipse">
            <a:avLst/>
          </a:prstGeom>
          <a:solidFill>
            <a:srgbClr val="993333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Ovál 20"/>
          <p:cNvSpPr/>
          <p:nvPr/>
        </p:nvSpPr>
        <p:spPr>
          <a:xfrm>
            <a:off x="737762" y="1412776"/>
            <a:ext cx="190900" cy="184572"/>
          </a:xfrm>
          <a:prstGeom prst="ellipse">
            <a:avLst/>
          </a:prstGeom>
          <a:solidFill>
            <a:srgbClr val="993333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bdélník 20">
            <a:extLst>
              <a:ext uri="{FF2B5EF4-FFF2-40B4-BE49-F238E27FC236}">
                <a16:creationId xmlns:a16="http://schemas.microsoft.com/office/drawing/2014/main" id="{DE74D213-115D-43DB-B8C6-03D12A9AA8FA}"/>
              </a:ext>
            </a:extLst>
          </p:cNvPr>
          <p:cNvSpPr/>
          <p:nvPr/>
        </p:nvSpPr>
        <p:spPr>
          <a:xfrm>
            <a:off x="0" y="6357938"/>
            <a:ext cx="9144000" cy="500062"/>
          </a:xfrm>
          <a:prstGeom prst="rect">
            <a:avLst/>
          </a:prstGeom>
          <a:solidFill>
            <a:srgbClr val="99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 dirty="0"/>
          </a:p>
        </p:txBody>
      </p:sp>
      <p:sp>
        <p:nvSpPr>
          <p:cNvPr id="22" name="TextovéPole 7">
            <a:extLst>
              <a:ext uri="{FF2B5EF4-FFF2-40B4-BE49-F238E27FC236}">
                <a16:creationId xmlns:a16="http://schemas.microsoft.com/office/drawing/2014/main" id="{42BBDB4F-BCBB-42BB-B322-9964870D63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3306" y="6443662"/>
            <a:ext cx="2286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cs-CZ" altLang="cs-CZ" sz="2400" b="1" dirty="0">
                <a:solidFill>
                  <a:schemeClr val="bg1"/>
                </a:solidFill>
              </a:rPr>
              <a:t>-8-</a:t>
            </a:r>
            <a:r>
              <a:rPr lang="cs-CZ" altLang="cs-CZ" sz="2400" dirty="0">
                <a:solidFill>
                  <a:schemeClr val="bg1"/>
                </a:solidFill>
              </a:rPr>
              <a:t>	</a:t>
            </a:r>
          </a:p>
        </p:txBody>
      </p:sp>
      <p:sp>
        <p:nvSpPr>
          <p:cNvPr id="32" name="TextovéPole 31">
            <a:extLst>
              <a:ext uri="{FF2B5EF4-FFF2-40B4-BE49-F238E27FC236}">
                <a16:creationId xmlns:a16="http://schemas.microsoft.com/office/drawing/2014/main" id="{2651DD92-CCDD-4CC0-8967-49D1CFE208A0}"/>
              </a:ext>
            </a:extLst>
          </p:cNvPr>
          <p:cNvSpPr txBox="1"/>
          <p:nvPr/>
        </p:nvSpPr>
        <p:spPr>
          <a:xfrm>
            <a:off x="214281" y="6519446"/>
            <a:ext cx="29485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1600" b="1" dirty="0">
                <a:solidFill>
                  <a:schemeClr val="bg1"/>
                </a:solidFill>
              </a:rPr>
              <a:t>Ústav </a:t>
            </a:r>
            <a:r>
              <a:rPr lang="cs-CZ" altLang="cs-CZ" sz="1600" b="1" dirty="0" err="1">
                <a:solidFill>
                  <a:schemeClr val="bg1"/>
                </a:solidFill>
              </a:rPr>
              <a:t>technicko-technologický</a:t>
            </a:r>
            <a:endParaRPr lang="cs-CZ" altLang="cs-CZ" sz="1600" b="1" dirty="0">
              <a:solidFill>
                <a:schemeClr val="bg1"/>
              </a:solidFill>
            </a:endParaRPr>
          </a:p>
        </p:txBody>
      </p:sp>
      <p:sp>
        <p:nvSpPr>
          <p:cNvPr id="33" name="TextovéPole 32">
            <a:extLst>
              <a:ext uri="{FF2B5EF4-FFF2-40B4-BE49-F238E27FC236}">
                <a16:creationId xmlns:a16="http://schemas.microsoft.com/office/drawing/2014/main" id="{A583B5C4-401B-4468-BA0B-8488E5413251}"/>
              </a:ext>
            </a:extLst>
          </p:cNvPr>
          <p:cNvSpPr txBox="1"/>
          <p:nvPr/>
        </p:nvSpPr>
        <p:spPr>
          <a:xfrm>
            <a:off x="7429520" y="6519446"/>
            <a:ext cx="17144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1600" b="1" dirty="0">
                <a:solidFill>
                  <a:schemeClr val="bg1"/>
                </a:solidFill>
              </a:rPr>
              <a:t>Vendula Mezková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515DCA96-C4CE-46B7-8DFB-B68D2A375FD4}"/>
              </a:ext>
            </a:extLst>
          </p:cNvPr>
          <p:cNvSpPr txBox="1"/>
          <p:nvPr/>
        </p:nvSpPr>
        <p:spPr>
          <a:xfrm>
            <a:off x="404457" y="1940449"/>
            <a:ext cx="38963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-285750">
              <a:buFont typeface="Arial" pitchFamily="34" charset="0"/>
              <a:buChar char="•"/>
            </a:pPr>
            <a:r>
              <a:rPr lang="cs-CZ" sz="2800" b="1" dirty="0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Metoda TOPSIS </a:t>
            </a:r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6608012F-6232-4371-8149-2CFB733825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5304821"/>
              </p:ext>
            </p:extLst>
          </p:nvPr>
        </p:nvGraphicFramePr>
        <p:xfrm>
          <a:off x="685799" y="2549393"/>
          <a:ext cx="7086600" cy="3419603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787400">
                  <a:extLst>
                    <a:ext uri="{9D8B030D-6E8A-4147-A177-3AD203B41FA5}">
                      <a16:colId xmlns:a16="http://schemas.microsoft.com/office/drawing/2014/main" val="3195231286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3735195349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119938502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4218581804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1053215974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2558863906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3012467154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4225486644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1281196322"/>
                    </a:ext>
                  </a:extLst>
                </a:gridCol>
              </a:tblGrid>
              <a:tr h="55740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Kritéria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Termín dodání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Pořizovací cena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Pohon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Náklady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Spotřeba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d+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d-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c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35783159"/>
                  </a:ext>
                </a:extLst>
              </a:tr>
              <a:tr h="35292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Váhy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0,33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0,27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0,2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0,1333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0.0667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 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9044752"/>
                  </a:ext>
                </a:extLst>
              </a:tr>
              <a:tr h="35292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Dacia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0,15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0,107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0,10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0,056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0,029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0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0,036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0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978113628"/>
                  </a:ext>
                </a:extLst>
              </a:tr>
              <a:tr h="35292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Opel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0,18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0,143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0,10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0,069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0,034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0,049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0,69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0,06630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930559744"/>
                  </a:ext>
                </a:extLst>
              </a:tr>
              <a:tr h="36989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Suzuki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0,15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0,156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0,10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0,073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0,034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0,052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0,03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0,63414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79974432"/>
                  </a:ext>
                </a:extLst>
              </a:tr>
              <a:tr h="33369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Škoda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0,15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0,129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0,10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0,067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0,036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0,025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0,041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0,37878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54949757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Vzorec č. 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187,9495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1001,134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8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233,019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10,679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 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 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 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708669181"/>
                  </a:ext>
                </a:extLst>
              </a:tr>
              <a:tr h="36989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H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0,15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0,107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0,1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0,056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0,029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 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 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 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712888387"/>
                  </a:ext>
                </a:extLst>
              </a:tr>
              <a:tr h="36989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D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0,18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0,156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0,1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0,073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0,036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 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 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 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146194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2827906"/>
      </p:ext>
    </p:extLst>
  </p:cSld>
  <p:clrMapOvr>
    <a:masterClrMapping/>
  </p:clrMapOvr>
  <p:transition>
    <p:fade thruBlk="1"/>
  </p:transition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986</TotalTime>
  <Words>727</Words>
  <Application>Microsoft Office PowerPoint</Application>
  <PresentationFormat>Předvádění na obrazovce (4:3)</PresentationFormat>
  <Paragraphs>404</Paragraphs>
  <Slides>14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Arial</vt:lpstr>
      <vt:lpstr>Calibri</vt:lpstr>
      <vt:lpstr>Cambria Math</vt:lpstr>
      <vt:lpstr>Symbol</vt:lpstr>
      <vt:lpstr>Times New Roman</vt:lpstr>
      <vt:lpstr>Motiv sady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Arnold</dc:creator>
  <cp:lastModifiedBy>Radimathoor</cp:lastModifiedBy>
  <cp:revision>73</cp:revision>
  <dcterms:created xsi:type="dcterms:W3CDTF">2018-01-20T10:05:19Z</dcterms:created>
  <dcterms:modified xsi:type="dcterms:W3CDTF">2019-09-15T17:35:53Z</dcterms:modified>
</cp:coreProperties>
</file>