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68" r:id="rId3"/>
    <p:sldId id="263" r:id="rId4"/>
    <p:sldId id="270" r:id="rId5"/>
    <p:sldId id="271" r:id="rId6"/>
    <p:sldId id="284" r:id="rId7"/>
    <p:sldId id="285" r:id="rId8"/>
    <p:sldId id="286" r:id="rId9"/>
    <p:sldId id="287" r:id="rId10"/>
    <p:sldId id="273" r:id="rId11"/>
    <p:sldId id="267" r:id="rId12"/>
    <p:sldId id="274" r:id="rId13"/>
    <p:sldId id="290" r:id="rId14"/>
    <p:sldId id="29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3FC21-3F0D-4293-B73F-D9C3858447E3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1CF23-2198-416E-A581-191692A767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5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1CF23-2198-416E-A581-191692A767D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8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1CF23-2198-416E-A581-191692A767D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73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241E5-BCB5-42BF-8E23-D756BDEE41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 bwMode="auto">
          <a:xfrm>
            <a:off x="-3243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1371600" y="612774"/>
            <a:ext cx="7000924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Bakalářská práce</a:t>
            </a:r>
            <a:b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OBNOVA VOZOVÉHO PARKU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1643042" y="5626100"/>
            <a:ext cx="62150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800" b="1" dirty="0">
                <a:solidFill>
                  <a:srgbClr val="AC2E2E"/>
                </a:solidFill>
              </a:rPr>
              <a:t>Vysoká škola technická a ekonomická v Českých Budějovicích </a:t>
            </a:r>
            <a:endParaRPr lang="cs-CZ" altLang="cs-CZ" sz="2800" dirty="0">
              <a:solidFill>
                <a:srgbClr val="AC2E2E"/>
              </a:solidFill>
            </a:endParaRP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60555" y="2738283"/>
            <a:ext cx="282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Vendula Mezková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5800" y="3812242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Vedoucí práce: 	doc. Ing. Rudolf Kampf, Ph.D</a:t>
            </a:r>
            <a:r>
              <a:rPr lang="cs-CZ" dirty="0"/>
              <a:t>.</a:t>
            </a:r>
          </a:p>
          <a:p>
            <a:endParaRPr lang="cs-CZ" sz="2400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cs-CZ" sz="2400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Oponent:                       Ing. Lenka Ližbetinová, Ph.D.		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357290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Závěrečné shrnutí</a:t>
            </a:r>
          </a:p>
        </p:txBody>
      </p:sp>
      <p:cxnSp>
        <p:nvCxnSpPr>
          <p:cNvPr id="20" name="Přímá spojnice 6"/>
          <p:cNvCxnSpPr>
            <a:cxnSpLocks/>
            <a:stCxn id="30" idx="6"/>
            <a:endCxn id="24" idx="2"/>
          </p:cNvCxnSpPr>
          <p:nvPr/>
        </p:nvCxnSpPr>
        <p:spPr>
          <a:xfrm>
            <a:off x="957616" y="1492521"/>
            <a:ext cx="2567105" cy="19622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10"/>
          <p:cNvSpPr/>
          <p:nvPr/>
        </p:nvSpPr>
        <p:spPr>
          <a:xfrm>
            <a:off x="1416974" y="140885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7"/>
          <p:cNvSpPr/>
          <p:nvPr/>
        </p:nvSpPr>
        <p:spPr>
          <a:xfrm>
            <a:off x="3524721" y="1338728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16"/>
          <p:cNvSpPr/>
          <p:nvPr/>
        </p:nvSpPr>
        <p:spPr>
          <a:xfrm>
            <a:off x="2048631" y="1421885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19"/>
          <p:cNvSpPr/>
          <p:nvPr/>
        </p:nvSpPr>
        <p:spPr>
          <a:xfrm>
            <a:off x="2729308" y="1418989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17"/>
          <p:cNvSpPr/>
          <p:nvPr/>
        </p:nvSpPr>
        <p:spPr>
          <a:xfrm>
            <a:off x="737761" y="1391612"/>
            <a:ext cx="219855" cy="201817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107504" y="1850691"/>
            <a:ext cx="885698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Výběr nového vozu pomocí vícekriteriálního  hodnocení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Stanovení kritérií a výběr vhodných metod.</a:t>
            </a:r>
          </a:p>
          <a:p>
            <a:pPr lvl="0"/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/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CC36D4A9-16C7-4CE9-9B22-B56F518C594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31" name="TextovéPole 7">
            <a:extLst>
              <a:ext uri="{FF2B5EF4-FFF2-40B4-BE49-F238E27FC236}">
                <a16:creationId xmlns:a16="http://schemas.microsoft.com/office/drawing/2014/main" id="{21C66F55-A779-4B1C-9816-3465957D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dirty="0">
                <a:solidFill>
                  <a:schemeClr val="bg1"/>
                </a:solidFill>
              </a:rPr>
              <a:t>-9-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0107B11E-FE3D-4D9F-8611-FA2CE7BADC82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FECD3F55-EC10-4DFC-B623-CFBF7B920745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  <p:graphicFrame>
        <p:nvGraphicFramePr>
          <p:cNvPr id="26" name="Tabulka 25">
            <a:extLst>
              <a:ext uri="{FF2B5EF4-FFF2-40B4-BE49-F238E27FC236}">
                <a16:creationId xmlns:a16="http://schemas.microsoft.com/office/drawing/2014/main" id="{BCE23450-8A7C-4D2D-B03F-6945F008A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85793"/>
              </p:ext>
            </p:extLst>
          </p:nvPr>
        </p:nvGraphicFramePr>
        <p:xfrm>
          <a:off x="2257930" y="3375390"/>
          <a:ext cx="4580686" cy="28818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74479">
                  <a:extLst>
                    <a:ext uri="{9D8B030D-6E8A-4147-A177-3AD203B41FA5}">
                      <a16:colId xmlns:a16="http://schemas.microsoft.com/office/drawing/2014/main" val="3674491893"/>
                    </a:ext>
                  </a:extLst>
                </a:gridCol>
                <a:gridCol w="3306207">
                  <a:extLst>
                    <a:ext uri="{9D8B030D-6E8A-4147-A177-3AD203B41FA5}">
                      <a16:colId xmlns:a16="http://schemas.microsoft.com/office/drawing/2014/main" val="533352572"/>
                    </a:ext>
                  </a:extLst>
                </a:gridCol>
              </a:tblGrid>
              <a:tr h="4904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Pořadí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Typ vozidla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6844305"/>
                  </a:ext>
                </a:extLst>
              </a:tr>
              <a:tr h="5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Dacia </a:t>
                      </a:r>
                      <a:r>
                        <a:rPr lang="cs-CZ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Duster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2252555"/>
                  </a:ext>
                </a:extLst>
              </a:tr>
              <a:tr h="5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Opel Mokka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06196352"/>
                  </a:ext>
                </a:extLst>
              </a:tr>
              <a:tr h="5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Škoda </a:t>
                      </a:r>
                      <a:r>
                        <a:rPr lang="cs-CZ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Yeti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4531689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Suzuki SX4 </a:t>
                      </a:r>
                      <a:r>
                        <a:rPr lang="cs-CZ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83172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405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pic>
        <p:nvPicPr>
          <p:cNvPr id="11" name="Obráze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2643188"/>
            <a:ext cx="21050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500150" y="365125"/>
            <a:ext cx="5786437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Děkuji za pozornost</a:t>
            </a:r>
            <a:r>
              <a:rPr lang="cs-CZ" sz="4400" b="1" i="1" dirty="0"/>
              <a:t>  </a:t>
            </a:r>
          </a:p>
          <a:p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38DFE4BA-74A2-4078-90A8-6810CEC1673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4" name="TextovéPole 7">
            <a:extLst>
              <a:ext uri="{FF2B5EF4-FFF2-40B4-BE49-F238E27FC236}">
                <a16:creationId xmlns:a16="http://schemas.microsoft.com/office/drawing/2014/main" id="{639912E0-76BC-425E-A054-C2EA0FA2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-10-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C125F58-8BBC-4EAE-A28A-A2AE8E951472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402F12B-C5BC-41B0-9B16-C862AD4615EA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357290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Odpovědi na otázky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32901" y="1219200"/>
            <a:ext cx="86781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Font typeface="Arial" pitchFamily="34" charset="0"/>
              <a:buChar char="•"/>
            </a:pPr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Budou výsledky práce aplikované?</a:t>
            </a:r>
            <a:b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Proč jste zvolila v rámci řešení BP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Fullerovou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metodu a metodu TOPSIS?</a:t>
            </a:r>
            <a:b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sz="20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1BEE8DF4-FC13-40D1-BADC-D164086F11B8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31" name="TextovéPole 7">
            <a:extLst>
              <a:ext uri="{FF2B5EF4-FFF2-40B4-BE49-F238E27FC236}">
                <a16:creationId xmlns:a16="http://schemas.microsoft.com/office/drawing/2014/main" id="{6A0525EE-6BE8-4940-ABE6-51528DECE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dirty="0">
                <a:solidFill>
                  <a:schemeClr val="bg1"/>
                </a:solidFill>
              </a:rPr>
              <a:t>-11-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44E65FD-B941-4068-AB43-6217114EE6B6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0B4F913-A530-4C38-A555-B6E26EB3262D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357290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Odpovědi na otázky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32901" y="855588"/>
            <a:ext cx="86781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V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akej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výbave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je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uvádzaná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obstarávacia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(pořizovací) cena navrhovaných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modelov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 </a:t>
            </a:r>
          </a:p>
          <a:p>
            <a:br>
              <a:rPr lang="cs-CZ" sz="2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20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Dacia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Duster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1,6 /84Kw/114k  4x4 S&amp;S  stupeň výbavy 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Comfort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</a:p>
          <a:p>
            <a:pPr lvl="2" indent="-285750" algn="just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Pasivní a aktivní bezpečností prvky, posilovač řízení, palubní PC, nastavitelný volant, LED denní svícení, klimatizace, centrální zamykání dveří, rezervní kolo, parkovací senzor, látkové čalounění, MP3 se vstupem USB a Bluetooth</a:t>
            </a:r>
          </a:p>
          <a:p>
            <a:br>
              <a:rPr lang="cs-CZ" sz="2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20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1BEE8DF4-FC13-40D1-BADC-D164086F11B8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31" name="TextovéPole 7">
            <a:extLst>
              <a:ext uri="{FF2B5EF4-FFF2-40B4-BE49-F238E27FC236}">
                <a16:creationId xmlns:a16="http://schemas.microsoft.com/office/drawing/2014/main" id="{6A0525EE-6BE8-4940-ABE6-51528DECE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dirty="0">
                <a:solidFill>
                  <a:schemeClr val="bg1"/>
                </a:solidFill>
              </a:rPr>
              <a:t>-12-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44E65FD-B941-4068-AB43-6217114EE6B6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0B4F913-A530-4C38-A555-B6E26EB3262D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</p:spTree>
    <p:extLst>
      <p:ext uri="{BB962C8B-B14F-4D97-AF65-F5344CB8AC3E}">
        <p14:creationId xmlns:p14="http://schemas.microsoft.com/office/powerpoint/2010/main" val="323453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357290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Odpovědi na otázky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45240" y="1122848"/>
            <a:ext cx="86781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Na str. 27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uvádzate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priemerné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ročné náklady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vyjadrené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podľa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parametrov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vozidiel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Uveďte,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ako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ste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tieto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náklady vyčíslila.</a:t>
            </a:r>
          </a:p>
          <a:p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Kritériá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dané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riaditeľom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boli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jednoznačné.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Odporúčala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by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ste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při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výbere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vozidla v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budúcnosti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zohľadňovať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priemernú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poruchovosť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modelov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ich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bezpečnosť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(dostupné </a:t>
            </a:r>
            <a:r>
              <a:rPr lang="cs-CZ" sz="2800" b="1" dirty="0" err="1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štatistiky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)?</a:t>
            </a:r>
          </a:p>
          <a:p>
            <a:br>
              <a:rPr lang="cs-CZ" sz="2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20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sz="20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1BEE8DF4-FC13-40D1-BADC-D164086F11B8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31" name="TextovéPole 7">
            <a:extLst>
              <a:ext uri="{FF2B5EF4-FFF2-40B4-BE49-F238E27FC236}">
                <a16:creationId xmlns:a16="http://schemas.microsoft.com/office/drawing/2014/main" id="{6A0525EE-6BE8-4940-ABE6-51528DECE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dirty="0">
                <a:solidFill>
                  <a:schemeClr val="bg1"/>
                </a:solidFill>
              </a:rPr>
              <a:t>-13-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44E65FD-B941-4068-AB43-6217114EE6B6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0B4F913-A530-4C38-A555-B6E26EB3262D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</p:spTree>
    <p:extLst>
      <p:ext uri="{BB962C8B-B14F-4D97-AF65-F5344CB8AC3E}">
        <p14:creationId xmlns:p14="http://schemas.microsoft.com/office/powerpoint/2010/main" val="438635009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 bwMode="auto">
          <a:xfrm>
            <a:off x="0" y="-1548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494682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357290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Cíl práce</a:t>
            </a:r>
          </a:p>
        </p:txBody>
      </p:sp>
      <p:cxnSp>
        <p:nvCxnSpPr>
          <p:cNvPr id="20" name="Přímá spojnice 6"/>
          <p:cNvCxnSpPr>
            <a:cxnSpLocks/>
            <a:endCxn id="29" idx="6"/>
          </p:cNvCxnSpPr>
          <p:nvPr/>
        </p:nvCxnSpPr>
        <p:spPr>
          <a:xfrm>
            <a:off x="827584" y="1505062"/>
            <a:ext cx="2808312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10"/>
          <p:cNvSpPr/>
          <p:nvPr/>
        </p:nvSpPr>
        <p:spPr>
          <a:xfrm>
            <a:off x="2000232" y="1394491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7"/>
          <p:cNvSpPr/>
          <p:nvPr/>
        </p:nvSpPr>
        <p:spPr>
          <a:xfrm>
            <a:off x="614503" y="1301268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16"/>
          <p:cNvSpPr/>
          <p:nvPr/>
        </p:nvSpPr>
        <p:spPr>
          <a:xfrm>
            <a:off x="1304624" y="138239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19"/>
          <p:cNvSpPr/>
          <p:nvPr/>
        </p:nvSpPr>
        <p:spPr>
          <a:xfrm>
            <a:off x="2724916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0"/>
          <p:cNvSpPr/>
          <p:nvPr/>
        </p:nvSpPr>
        <p:spPr>
          <a:xfrm>
            <a:off x="3444996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20466" y="1956868"/>
            <a:ext cx="76013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Výběr nového vozového parku pomocí </a:t>
            </a:r>
            <a:b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vícekriteriálního hodnocení </a:t>
            </a:r>
          </a:p>
          <a:p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4CE80D17-CE43-453A-936E-53A81CB594E2}"/>
              </a:ext>
            </a:extLst>
          </p:cNvPr>
          <p:cNvSpPr/>
          <p:nvPr/>
        </p:nvSpPr>
        <p:spPr>
          <a:xfrm>
            <a:off x="0" y="6372425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31" name="TextovéPole 7">
            <a:extLst>
              <a:ext uri="{FF2B5EF4-FFF2-40B4-BE49-F238E27FC236}">
                <a16:creationId xmlns:a16="http://schemas.microsoft.com/office/drawing/2014/main" id="{EA22B741-57FF-4B8E-8837-04F61E968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7778" y="6428839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-1-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083F6F0C-848E-431B-8B5F-31D0C594432B}"/>
              </a:ext>
            </a:extLst>
          </p:cNvPr>
          <p:cNvSpPr txBox="1"/>
          <p:nvPr/>
        </p:nvSpPr>
        <p:spPr>
          <a:xfrm>
            <a:off x="107504" y="6493429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F618DF15-C273-4111-A5DC-8A82020FA3DD}"/>
              </a:ext>
            </a:extLst>
          </p:cNvPr>
          <p:cNvSpPr txBox="1"/>
          <p:nvPr/>
        </p:nvSpPr>
        <p:spPr>
          <a:xfrm>
            <a:off x="7429521" y="6511208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1922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cxnSp>
        <p:nvCxnSpPr>
          <p:cNvPr id="11" name="Přímá spojnice 6"/>
          <p:cNvCxnSpPr>
            <a:cxnSpLocks/>
            <a:stCxn id="12" idx="2"/>
          </p:cNvCxnSpPr>
          <p:nvPr/>
        </p:nvCxnSpPr>
        <p:spPr>
          <a:xfrm flipV="1">
            <a:off x="755576" y="1469118"/>
            <a:ext cx="2887730" cy="2761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0"/>
          <p:cNvSpPr/>
          <p:nvPr/>
        </p:nvSpPr>
        <p:spPr>
          <a:xfrm>
            <a:off x="755576" y="1404442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7"/>
          <p:cNvSpPr/>
          <p:nvPr/>
        </p:nvSpPr>
        <p:spPr>
          <a:xfrm>
            <a:off x="1280130" y="1318921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6"/>
          <p:cNvSpPr/>
          <p:nvPr/>
        </p:nvSpPr>
        <p:spPr>
          <a:xfrm>
            <a:off x="2004836" y="1404442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9"/>
          <p:cNvSpPr/>
          <p:nvPr/>
        </p:nvSpPr>
        <p:spPr>
          <a:xfrm>
            <a:off x="2724916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20"/>
          <p:cNvSpPr/>
          <p:nvPr/>
        </p:nvSpPr>
        <p:spPr>
          <a:xfrm>
            <a:off x="3444996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357290" y="0"/>
            <a:ext cx="700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Motivace a důvody řešení daného problému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34287" y="1951500"/>
            <a:ext cx="80942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Aktuální problematika v daném podniku</a:t>
            </a:r>
          </a:p>
          <a:p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Zastaralý vozový park </a:t>
            </a:r>
          </a:p>
          <a:p>
            <a:pPr>
              <a:buFont typeface="Arial" pitchFamily="34" charset="0"/>
              <a:buChar char="•"/>
            </a:pPr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Porovnání teoretických znalostí s praktickými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CA72715D-522C-4BCA-9E10-AAF277249E51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8ACB46A8-BC0B-408B-8FDA-52146B8624C1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4" name="TextovéPole 7">
            <a:extLst>
              <a:ext uri="{FF2B5EF4-FFF2-40B4-BE49-F238E27FC236}">
                <a16:creationId xmlns:a16="http://schemas.microsoft.com/office/drawing/2014/main" id="{1E6E3CA1-C894-4F60-9B5B-00E66CF5E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-2-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2FA98DD8-1A3F-4905-B25D-FC7BBBBF2CEB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E7DEC1D-808C-4CE3-9127-2B83ED78519B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-1378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4932335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357290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Použité metody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90750" y="1813233"/>
            <a:ext cx="70009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Vícekriteriální hodnocení </a:t>
            </a:r>
          </a:p>
          <a:p>
            <a:pPr lvl="0"/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Metoda výběru vah kritérií</a:t>
            </a:r>
          </a:p>
          <a:p>
            <a:pPr lvl="1"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Metoda pořadí</a:t>
            </a:r>
          </a:p>
          <a:p>
            <a:pPr lvl="1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Fullerův trojúhelník</a:t>
            </a:r>
          </a:p>
          <a:p>
            <a:pPr lvl="1"/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Metoda hodnocení variant</a:t>
            </a:r>
          </a:p>
          <a:p>
            <a:pPr lvl="1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WSA</a:t>
            </a:r>
          </a:p>
          <a:p>
            <a:pPr lvl="1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TOPSIS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</p:txBody>
      </p:sp>
      <p:cxnSp>
        <p:nvCxnSpPr>
          <p:cNvPr id="23" name="Přímá spojnice 6"/>
          <p:cNvCxnSpPr>
            <a:cxnSpLocks/>
            <a:stCxn id="29" idx="2"/>
            <a:endCxn id="30" idx="6"/>
          </p:cNvCxnSpPr>
          <p:nvPr/>
        </p:nvCxnSpPr>
        <p:spPr>
          <a:xfrm>
            <a:off x="714348" y="1505062"/>
            <a:ext cx="2921548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10"/>
          <p:cNvSpPr/>
          <p:nvPr/>
        </p:nvSpPr>
        <p:spPr>
          <a:xfrm>
            <a:off x="1348668" y="1394491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7"/>
          <p:cNvSpPr/>
          <p:nvPr/>
        </p:nvSpPr>
        <p:spPr>
          <a:xfrm>
            <a:off x="2013567" y="1286156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16"/>
          <p:cNvSpPr/>
          <p:nvPr/>
        </p:nvSpPr>
        <p:spPr>
          <a:xfrm>
            <a:off x="2780097" y="140188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19"/>
          <p:cNvSpPr/>
          <p:nvPr/>
        </p:nvSpPr>
        <p:spPr>
          <a:xfrm>
            <a:off x="714348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0"/>
          <p:cNvSpPr/>
          <p:nvPr/>
        </p:nvSpPr>
        <p:spPr>
          <a:xfrm>
            <a:off x="3444996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47A4161C-7451-41B9-8BC8-28ACB8EB374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2" name="TextovéPole 7">
            <a:extLst>
              <a:ext uri="{FF2B5EF4-FFF2-40B4-BE49-F238E27FC236}">
                <a16:creationId xmlns:a16="http://schemas.microsoft.com/office/drawing/2014/main" id="{1FD5F273-B9F4-4ABF-B37B-3ECD52A9C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dirty="0">
                <a:solidFill>
                  <a:schemeClr val="bg1"/>
                </a:solidFill>
              </a:rPr>
              <a:t>-3-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6ECA769-01DA-413C-B131-6EC1FAFFC27B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3F8644C-C697-40BC-96F1-97962C9F9EC4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928662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fontAlgn="base"/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Dosažené výsledky</a:t>
            </a:r>
          </a:p>
        </p:txBody>
      </p:sp>
      <p:cxnSp>
        <p:nvCxnSpPr>
          <p:cNvPr id="23" name="Přímá spojnice 6"/>
          <p:cNvCxnSpPr>
            <a:cxnSpLocks/>
            <a:stCxn id="30" idx="6"/>
            <a:endCxn id="29" idx="6"/>
          </p:cNvCxnSpPr>
          <p:nvPr/>
        </p:nvCxnSpPr>
        <p:spPr>
          <a:xfrm flipV="1">
            <a:off x="928662" y="1494173"/>
            <a:ext cx="2728802" cy="10889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10"/>
          <p:cNvSpPr/>
          <p:nvPr/>
        </p:nvSpPr>
        <p:spPr>
          <a:xfrm>
            <a:off x="1348668" y="1394491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7"/>
          <p:cNvSpPr/>
          <p:nvPr/>
        </p:nvSpPr>
        <p:spPr>
          <a:xfrm>
            <a:off x="2673205" y="1327245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16"/>
          <p:cNvSpPr/>
          <p:nvPr/>
        </p:nvSpPr>
        <p:spPr>
          <a:xfrm>
            <a:off x="2004836" y="1404442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19"/>
          <p:cNvSpPr/>
          <p:nvPr/>
        </p:nvSpPr>
        <p:spPr>
          <a:xfrm>
            <a:off x="3466564" y="140188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0"/>
          <p:cNvSpPr/>
          <p:nvPr/>
        </p:nvSpPr>
        <p:spPr>
          <a:xfrm>
            <a:off x="737762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E74D213-115D-43DB-B8C6-03D12A9AA8F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2" name="TextovéPole 7">
            <a:extLst>
              <a:ext uri="{FF2B5EF4-FFF2-40B4-BE49-F238E27FC236}">
                <a16:creationId xmlns:a16="http://schemas.microsoft.com/office/drawing/2014/main" id="{42BBDB4F-BCBB-42BB-B322-9964870D6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-4-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651DD92-CCDD-4CC0-8967-49D1CFE208A0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583B5C4-401B-4468-BA0B-8488E5413251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649AAA9-A8AC-4FD4-A2E5-2700738E00CF}"/>
              </a:ext>
            </a:extLst>
          </p:cNvPr>
          <p:cNvSpPr txBox="1"/>
          <p:nvPr/>
        </p:nvSpPr>
        <p:spPr>
          <a:xfrm>
            <a:off x="418978" y="1869370"/>
            <a:ext cx="830604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itchFamily="34" charset="0"/>
              <a:buChar char="•"/>
            </a:pPr>
            <a: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Kritéria výběru</a:t>
            </a:r>
            <a:b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1" indent="-285750">
              <a:buFont typeface="Arial" pitchFamily="34" charset="0"/>
              <a:buChar char="•"/>
            </a:pPr>
            <a:endParaRPr lang="cs-CZ" sz="2800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ulka 3">
                <a:extLst>
                  <a:ext uri="{FF2B5EF4-FFF2-40B4-BE49-F238E27FC236}">
                    <a16:creationId xmlns:a16="http://schemas.microsoft.com/office/drawing/2014/main" id="{ED08B560-7D50-4929-85F9-AD8CA9B4C2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769012"/>
                  </p:ext>
                </p:extLst>
              </p:nvPr>
            </p:nvGraphicFramePr>
            <p:xfrm>
              <a:off x="1688541" y="2514361"/>
              <a:ext cx="5127209" cy="338673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422835">
                      <a:extLst>
                        <a:ext uri="{9D8B030D-6E8A-4147-A177-3AD203B41FA5}">
                          <a16:colId xmlns:a16="http://schemas.microsoft.com/office/drawing/2014/main" val="4116257708"/>
                        </a:ext>
                      </a:extLst>
                    </a:gridCol>
                    <a:gridCol w="2281539">
                      <a:extLst>
                        <a:ext uri="{9D8B030D-6E8A-4147-A177-3AD203B41FA5}">
                          <a16:colId xmlns:a16="http://schemas.microsoft.com/office/drawing/2014/main" val="391008716"/>
                        </a:ext>
                      </a:extLst>
                    </a:gridCol>
                    <a:gridCol w="1422835">
                      <a:extLst>
                        <a:ext uri="{9D8B030D-6E8A-4147-A177-3AD203B41FA5}">
                          <a16:colId xmlns:a16="http://schemas.microsoft.com/office/drawing/2014/main" val="1535699348"/>
                        </a:ext>
                      </a:extLst>
                    </a:gridCol>
                  </a:tblGrid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i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Kritérium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Body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20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smtClean="0">
                                      <a:effectLst/>
                                    </a:rPr>
                                    <m:t>𝐛</m:t>
                                  </m:r>
                                </m:e>
                                <m:sub>
                                  <m:r>
                                    <a:rPr lang="cs-CZ" sz="1200" smtClean="0">
                                      <a:effectLst/>
                                    </a:rPr>
                                    <m:t>𝐢</m:t>
                                  </m:r>
                                </m:sub>
                              </m:sSub>
                            </m:oMath>
                          </a14:m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229290955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1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Termín dodání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>
                              <a:effectLst/>
                            </a:rPr>
                            <a:t>5</a:t>
                          </a:r>
                          <a:endParaRPr lang="cs-CZ" sz="16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966482286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2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Pořizovací cena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4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3991145068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3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Pohon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3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968650061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4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Náklady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2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976354876"/>
                      </a:ext>
                    </a:extLst>
                  </a:tr>
                  <a:tr h="500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5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Spotřeba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1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980427442"/>
                      </a:ext>
                    </a:extLst>
                  </a:tr>
                  <a:tr h="500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Součet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 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15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72227976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ulka 3">
                <a:extLst>
                  <a:ext uri="{FF2B5EF4-FFF2-40B4-BE49-F238E27FC236}">
                    <a16:creationId xmlns:a16="http://schemas.microsoft.com/office/drawing/2014/main" id="{ED08B560-7D50-4929-85F9-AD8CA9B4C2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769012"/>
                  </p:ext>
                </p:extLst>
              </p:nvPr>
            </p:nvGraphicFramePr>
            <p:xfrm>
              <a:off x="1688541" y="2514361"/>
              <a:ext cx="5127209" cy="338673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422835">
                      <a:extLst>
                        <a:ext uri="{9D8B030D-6E8A-4147-A177-3AD203B41FA5}">
                          <a16:colId xmlns:a16="http://schemas.microsoft.com/office/drawing/2014/main" val="4116257708"/>
                        </a:ext>
                      </a:extLst>
                    </a:gridCol>
                    <a:gridCol w="2281539">
                      <a:extLst>
                        <a:ext uri="{9D8B030D-6E8A-4147-A177-3AD203B41FA5}">
                          <a16:colId xmlns:a16="http://schemas.microsoft.com/office/drawing/2014/main" val="391008716"/>
                        </a:ext>
                      </a:extLst>
                    </a:gridCol>
                    <a:gridCol w="1422835">
                      <a:extLst>
                        <a:ext uri="{9D8B030D-6E8A-4147-A177-3AD203B41FA5}">
                          <a16:colId xmlns:a16="http://schemas.microsoft.com/office/drawing/2014/main" val="1535699348"/>
                        </a:ext>
                      </a:extLst>
                    </a:gridCol>
                  </a:tblGrid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i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Kritérium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ctr">
                        <a:blipFill>
                          <a:blip r:embed="rId4"/>
                          <a:stretch>
                            <a:fillRect l="-260684" t="-1282" r="-1709" b="-6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0955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1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Termín dodání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>
                              <a:effectLst/>
                            </a:rPr>
                            <a:t>5</a:t>
                          </a:r>
                          <a:endParaRPr lang="cs-CZ" sz="16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966482286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2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Pořizovací cena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4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3991145068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3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Pohon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3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968650061"/>
                      </a:ext>
                    </a:extLst>
                  </a:tr>
                  <a:tr h="4771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4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Náklady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2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976354876"/>
                      </a:ext>
                    </a:extLst>
                  </a:tr>
                  <a:tr h="500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5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Spotřeba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600" b="1" dirty="0">
                              <a:effectLst/>
                            </a:rPr>
                            <a:t>1</a:t>
                          </a:r>
                          <a:endParaRPr lang="cs-CZ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980427442"/>
                      </a:ext>
                    </a:extLst>
                  </a:tr>
                  <a:tr h="500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Součet</a:t>
                          </a:r>
                          <a:endParaRPr lang="cs-CZ" sz="12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 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15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722279764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928662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fontAlgn="base"/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Dosažené výsledky</a:t>
            </a:r>
          </a:p>
        </p:txBody>
      </p:sp>
      <p:cxnSp>
        <p:nvCxnSpPr>
          <p:cNvPr id="23" name="Přímá spojnice 6"/>
          <p:cNvCxnSpPr>
            <a:cxnSpLocks/>
            <a:stCxn id="30" idx="2"/>
            <a:endCxn id="29" idx="6"/>
          </p:cNvCxnSpPr>
          <p:nvPr/>
        </p:nvCxnSpPr>
        <p:spPr>
          <a:xfrm flipV="1">
            <a:off x="737762" y="1494173"/>
            <a:ext cx="2919702" cy="10889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10"/>
          <p:cNvSpPr/>
          <p:nvPr/>
        </p:nvSpPr>
        <p:spPr>
          <a:xfrm>
            <a:off x="1348668" y="1394491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7"/>
          <p:cNvSpPr/>
          <p:nvPr/>
        </p:nvSpPr>
        <p:spPr>
          <a:xfrm>
            <a:off x="2673205" y="1327245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16"/>
          <p:cNvSpPr/>
          <p:nvPr/>
        </p:nvSpPr>
        <p:spPr>
          <a:xfrm>
            <a:off x="2004836" y="1404442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19"/>
          <p:cNvSpPr/>
          <p:nvPr/>
        </p:nvSpPr>
        <p:spPr>
          <a:xfrm>
            <a:off x="3466564" y="140188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0"/>
          <p:cNvSpPr/>
          <p:nvPr/>
        </p:nvSpPr>
        <p:spPr>
          <a:xfrm>
            <a:off x="737762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E74D213-115D-43DB-B8C6-03D12A9AA8F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2" name="TextovéPole 7">
            <a:extLst>
              <a:ext uri="{FF2B5EF4-FFF2-40B4-BE49-F238E27FC236}">
                <a16:creationId xmlns:a16="http://schemas.microsoft.com/office/drawing/2014/main" id="{42BBDB4F-BCBB-42BB-B322-9964870D6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-5-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651DD92-CCDD-4CC0-8967-49D1CFE208A0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583B5C4-401B-4468-BA0B-8488E5413251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5DCA96-C4CE-46B7-8DFB-B68D2A375FD4}"/>
              </a:ext>
            </a:extLst>
          </p:cNvPr>
          <p:cNvSpPr txBox="1"/>
          <p:nvPr/>
        </p:nvSpPr>
        <p:spPr>
          <a:xfrm>
            <a:off x="404457" y="1940449"/>
            <a:ext cx="389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85750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Metoda pořadí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ulka 5">
                <a:extLst>
                  <a:ext uri="{FF2B5EF4-FFF2-40B4-BE49-F238E27FC236}">
                    <a16:creationId xmlns:a16="http://schemas.microsoft.com/office/drawing/2014/main" id="{75C31DB5-6C2D-4D59-891F-1EB445FA35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9937350"/>
                  </p:ext>
                </p:extLst>
              </p:nvPr>
            </p:nvGraphicFramePr>
            <p:xfrm>
              <a:off x="404457" y="2623208"/>
              <a:ext cx="3896338" cy="3664586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747595">
                      <a:extLst>
                        <a:ext uri="{9D8B030D-6E8A-4147-A177-3AD203B41FA5}">
                          <a16:colId xmlns:a16="http://schemas.microsoft.com/office/drawing/2014/main" val="2564867550"/>
                        </a:ext>
                      </a:extLst>
                    </a:gridCol>
                    <a:gridCol w="1200574">
                      <a:extLst>
                        <a:ext uri="{9D8B030D-6E8A-4147-A177-3AD203B41FA5}">
                          <a16:colId xmlns:a16="http://schemas.microsoft.com/office/drawing/2014/main" val="1542537323"/>
                        </a:ext>
                      </a:extLst>
                    </a:gridCol>
                    <a:gridCol w="747595">
                      <a:extLst>
                        <a:ext uri="{9D8B030D-6E8A-4147-A177-3AD203B41FA5}">
                          <a16:colId xmlns:a16="http://schemas.microsoft.com/office/drawing/2014/main" val="2769132538"/>
                        </a:ext>
                      </a:extLst>
                    </a:gridCol>
                    <a:gridCol w="1200574">
                      <a:extLst>
                        <a:ext uri="{9D8B030D-6E8A-4147-A177-3AD203B41FA5}">
                          <a16:colId xmlns:a16="http://schemas.microsoft.com/office/drawing/2014/main" val="3318204166"/>
                        </a:ext>
                      </a:extLst>
                    </a:gridCol>
                  </a:tblGrid>
                  <a:tr h="5977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i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Kritérium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Body 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Normovaná váha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475394654"/>
                      </a:ext>
                    </a:extLst>
                  </a:tr>
                  <a:tr h="558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1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Termín dodání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5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  <m:r>
                                <a:rPr lang="cs-CZ" sz="1400" b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400" b="1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𝟑𝟑</m:t>
                              </m:r>
                            </m:oMath>
                          </a14:m>
                          <a:r>
                            <a:rPr lang="cs-CZ" sz="1400" b="1" dirty="0">
                              <a:effectLst/>
                            </a:rPr>
                            <a:t>00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504585761"/>
                      </a:ext>
                    </a:extLst>
                  </a:tr>
                  <a:tr h="5519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2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Pořizovací cena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4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  <m:r>
                                <a:rPr lang="cs-CZ" sz="1400" b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400" b="1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𝟐𝟕</m:t>
                              </m:r>
                            </m:oMath>
                          </a14:m>
                          <a:r>
                            <a:rPr lang="cs-CZ" sz="1400" b="1" dirty="0">
                              <a:effectLst/>
                            </a:rPr>
                            <a:t>00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376963664"/>
                      </a:ext>
                    </a:extLst>
                  </a:tr>
                  <a:tr h="5528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3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Pohon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3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  <m:r>
                                <a:rPr lang="cs-CZ" sz="1400" b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400" b="1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cs-CZ" sz="1400" b="1" dirty="0">
                              <a:effectLst/>
                            </a:rPr>
                            <a:t>000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905160907"/>
                      </a:ext>
                    </a:extLst>
                  </a:tr>
                  <a:tr h="5528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4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Náklady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2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  <m:r>
                                <a:rPr lang="cs-CZ" sz="1400" b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400" b="1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𝟏𝟑𝟑</m:t>
                              </m:r>
                            </m:oMath>
                          </a14:m>
                          <a:r>
                            <a:rPr lang="cs-CZ" sz="1400" b="1" dirty="0">
                              <a:effectLst/>
                            </a:rPr>
                            <a:t>3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279813478"/>
                      </a:ext>
                    </a:extLst>
                  </a:tr>
                  <a:tr h="409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5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Spotřeba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sz="1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  <m:r>
                                <a:rPr lang="cs-CZ" sz="1400" b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400" b="1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>
                                  <a:effectLst/>
                                  <a:latin typeface="Cambria Math" panose="02040503050406030204" pitchFamily="18" charset="0"/>
                                </a:rPr>
                                <m:t>𝟎𝟔𝟔𝟕</m:t>
                              </m:r>
                            </m:oMath>
                          </a14:m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3448583895"/>
                      </a:ext>
                    </a:extLst>
                  </a:tr>
                  <a:tr h="3729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Součet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 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15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1,0000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7079140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ulka 5">
                <a:extLst>
                  <a:ext uri="{FF2B5EF4-FFF2-40B4-BE49-F238E27FC236}">
                    <a16:creationId xmlns:a16="http://schemas.microsoft.com/office/drawing/2014/main" id="{75C31DB5-6C2D-4D59-891F-1EB445FA35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9937350"/>
                  </p:ext>
                </p:extLst>
              </p:nvPr>
            </p:nvGraphicFramePr>
            <p:xfrm>
              <a:off x="404457" y="2623208"/>
              <a:ext cx="3896338" cy="3664586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747595">
                      <a:extLst>
                        <a:ext uri="{9D8B030D-6E8A-4147-A177-3AD203B41FA5}">
                          <a16:colId xmlns:a16="http://schemas.microsoft.com/office/drawing/2014/main" val="2564867550"/>
                        </a:ext>
                      </a:extLst>
                    </a:gridCol>
                    <a:gridCol w="1200574">
                      <a:extLst>
                        <a:ext uri="{9D8B030D-6E8A-4147-A177-3AD203B41FA5}">
                          <a16:colId xmlns:a16="http://schemas.microsoft.com/office/drawing/2014/main" val="1542537323"/>
                        </a:ext>
                      </a:extLst>
                    </a:gridCol>
                    <a:gridCol w="747595">
                      <a:extLst>
                        <a:ext uri="{9D8B030D-6E8A-4147-A177-3AD203B41FA5}">
                          <a16:colId xmlns:a16="http://schemas.microsoft.com/office/drawing/2014/main" val="2769132538"/>
                        </a:ext>
                      </a:extLst>
                    </a:gridCol>
                    <a:gridCol w="1200574">
                      <a:extLst>
                        <a:ext uri="{9D8B030D-6E8A-4147-A177-3AD203B41FA5}">
                          <a16:colId xmlns:a16="http://schemas.microsoft.com/office/drawing/2014/main" val="3318204166"/>
                        </a:ext>
                      </a:extLst>
                    </a:gridCol>
                  </a:tblGrid>
                  <a:tr h="5977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i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Kritérium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Body 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Normovaná váha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475394654"/>
                      </a:ext>
                    </a:extLst>
                  </a:tr>
                  <a:tr h="558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1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Termín dodání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5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b">
                        <a:blipFill>
                          <a:blip r:embed="rId4"/>
                          <a:stretch>
                            <a:fillRect l="-225381" t="-107609" r="-2030" b="-4673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4585761"/>
                      </a:ext>
                    </a:extLst>
                  </a:tr>
                  <a:tr h="60585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2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Pořizovací cena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4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b">
                        <a:blipFill>
                          <a:blip r:embed="rId4"/>
                          <a:stretch>
                            <a:fillRect l="-225381" t="-192929" r="-2030" b="-334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963664"/>
                      </a:ext>
                    </a:extLst>
                  </a:tr>
                  <a:tr h="5528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3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Pohon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3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b">
                        <a:blipFill>
                          <a:blip r:embed="rId4"/>
                          <a:stretch>
                            <a:fillRect l="-225381" t="-318681" r="-2030" b="-2637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5160907"/>
                      </a:ext>
                    </a:extLst>
                  </a:tr>
                  <a:tr h="5528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4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Náklady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2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b">
                        <a:blipFill>
                          <a:blip r:embed="rId4"/>
                          <a:stretch>
                            <a:fillRect l="-225381" t="-418681" r="-2030" b="-1637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9813478"/>
                      </a:ext>
                    </a:extLst>
                  </a:tr>
                  <a:tr h="4237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5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Spotřeba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b">
                        <a:blipFill>
                          <a:blip r:embed="rId4"/>
                          <a:stretch>
                            <a:fillRect l="-225381" t="-674286" r="-2030" b="-11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8583895"/>
                      </a:ext>
                    </a:extLst>
                  </a:tr>
                  <a:tr h="3729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Součet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 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15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1,0000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707914075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38ED32AC-AC3E-434E-BCDA-817487EC8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28354"/>
              </p:ext>
            </p:extLst>
          </p:nvPr>
        </p:nvGraphicFramePr>
        <p:xfrm>
          <a:off x="4986595" y="2623208"/>
          <a:ext cx="4049902" cy="359680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64757">
                  <a:extLst>
                    <a:ext uri="{9D8B030D-6E8A-4147-A177-3AD203B41FA5}">
                      <a16:colId xmlns:a16="http://schemas.microsoft.com/office/drawing/2014/main" val="3879800938"/>
                    </a:ext>
                  </a:extLst>
                </a:gridCol>
                <a:gridCol w="1270196">
                  <a:extLst>
                    <a:ext uri="{9D8B030D-6E8A-4147-A177-3AD203B41FA5}">
                      <a16:colId xmlns:a16="http://schemas.microsoft.com/office/drawing/2014/main" val="4053665115"/>
                    </a:ext>
                  </a:extLst>
                </a:gridCol>
                <a:gridCol w="923159">
                  <a:extLst>
                    <a:ext uri="{9D8B030D-6E8A-4147-A177-3AD203B41FA5}">
                      <a16:colId xmlns:a16="http://schemas.microsoft.com/office/drawing/2014/main" val="1017772960"/>
                    </a:ext>
                  </a:extLst>
                </a:gridCol>
                <a:gridCol w="1191790">
                  <a:extLst>
                    <a:ext uri="{9D8B030D-6E8A-4147-A177-3AD203B41FA5}">
                      <a16:colId xmlns:a16="http://schemas.microsoft.com/office/drawing/2014/main" val="1641285955"/>
                    </a:ext>
                  </a:extLst>
                </a:gridCol>
              </a:tblGrid>
              <a:tr h="5798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Kritérium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preferencí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Normovaná váha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72785843"/>
                  </a:ext>
                </a:extLst>
              </a:tr>
              <a:tr h="481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Termín dodání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4+1 = 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0,3300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83186651"/>
                  </a:ext>
                </a:extLst>
              </a:tr>
              <a:tr h="481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Pořizovací cena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3+1 = 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0,2700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19934441"/>
                  </a:ext>
                </a:extLst>
              </a:tr>
              <a:tr h="481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Pohon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2+1 = 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0,2000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6098858"/>
                  </a:ext>
                </a:extLst>
              </a:tr>
              <a:tr h="481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Náklady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1+1 = 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0,1333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39997284"/>
                  </a:ext>
                </a:extLst>
              </a:tr>
              <a:tr h="5878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Spotřeba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0+1 = 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0,0667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21810842"/>
                  </a:ext>
                </a:extLst>
              </a:tr>
              <a:tr h="504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1,0000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18967487"/>
                  </a:ext>
                </a:extLst>
              </a:tr>
            </a:tbl>
          </a:graphicData>
        </a:graphic>
      </p:graphicFrame>
      <p:sp>
        <p:nvSpPr>
          <p:cNvPr id="31" name="TextovéPole 30">
            <a:extLst>
              <a:ext uri="{FF2B5EF4-FFF2-40B4-BE49-F238E27FC236}">
                <a16:creationId xmlns:a16="http://schemas.microsoft.com/office/drawing/2014/main" id="{D866B847-DD33-4AA6-AB88-CDD0FABC0340}"/>
              </a:ext>
            </a:extLst>
          </p:cNvPr>
          <p:cNvSpPr txBox="1"/>
          <p:nvPr/>
        </p:nvSpPr>
        <p:spPr>
          <a:xfrm>
            <a:off x="5281709" y="1957113"/>
            <a:ext cx="389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85750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Fullerův trojúhelník </a:t>
            </a:r>
          </a:p>
        </p:txBody>
      </p:sp>
    </p:spTree>
    <p:extLst>
      <p:ext uri="{BB962C8B-B14F-4D97-AF65-F5344CB8AC3E}">
        <p14:creationId xmlns:p14="http://schemas.microsoft.com/office/powerpoint/2010/main" val="847684748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928662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fontAlgn="base"/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Dosažené výsledky</a:t>
            </a:r>
          </a:p>
        </p:txBody>
      </p:sp>
      <p:cxnSp>
        <p:nvCxnSpPr>
          <p:cNvPr id="23" name="Přímá spojnice 6"/>
          <p:cNvCxnSpPr>
            <a:cxnSpLocks/>
            <a:stCxn id="30" idx="2"/>
            <a:endCxn id="29" idx="6"/>
          </p:cNvCxnSpPr>
          <p:nvPr/>
        </p:nvCxnSpPr>
        <p:spPr>
          <a:xfrm flipV="1">
            <a:off x="737762" y="1494173"/>
            <a:ext cx="2919702" cy="10889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10"/>
          <p:cNvSpPr/>
          <p:nvPr/>
        </p:nvSpPr>
        <p:spPr>
          <a:xfrm>
            <a:off x="1348668" y="1394491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7"/>
          <p:cNvSpPr/>
          <p:nvPr/>
        </p:nvSpPr>
        <p:spPr>
          <a:xfrm>
            <a:off x="2673205" y="1327245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16"/>
          <p:cNvSpPr/>
          <p:nvPr/>
        </p:nvSpPr>
        <p:spPr>
          <a:xfrm>
            <a:off x="2004836" y="1404442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19"/>
          <p:cNvSpPr/>
          <p:nvPr/>
        </p:nvSpPr>
        <p:spPr>
          <a:xfrm>
            <a:off x="3466564" y="140188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0"/>
          <p:cNvSpPr/>
          <p:nvPr/>
        </p:nvSpPr>
        <p:spPr>
          <a:xfrm>
            <a:off x="737762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E74D213-115D-43DB-B8C6-03D12A9AA8F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2" name="TextovéPole 7">
            <a:extLst>
              <a:ext uri="{FF2B5EF4-FFF2-40B4-BE49-F238E27FC236}">
                <a16:creationId xmlns:a16="http://schemas.microsoft.com/office/drawing/2014/main" id="{42BBDB4F-BCBB-42BB-B322-9964870D6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-6-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651DD92-CCDD-4CC0-8967-49D1CFE208A0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583B5C4-401B-4468-BA0B-8488E5413251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5DCA96-C4CE-46B7-8DFB-B68D2A375FD4}"/>
              </a:ext>
            </a:extLst>
          </p:cNvPr>
          <p:cNvSpPr txBox="1"/>
          <p:nvPr/>
        </p:nvSpPr>
        <p:spPr>
          <a:xfrm>
            <a:off x="404456" y="1940449"/>
            <a:ext cx="7983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/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78C63251-1E42-4F6A-A0A3-596D874711C1}"/>
              </a:ext>
            </a:extLst>
          </p:cNvPr>
          <p:cNvSpPr txBox="1"/>
          <p:nvPr/>
        </p:nvSpPr>
        <p:spPr>
          <a:xfrm>
            <a:off x="316626" y="1835582"/>
            <a:ext cx="83060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Hodnocení variant</a:t>
            </a:r>
            <a:br>
              <a:rPr lang="cs-CZ" sz="32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171450" lvl="1"/>
            <a:endParaRPr lang="cs-CZ" sz="28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1" indent="-285750">
              <a:buFont typeface="Arial" pitchFamily="34" charset="0"/>
              <a:buChar char="•"/>
            </a:pPr>
            <a:endParaRPr lang="cs-CZ" sz="2800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sz="3200" b="1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D8655A50-F51B-4F0F-913A-8A588E141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13813"/>
              </p:ext>
            </p:extLst>
          </p:nvPr>
        </p:nvGraphicFramePr>
        <p:xfrm>
          <a:off x="685800" y="2432390"/>
          <a:ext cx="6743720" cy="377439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57662">
                  <a:extLst>
                    <a:ext uri="{9D8B030D-6E8A-4147-A177-3AD203B41FA5}">
                      <a16:colId xmlns:a16="http://schemas.microsoft.com/office/drawing/2014/main" val="1276761401"/>
                    </a:ext>
                  </a:extLst>
                </a:gridCol>
                <a:gridCol w="1108566">
                  <a:extLst>
                    <a:ext uri="{9D8B030D-6E8A-4147-A177-3AD203B41FA5}">
                      <a16:colId xmlns:a16="http://schemas.microsoft.com/office/drawing/2014/main" val="3005486343"/>
                    </a:ext>
                  </a:extLst>
                </a:gridCol>
                <a:gridCol w="1116974">
                  <a:extLst>
                    <a:ext uri="{9D8B030D-6E8A-4147-A177-3AD203B41FA5}">
                      <a16:colId xmlns:a16="http://schemas.microsoft.com/office/drawing/2014/main" val="1689941990"/>
                    </a:ext>
                  </a:extLst>
                </a:gridCol>
                <a:gridCol w="726740">
                  <a:extLst>
                    <a:ext uri="{9D8B030D-6E8A-4147-A177-3AD203B41FA5}">
                      <a16:colId xmlns:a16="http://schemas.microsoft.com/office/drawing/2014/main" val="2695169069"/>
                    </a:ext>
                  </a:extLst>
                </a:gridCol>
                <a:gridCol w="1297952">
                  <a:extLst>
                    <a:ext uri="{9D8B030D-6E8A-4147-A177-3AD203B41FA5}">
                      <a16:colId xmlns:a16="http://schemas.microsoft.com/office/drawing/2014/main" val="1889416478"/>
                    </a:ext>
                  </a:extLst>
                </a:gridCol>
                <a:gridCol w="1135826">
                  <a:extLst>
                    <a:ext uri="{9D8B030D-6E8A-4147-A177-3AD203B41FA5}">
                      <a16:colId xmlns:a16="http://schemas.microsoft.com/office/drawing/2014/main" val="461379197"/>
                    </a:ext>
                  </a:extLst>
                </a:gridCol>
              </a:tblGrid>
              <a:tr h="552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Typ vozidla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Termín dodání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Pořizovací cena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Pohon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Spotřeba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5165903"/>
                  </a:ext>
                </a:extLst>
              </a:tr>
              <a:tr h="805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Dacia Duster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90 dní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394 900 Kč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4x4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98 466 </a:t>
                      </a:r>
                      <a:br>
                        <a:rPr lang="cs-CZ" sz="1400" b="1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Kč/rok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4,7l/100km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9947864"/>
                  </a:ext>
                </a:extLst>
              </a:tr>
              <a:tr h="805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Opel Mokka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105 dní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528 900 Kč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4x4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120 632</a:t>
                      </a:r>
                      <a:br>
                        <a:rPr lang="cs-CZ" sz="1400" b="1" dirty="0">
                          <a:effectLst/>
                        </a:rPr>
                      </a:br>
                      <a:r>
                        <a:rPr lang="cs-CZ" sz="1400" b="1" dirty="0">
                          <a:effectLst/>
                        </a:rPr>
                        <a:t>Kč/rok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5,4l/100km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70950552"/>
                  </a:ext>
                </a:extLst>
              </a:tr>
              <a:tr h="805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Suzuki SX4 S Cross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90 dní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579 900 Kč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4x4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127 918</a:t>
                      </a:r>
                      <a:br>
                        <a:rPr lang="cs-CZ" sz="1400" b="1" dirty="0">
                          <a:effectLst/>
                        </a:rPr>
                      </a:br>
                      <a:r>
                        <a:rPr lang="cs-CZ" sz="1400" b="1" dirty="0">
                          <a:effectLst/>
                        </a:rPr>
                        <a:t>Kč/rok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5,4l/100km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20610535"/>
                  </a:ext>
                </a:extLst>
              </a:tr>
              <a:tr h="805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Škoda Yeti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90 dní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479 900 Kč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4x4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116 992</a:t>
                      </a:r>
                      <a:br>
                        <a:rPr lang="cs-CZ" sz="1400" b="1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Kč/rok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5,8l/100km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85641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863258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928662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fontAlgn="base"/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Dosažené výsledky</a:t>
            </a:r>
          </a:p>
        </p:txBody>
      </p:sp>
      <p:cxnSp>
        <p:nvCxnSpPr>
          <p:cNvPr id="23" name="Přímá spojnice 6"/>
          <p:cNvCxnSpPr>
            <a:cxnSpLocks/>
            <a:stCxn id="30" idx="2"/>
            <a:endCxn id="29" idx="6"/>
          </p:cNvCxnSpPr>
          <p:nvPr/>
        </p:nvCxnSpPr>
        <p:spPr>
          <a:xfrm flipV="1">
            <a:off x="737762" y="1494173"/>
            <a:ext cx="2919702" cy="10889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10"/>
          <p:cNvSpPr/>
          <p:nvPr/>
        </p:nvSpPr>
        <p:spPr>
          <a:xfrm>
            <a:off x="1348668" y="1394491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7"/>
          <p:cNvSpPr/>
          <p:nvPr/>
        </p:nvSpPr>
        <p:spPr>
          <a:xfrm>
            <a:off x="2673205" y="1327245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16"/>
          <p:cNvSpPr/>
          <p:nvPr/>
        </p:nvSpPr>
        <p:spPr>
          <a:xfrm>
            <a:off x="2004836" y="1404442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19"/>
          <p:cNvSpPr/>
          <p:nvPr/>
        </p:nvSpPr>
        <p:spPr>
          <a:xfrm>
            <a:off x="3466564" y="140188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0"/>
          <p:cNvSpPr/>
          <p:nvPr/>
        </p:nvSpPr>
        <p:spPr>
          <a:xfrm>
            <a:off x="737762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E74D213-115D-43DB-B8C6-03D12A9AA8F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2" name="TextovéPole 7">
            <a:extLst>
              <a:ext uri="{FF2B5EF4-FFF2-40B4-BE49-F238E27FC236}">
                <a16:creationId xmlns:a16="http://schemas.microsoft.com/office/drawing/2014/main" id="{42BBDB4F-BCBB-42BB-B322-9964870D6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-7-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651DD92-CCDD-4CC0-8967-49D1CFE208A0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583B5C4-401B-4468-BA0B-8488E5413251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5DCA96-C4CE-46B7-8DFB-B68D2A375FD4}"/>
              </a:ext>
            </a:extLst>
          </p:cNvPr>
          <p:cNvSpPr txBox="1"/>
          <p:nvPr/>
        </p:nvSpPr>
        <p:spPr>
          <a:xfrm>
            <a:off x="404457" y="1940449"/>
            <a:ext cx="389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85750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Metoda WSA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ulka 11">
                <a:extLst>
                  <a:ext uri="{FF2B5EF4-FFF2-40B4-BE49-F238E27FC236}">
                    <a16:creationId xmlns:a16="http://schemas.microsoft.com/office/drawing/2014/main" id="{07EC5859-D483-46F3-B30E-5D951D65B9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0210667"/>
                  </p:ext>
                </p:extLst>
              </p:nvPr>
            </p:nvGraphicFramePr>
            <p:xfrm>
              <a:off x="685800" y="2460230"/>
              <a:ext cx="7018020" cy="3596810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502642">
                      <a:extLst>
                        <a:ext uri="{9D8B030D-6E8A-4147-A177-3AD203B41FA5}">
                          <a16:colId xmlns:a16="http://schemas.microsoft.com/office/drawing/2014/main" val="538621974"/>
                        </a:ext>
                      </a:extLst>
                    </a:gridCol>
                    <a:gridCol w="1040181">
                      <a:extLst>
                        <a:ext uri="{9D8B030D-6E8A-4147-A177-3AD203B41FA5}">
                          <a16:colId xmlns:a16="http://schemas.microsoft.com/office/drawing/2014/main" val="3348104614"/>
                        </a:ext>
                      </a:extLst>
                    </a:gridCol>
                    <a:gridCol w="1112752">
                      <a:extLst>
                        <a:ext uri="{9D8B030D-6E8A-4147-A177-3AD203B41FA5}">
                          <a16:colId xmlns:a16="http://schemas.microsoft.com/office/drawing/2014/main" val="505066478"/>
                        </a:ext>
                      </a:extLst>
                    </a:gridCol>
                    <a:gridCol w="693691">
                      <a:extLst>
                        <a:ext uri="{9D8B030D-6E8A-4147-A177-3AD203B41FA5}">
                          <a16:colId xmlns:a16="http://schemas.microsoft.com/office/drawing/2014/main" val="228492116"/>
                        </a:ext>
                      </a:extLst>
                    </a:gridCol>
                    <a:gridCol w="693691">
                      <a:extLst>
                        <a:ext uri="{9D8B030D-6E8A-4147-A177-3AD203B41FA5}">
                          <a16:colId xmlns:a16="http://schemas.microsoft.com/office/drawing/2014/main" val="848727150"/>
                        </a:ext>
                      </a:extLst>
                    </a:gridCol>
                    <a:gridCol w="717881">
                      <a:extLst>
                        <a:ext uri="{9D8B030D-6E8A-4147-A177-3AD203B41FA5}">
                          <a16:colId xmlns:a16="http://schemas.microsoft.com/office/drawing/2014/main" val="1463223649"/>
                        </a:ext>
                      </a:extLst>
                    </a:gridCol>
                    <a:gridCol w="1257182">
                      <a:extLst>
                        <a:ext uri="{9D8B030D-6E8A-4147-A177-3AD203B41FA5}">
                          <a16:colId xmlns:a16="http://schemas.microsoft.com/office/drawing/2014/main" val="3204262518"/>
                        </a:ext>
                      </a:extLst>
                    </a:gridCol>
                  </a:tblGrid>
                  <a:tr h="6855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Kritéria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Termín dodání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Pořizovací cena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Pohon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Náklady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Spotřeba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u(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cs-CZ" sz="1200">
                              <a:effectLst/>
                            </a:rPr>
                            <a:t>)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948654310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Váhy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0,33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0,27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0,2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0,1333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0,0667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345374697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Dacia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1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1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751664301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Opel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0.2757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0,2473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0,3636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0,8799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55616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Suzuki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0,3636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0,55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78456457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Škoda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0.5406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0,629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0,76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64784134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Povaha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Max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428137821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H ideální varianta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90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394 900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4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98 466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4,7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3530712814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D bazální varianta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105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579 900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-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127 918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5,8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87470959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  <a:sym typeface="Symbol" panose="05050102010706020507" pitchFamily="18" charset="2"/>
                            </a:rPr>
                            <a:t></a:t>
                          </a:r>
                          <a:r>
                            <a:rPr lang="cs-CZ" sz="1200">
                              <a:effectLst/>
                            </a:rPr>
                            <a:t>H-D</a:t>
                          </a:r>
                          <a:r>
                            <a:rPr lang="cs-CZ" sz="1200">
                              <a:effectLst/>
                              <a:sym typeface="Symbol" panose="05050102010706020507" pitchFamily="18" charset="2"/>
                            </a:rPr>
                            <a:t>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15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185 000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4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29 452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1,3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332310343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ulka 11">
                <a:extLst>
                  <a:ext uri="{FF2B5EF4-FFF2-40B4-BE49-F238E27FC236}">
                    <a16:creationId xmlns:a16="http://schemas.microsoft.com/office/drawing/2014/main" id="{07EC5859-D483-46F3-B30E-5D951D65B9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0210667"/>
                  </p:ext>
                </p:extLst>
              </p:nvPr>
            </p:nvGraphicFramePr>
            <p:xfrm>
              <a:off x="685800" y="2460230"/>
              <a:ext cx="7018020" cy="3596810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502642">
                      <a:extLst>
                        <a:ext uri="{9D8B030D-6E8A-4147-A177-3AD203B41FA5}">
                          <a16:colId xmlns:a16="http://schemas.microsoft.com/office/drawing/2014/main" val="538621974"/>
                        </a:ext>
                      </a:extLst>
                    </a:gridCol>
                    <a:gridCol w="1040181">
                      <a:extLst>
                        <a:ext uri="{9D8B030D-6E8A-4147-A177-3AD203B41FA5}">
                          <a16:colId xmlns:a16="http://schemas.microsoft.com/office/drawing/2014/main" val="3348104614"/>
                        </a:ext>
                      </a:extLst>
                    </a:gridCol>
                    <a:gridCol w="1112752">
                      <a:extLst>
                        <a:ext uri="{9D8B030D-6E8A-4147-A177-3AD203B41FA5}">
                          <a16:colId xmlns:a16="http://schemas.microsoft.com/office/drawing/2014/main" val="505066478"/>
                        </a:ext>
                      </a:extLst>
                    </a:gridCol>
                    <a:gridCol w="693691">
                      <a:extLst>
                        <a:ext uri="{9D8B030D-6E8A-4147-A177-3AD203B41FA5}">
                          <a16:colId xmlns:a16="http://schemas.microsoft.com/office/drawing/2014/main" val="228492116"/>
                        </a:ext>
                      </a:extLst>
                    </a:gridCol>
                    <a:gridCol w="693691">
                      <a:extLst>
                        <a:ext uri="{9D8B030D-6E8A-4147-A177-3AD203B41FA5}">
                          <a16:colId xmlns:a16="http://schemas.microsoft.com/office/drawing/2014/main" val="848727150"/>
                        </a:ext>
                      </a:extLst>
                    </a:gridCol>
                    <a:gridCol w="717881">
                      <a:extLst>
                        <a:ext uri="{9D8B030D-6E8A-4147-A177-3AD203B41FA5}">
                          <a16:colId xmlns:a16="http://schemas.microsoft.com/office/drawing/2014/main" val="1463223649"/>
                        </a:ext>
                      </a:extLst>
                    </a:gridCol>
                    <a:gridCol w="1257182">
                      <a:extLst>
                        <a:ext uri="{9D8B030D-6E8A-4147-A177-3AD203B41FA5}">
                          <a16:colId xmlns:a16="http://schemas.microsoft.com/office/drawing/2014/main" val="3204262518"/>
                        </a:ext>
                      </a:extLst>
                    </a:gridCol>
                  </a:tblGrid>
                  <a:tr h="6855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Kritéria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Termín dodání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Pořizovací cena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Pohon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Náklady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Spotřeba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ctr">
                        <a:blipFill>
                          <a:blip r:embed="rId4"/>
                          <a:stretch>
                            <a:fillRect l="-459709" t="-885" r="-1942" b="-4362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8654310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Váhy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0,33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0,27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0,2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0,1333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0,0667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345374697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Dacia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1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1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751664301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Opel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0.2757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0,2473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0,3636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0,8799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55616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Suzuki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0,3636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0,55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78456457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Škoda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0.5406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0,629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 dirty="0">
                              <a:effectLst/>
                            </a:rPr>
                            <a:t>0,76</a:t>
                          </a:r>
                          <a:endParaRPr lang="cs-CZ" sz="14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164784134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Povaha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Max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Min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428137821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H ideální varianta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90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394 900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4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98 466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4,7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3530712814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D bazální varianta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105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579 900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-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127 918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5,8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2874709593"/>
                      </a:ext>
                    </a:extLst>
                  </a:tr>
                  <a:tr h="323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  <a:sym typeface="Symbol" panose="05050102010706020507" pitchFamily="18" charset="2"/>
                            </a:rPr>
                            <a:t></a:t>
                          </a:r>
                          <a:r>
                            <a:rPr lang="cs-CZ" sz="1200">
                              <a:effectLst/>
                            </a:rPr>
                            <a:t>H-D</a:t>
                          </a:r>
                          <a:r>
                            <a:rPr lang="cs-CZ" sz="1200">
                              <a:effectLst/>
                              <a:sym typeface="Symbol" panose="05050102010706020507" pitchFamily="18" charset="2"/>
                            </a:rPr>
                            <a:t>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15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185 000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4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29 452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400" b="1">
                              <a:effectLst/>
                            </a:rPr>
                            <a:t>1,3</a:t>
                          </a:r>
                          <a:endParaRPr lang="cs-CZ" sz="14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cs-CZ" sz="1400" b="1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extLst>
                      <a:ext uri="{0D108BD9-81ED-4DB2-BD59-A6C34878D82A}">
                        <a16:rowId xmlns:a16="http://schemas.microsoft.com/office/drawing/2014/main" val="332310343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37783250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643306" y="6443662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ovéPole 8"/>
          <p:cNvSpPr txBox="1"/>
          <p:nvPr/>
        </p:nvSpPr>
        <p:spPr>
          <a:xfrm>
            <a:off x="214282" y="6519446"/>
            <a:ext cx="2571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podnikové strategie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00894" y="6519446"/>
            <a:ext cx="164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Radim Šesták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928662" y="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fontAlgn="base"/>
            <a:r>
              <a:rPr lang="cs-CZ" sz="40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Dosažené výsledky</a:t>
            </a:r>
          </a:p>
        </p:txBody>
      </p:sp>
      <p:cxnSp>
        <p:nvCxnSpPr>
          <p:cNvPr id="23" name="Přímá spojnice 6"/>
          <p:cNvCxnSpPr>
            <a:cxnSpLocks/>
            <a:stCxn id="30" idx="2"/>
            <a:endCxn id="29" idx="6"/>
          </p:cNvCxnSpPr>
          <p:nvPr/>
        </p:nvCxnSpPr>
        <p:spPr>
          <a:xfrm flipV="1">
            <a:off x="737762" y="1494173"/>
            <a:ext cx="2919702" cy="10889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10"/>
          <p:cNvSpPr/>
          <p:nvPr/>
        </p:nvSpPr>
        <p:spPr>
          <a:xfrm>
            <a:off x="1348668" y="1394491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7"/>
          <p:cNvSpPr/>
          <p:nvPr/>
        </p:nvSpPr>
        <p:spPr>
          <a:xfrm>
            <a:off x="2673205" y="1327245"/>
            <a:ext cx="391051" cy="346829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16"/>
          <p:cNvSpPr/>
          <p:nvPr/>
        </p:nvSpPr>
        <p:spPr>
          <a:xfrm>
            <a:off x="2004836" y="1404442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19"/>
          <p:cNvSpPr/>
          <p:nvPr/>
        </p:nvSpPr>
        <p:spPr>
          <a:xfrm>
            <a:off x="3466564" y="1401887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0"/>
          <p:cNvSpPr/>
          <p:nvPr/>
        </p:nvSpPr>
        <p:spPr>
          <a:xfrm>
            <a:off x="737762" y="1412776"/>
            <a:ext cx="190900" cy="184572"/>
          </a:xfrm>
          <a:prstGeom prst="ellipse">
            <a:avLst/>
          </a:prstGeom>
          <a:solidFill>
            <a:srgbClr val="9933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E74D213-115D-43DB-B8C6-03D12A9AA8F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22" name="TextovéPole 7">
            <a:extLst>
              <a:ext uri="{FF2B5EF4-FFF2-40B4-BE49-F238E27FC236}">
                <a16:creationId xmlns:a16="http://schemas.microsoft.com/office/drawing/2014/main" id="{42BBDB4F-BCBB-42BB-B322-9964870D6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443662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-8-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651DD92-CCDD-4CC0-8967-49D1CFE208A0}"/>
              </a:ext>
            </a:extLst>
          </p:cNvPr>
          <p:cNvSpPr txBox="1"/>
          <p:nvPr/>
        </p:nvSpPr>
        <p:spPr>
          <a:xfrm>
            <a:off x="214281" y="6519446"/>
            <a:ext cx="294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Ústav </a:t>
            </a:r>
            <a:r>
              <a:rPr lang="cs-CZ" altLang="cs-CZ" sz="1600" b="1" dirty="0" err="1">
                <a:solidFill>
                  <a:schemeClr val="bg1"/>
                </a:solidFill>
              </a:rPr>
              <a:t>technicko-technologický</a:t>
            </a: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A583B5C4-401B-4468-BA0B-8488E5413251}"/>
              </a:ext>
            </a:extLst>
          </p:cNvPr>
          <p:cNvSpPr txBox="1"/>
          <p:nvPr/>
        </p:nvSpPr>
        <p:spPr>
          <a:xfrm>
            <a:off x="7429520" y="6519446"/>
            <a:ext cx="171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solidFill>
                  <a:schemeClr val="bg1"/>
                </a:solidFill>
              </a:rPr>
              <a:t>Vendula Mezková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5DCA96-C4CE-46B7-8DFB-B68D2A375FD4}"/>
              </a:ext>
            </a:extLst>
          </p:cNvPr>
          <p:cNvSpPr txBox="1"/>
          <p:nvPr/>
        </p:nvSpPr>
        <p:spPr>
          <a:xfrm>
            <a:off x="404457" y="1940449"/>
            <a:ext cx="389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85750">
              <a:buFont typeface="Arial" pitchFamily="34" charset="0"/>
              <a:buChar char="•"/>
            </a:pPr>
            <a:r>
              <a:rPr lang="cs-CZ" sz="2800" b="1" dirty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Metoda TOPSIS 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608012F-6232-4371-8149-2CFB73382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04821"/>
              </p:ext>
            </p:extLst>
          </p:nvPr>
        </p:nvGraphicFramePr>
        <p:xfrm>
          <a:off x="685799" y="2549393"/>
          <a:ext cx="7086600" cy="341960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319523128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735195349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199385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421858180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05321597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55886390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01246715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422548664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281196322"/>
                    </a:ext>
                  </a:extLst>
                </a:gridCol>
              </a:tblGrid>
              <a:tr h="5574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Termín dodání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Pořizovací cena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Pohon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Spotřeba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d+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5783159"/>
                  </a:ext>
                </a:extLst>
              </a:tr>
              <a:tr h="3529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Váhy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0,33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0,27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0,1333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0.0667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044752"/>
                  </a:ext>
                </a:extLst>
              </a:tr>
              <a:tr h="3529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Dacia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0,107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0,056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0,029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0,036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78113628"/>
                  </a:ext>
                </a:extLst>
              </a:tr>
              <a:tr h="3529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Opel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0,143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0,069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0,034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0,049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0,69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0,06630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30559744"/>
                  </a:ext>
                </a:extLst>
              </a:tr>
              <a:tr h="369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Suzuki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0,073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0,034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0,052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0,63414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9974432"/>
                  </a:ext>
                </a:extLst>
              </a:tr>
              <a:tr h="333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Škoda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0,129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0,067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0,036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0,025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0,041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0,37878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949757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Vzorec č. 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187,9495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1001,134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233,019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10,679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08669181"/>
                  </a:ext>
                </a:extLst>
              </a:tr>
              <a:tr h="369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0,107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0,056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0,029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12888387"/>
                  </a:ext>
                </a:extLst>
              </a:tr>
              <a:tr h="369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0,073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0,036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619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82790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727</Words>
  <Application>Microsoft Office PowerPoint</Application>
  <PresentationFormat>Předvádění na obrazovce (4:3)</PresentationFormat>
  <Paragraphs>404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Arnold</dc:creator>
  <cp:lastModifiedBy>Radimathoor</cp:lastModifiedBy>
  <cp:revision>73</cp:revision>
  <dcterms:created xsi:type="dcterms:W3CDTF">2018-01-20T10:05:19Z</dcterms:created>
  <dcterms:modified xsi:type="dcterms:W3CDTF">2019-09-15T17:35:53Z</dcterms:modified>
</cp:coreProperties>
</file>