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0413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51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20" y="228602"/>
            <a:ext cx="10361852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21" y="4800600"/>
            <a:ext cx="914281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11999937" y="4846320"/>
            <a:ext cx="1904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999937" y="0"/>
            <a:ext cx="1904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640"/>
            <a:ext cx="2742843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0" y="274640"/>
            <a:ext cx="8025356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0" y="1447802"/>
            <a:ext cx="10361852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0" y="228601"/>
            <a:ext cx="10361852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3957" y="1574800"/>
            <a:ext cx="43885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5997" y="1574800"/>
            <a:ext cx="43885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9893" y="1572768"/>
            <a:ext cx="4388549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9893" y="2259366"/>
            <a:ext cx="4388549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060" y="1572768"/>
            <a:ext cx="4388549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060" y="2259366"/>
            <a:ext cx="4388549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4" y="1600200"/>
            <a:ext cx="681478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600200"/>
            <a:ext cx="4010562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999937" y="4846320"/>
            <a:ext cx="1904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199960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0" y="5715000"/>
            <a:ext cx="10869785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520" y="4953000"/>
            <a:ext cx="10869785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999937" y="0"/>
            <a:ext cx="1904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152718"/>
            <a:ext cx="772059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752602"/>
            <a:ext cx="10158678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172201"/>
            <a:ext cx="4571405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21" y="6492877"/>
            <a:ext cx="4571405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7582" y="5824675"/>
            <a:ext cx="1315721" cy="486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1999937" y="0"/>
            <a:ext cx="1904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999937" y="1371600"/>
            <a:ext cx="1904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0630" y="620688"/>
            <a:ext cx="10524320" cy="831622"/>
          </a:xfrm>
        </p:spPr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RODINNÝ DŮM S FITNESS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982638" y="5040944"/>
            <a:ext cx="5721449" cy="18796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AUTOR:		Zdeněk Jandík</a:t>
            </a:r>
            <a:endParaRPr lang="cs-CZ" sz="18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VEDOUCÍ:	doc. Dr. Ing. Luboš </a:t>
            </a:r>
            <a:r>
              <a:rPr lang="cs-CZ" sz="1800" dirty="0" err="1" smtClean="0"/>
              <a:t>Podolka</a:t>
            </a:r>
            <a:endParaRPr lang="cs-CZ" sz="180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OPONENT:	Ing. Markéta Šestáková</a:t>
            </a:r>
            <a:endParaRPr lang="cs-CZ" sz="1800" dirty="0"/>
          </a:p>
        </p:txBody>
      </p:sp>
      <p:pic>
        <p:nvPicPr>
          <p:cNvPr id="7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718" y="5517232"/>
            <a:ext cx="91598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ctrlv.cz/shots/2019/09/12/zUA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46" y="1628800"/>
            <a:ext cx="8217942" cy="31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9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0630" y="476672"/>
            <a:ext cx="10524320" cy="83162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Aplikační část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982638" y="1285391"/>
            <a:ext cx="7632848" cy="44239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0" u="sng" dirty="0" smtClean="0"/>
              <a:t>Výzkumný problém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Porovnávání únosností zdiva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Nalezení minimální tloušťky zdiva při splnění tepelněizolačních nároků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Porovnávání únosností sloupů a průvlaků při zachování vnějších rozměrů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Vyhodnocení nejvhodnějších materiálů a shrnutí jejich výhod a nevýhod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1800" b="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1800" b="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1800" b="0" u="sng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800" b="0" dirty="0" smtClean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800" b="0" dirty="0" smtClean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6039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0630" y="476672"/>
            <a:ext cx="10524320" cy="83162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Aplikační část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982638" y="1285391"/>
            <a:ext cx="8712968" cy="44239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0" u="sng" dirty="0" smtClean="0"/>
              <a:t>Posuzované zdící systémy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Pórobetonový zdící systém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Keramické zdící systémy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Vápenopískové zdící systémy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Betonové zdící systémy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0" u="sng" dirty="0" smtClean="0"/>
              <a:t>Materiálové varianty a průřezy sloupů a průvlaků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Železobetonové – monolitické, prefabrikované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Ocelové – válcované profily (uzavřené, otevřené),</a:t>
            </a:r>
            <a:br>
              <a:rPr lang="cs-CZ" sz="2000" b="0" dirty="0" smtClean="0"/>
            </a:br>
            <a:r>
              <a:rPr lang="cs-CZ" sz="2000" b="0" dirty="0" smtClean="0"/>
              <a:t>svařované profily</a:t>
            </a:r>
            <a:endParaRPr lang="cs-CZ" sz="2000" b="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2000" b="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1800" b="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1800" b="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1800" b="0" u="sng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800" b="0" dirty="0" smtClean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800" b="0" dirty="0" smtClean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6538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910630" y="1308294"/>
            <a:ext cx="11449272" cy="52565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0" u="sng" dirty="0" smtClean="0"/>
              <a:t>Obvodové a vnitřní zdivo – únosnost zdiva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cs-CZ" sz="2000" b="0" dirty="0" err="1" smtClean="0"/>
              <a:t>Silka</a:t>
            </a:r>
            <a:r>
              <a:rPr lang="cs-CZ" sz="2000" b="0" dirty="0" smtClean="0"/>
              <a:t> S20-2000 tloušťka 240mm – únosnost </a:t>
            </a:r>
            <a:r>
              <a:rPr lang="cs-CZ" sz="2000" dirty="0" smtClean="0"/>
              <a:t>1102,53 </a:t>
            </a:r>
            <a:r>
              <a:rPr lang="cs-CZ" sz="2000" dirty="0" err="1" smtClean="0"/>
              <a:t>kN</a:t>
            </a:r>
            <a:r>
              <a:rPr lang="cs-CZ" sz="2000" dirty="0" smtClean="0"/>
              <a:t>/m</a:t>
            </a:r>
            <a:endParaRPr lang="cs-CZ" sz="2000" b="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0" u="sng" dirty="0"/>
              <a:t>Obvodové </a:t>
            </a:r>
            <a:r>
              <a:rPr lang="cs-CZ" sz="2000" b="0" u="sng" dirty="0" smtClean="0"/>
              <a:t>zdivo – </a:t>
            </a:r>
            <a:r>
              <a:rPr lang="cs-CZ" sz="2000" b="0" u="sng" dirty="0"/>
              <a:t>únosnost zdiva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cs-CZ" sz="2000" b="0" dirty="0" smtClean="0"/>
              <a:t>HELUZ </a:t>
            </a:r>
            <a:r>
              <a:rPr lang="cs-CZ" sz="2000" b="0" dirty="0" err="1" smtClean="0"/>
              <a:t>family</a:t>
            </a:r>
            <a:r>
              <a:rPr lang="cs-CZ" sz="2000" b="0" dirty="0" smtClean="0"/>
              <a:t> 44 – únosnost </a:t>
            </a:r>
            <a:r>
              <a:rPr lang="cs-CZ" sz="2000" dirty="0" smtClean="0"/>
              <a:t>811,8 </a:t>
            </a:r>
            <a:r>
              <a:rPr lang="cs-CZ" sz="2000" dirty="0" err="1" smtClean="0"/>
              <a:t>kN</a:t>
            </a:r>
            <a:r>
              <a:rPr lang="cs-CZ" sz="2000" dirty="0" smtClean="0"/>
              <a:t>/m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0" u="sng" dirty="0"/>
              <a:t>Obvodové </a:t>
            </a:r>
            <a:r>
              <a:rPr lang="cs-CZ" sz="2000" b="0" u="sng" dirty="0" smtClean="0"/>
              <a:t>zdivo – minimální tloušťka při splnění požadované hodnoty </a:t>
            </a:r>
            <a:r>
              <a:rPr lang="cs-CZ" sz="2000" b="0" u="sng" dirty="0"/>
              <a:t>U</a:t>
            </a:r>
            <a:r>
              <a:rPr lang="cs-CZ" sz="2000" b="0" u="sng" baseline="-25000" dirty="0"/>
              <a:t>rec,20</a:t>
            </a:r>
            <a:endParaRPr lang="cs-CZ" sz="2000" b="0" u="sng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cs-CZ" sz="2000" b="0" dirty="0" err="1" smtClean="0"/>
              <a:t>Porotherm</a:t>
            </a:r>
            <a:r>
              <a:rPr lang="cs-CZ" sz="2000" b="0" dirty="0" smtClean="0"/>
              <a:t> 17,5 </a:t>
            </a:r>
            <a:r>
              <a:rPr lang="cs-CZ" sz="2000" b="0" dirty="0" err="1" smtClean="0"/>
              <a:t>Profi</a:t>
            </a:r>
            <a:r>
              <a:rPr lang="cs-CZ" sz="2000" b="0" dirty="0" smtClean="0"/>
              <a:t> – únosnost </a:t>
            </a:r>
            <a:r>
              <a:rPr lang="cs-CZ" sz="2000" dirty="0" smtClean="0"/>
              <a:t>331,54 </a:t>
            </a:r>
            <a:r>
              <a:rPr lang="cs-CZ" sz="2000" dirty="0" err="1" smtClean="0"/>
              <a:t>kN</a:t>
            </a:r>
            <a:r>
              <a:rPr lang="cs-CZ" sz="2000" dirty="0" smtClean="0"/>
              <a:t>/m</a:t>
            </a:r>
            <a:r>
              <a:rPr lang="cs-CZ" sz="2000" b="0" dirty="0" smtClean="0"/>
              <a:t>, zateplení EPS </a:t>
            </a:r>
            <a:r>
              <a:rPr lang="cs-CZ" sz="2000" b="0" dirty="0" err="1" smtClean="0"/>
              <a:t>tl</a:t>
            </a:r>
            <a:r>
              <a:rPr lang="cs-CZ" sz="2000" b="0" dirty="0" smtClean="0"/>
              <a:t>. 140mm → U = 0,198 W/m2K</a:t>
            </a:r>
            <a:endParaRPr lang="cs-CZ" sz="2000" b="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0" u="sng" dirty="0" smtClean="0"/>
              <a:t>Sloup z hlediska únosnosti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cs-CZ" sz="2000" b="0" dirty="0" smtClean="0"/>
              <a:t>Ocel. Uzavřený profil 300x300x15mm – únosnost </a:t>
            </a:r>
            <a:r>
              <a:rPr lang="cs-CZ" sz="2000" dirty="0" smtClean="0"/>
              <a:t>4702,5 </a:t>
            </a:r>
            <a:r>
              <a:rPr lang="cs-CZ" sz="2000" dirty="0" err="1" smtClean="0"/>
              <a:t>kN</a:t>
            </a:r>
            <a:endParaRPr lang="cs-CZ" sz="200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0" u="sng" dirty="0" smtClean="0"/>
              <a:t>Průvlak </a:t>
            </a:r>
            <a:r>
              <a:rPr lang="cs-CZ" sz="2000" b="0" u="sng" dirty="0"/>
              <a:t>z hlediska únosnosti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cs-CZ" sz="2000" b="0" dirty="0" smtClean="0"/>
              <a:t>Složený ocelový válcovaný průvlak 2x IPE 400 – únosnost </a:t>
            </a:r>
            <a:r>
              <a:rPr lang="cs-CZ" sz="2000" dirty="0" err="1" smtClean="0"/>
              <a:t>MR</a:t>
            </a:r>
            <a:r>
              <a:rPr lang="cs-CZ" sz="1600" dirty="0" err="1" smtClean="0"/>
              <a:t>d</a:t>
            </a:r>
            <a:r>
              <a:rPr lang="cs-CZ" sz="2000" dirty="0"/>
              <a:t> </a:t>
            </a:r>
            <a:r>
              <a:rPr lang="cs-CZ" sz="2000" dirty="0" smtClean="0"/>
              <a:t>= 939,77 </a:t>
            </a:r>
            <a:r>
              <a:rPr lang="cs-CZ" sz="2000" dirty="0" err="1" smtClean="0"/>
              <a:t>kNm</a:t>
            </a:r>
            <a:endParaRPr lang="cs-CZ" sz="1600" dirty="0" smtClean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2000" b="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2000" b="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2000" b="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1800" b="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1800" b="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1800" b="0" u="sng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800" b="0" dirty="0" smtClean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800" b="0" dirty="0" smtClean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766614" y="476672"/>
            <a:ext cx="10524320" cy="831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Vyhodnocení výsledků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0630" y="1268760"/>
            <a:ext cx="10524320" cy="831622"/>
          </a:xfrm>
        </p:spPr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Děkuji za pozornost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718" y="5517232"/>
            <a:ext cx="91598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054646" y="1295788"/>
            <a:ext cx="10380304" cy="52565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0" u="sng" dirty="0" smtClean="0"/>
              <a:t>Doplňující dotaz od vedoucího práce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0" dirty="0" smtClean="0"/>
              <a:t>V závěru práce chybí jednoznačná odpověď na otázky, které měla praktická část přinést, tedy o doporučení nejlepší varianty, kterou by autor pro oba řešení problémy zvolil, prosím tedy o jeho odpověď.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2000" b="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0" u="sng" dirty="0" smtClean="0"/>
              <a:t>Zvýšení odolnosti ocelového průvlaku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Nástřiky, intumescentní nátěry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Obklady deskovými materiály – </a:t>
            </a:r>
            <a:r>
              <a:rPr lang="cs-CZ" sz="2000" b="0" dirty="0" err="1" smtClean="0"/>
              <a:t>třískocementové</a:t>
            </a:r>
            <a:r>
              <a:rPr lang="cs-CZ" sz="2000" b="0" dirty="0" smtClean="0"/>
              <a:t>, sádrokartonové, </a:t>
            </a:r>
            <a:r>
              <a:rPr lang="cs-CZ" sz="2000" b="0" dirty="0" err="1" smtClean="0"/>
              <a:t>vápenosilikátové</a:t>
            </a:r>
            <a:endParaRPr lang="cs-CZ" sz="2000" b="0" dirty="0" smtClean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2000" b="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2000" b="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2000" b="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1800" b="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1800" b="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1800" b="0" u="sng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800" b="0" dirty="0" smtClean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800" b="0" dirty="0" smtClean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910630" y="476672"/>
            <a:ext cx="10524320" cy="831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Doplňující dotazy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054646" y="1295788"/>
            <a:ext cx="10380304" cy="52565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0" u="sng" dirty="0" smtClean="0"/>
              <a:t>Doplňující dotaz od oponenta práce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0" dirty="0" smtClean="0"/>
              <a:t>Pokud by investor trval na průvlaku z oceli, který vychází jako méně odolný vůči ohni, oproti železobetonu, jak by jste zvýšil odolnost tohoto průvlaku?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800" b="0" dirty="0" smtClean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2000" b="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2000" b="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2000" b="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1800" b="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1800" b="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1800" b="0" u="sng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800" b="0" dirty="0" smtClean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800" b="0" dirty="0" smtClean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910630" y="476672"/>
            <a:ext cx="10524320" cy="831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Doplňující dotazy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694606" y="1308294"/>
            <a:ext cx="10380304" cy="52565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0" u="sng" dirty="0" smtClean="0"/>
              <a:t>Zvýšení požární odolnosti ocelových průvlaků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Nástřiky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Intumescentní nátěry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Obklady deskovými materiály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800" b="0" dirty="0" smtClean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2000" b="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2000" b="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2000" b="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1800" b="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1800" b="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1800" b="0" u="sng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800" b="0" dirty="0" smtClean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800" b="0" dirty="0" smtClean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622598" y="445344"/>
            <a:ext cx="10524320" cy="831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Doplňující dotazy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6455246" y="774228"/>
            <a:ext cx="0" cy="546536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14" y="774229"/>
            <a:ext cx="4231222" cy="289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Výsledek obrázku pro protipožární nátěr na oc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50" y="3863376"/>
            <a:ext cx="4266585" cy="24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23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0630" y="620688"/>
            <a:ext cx="10524320" cy="831622"/>
          </a:xfrm>
        </p:spPr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OBSAH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982638" y="1556792"/>
            <a:ext cx="5721449" cy="442399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Cíl práce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Lokalita a umístění stavby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Architektonické a stavební řešení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Souhrn teoretické části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Aplikační část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Vyhodnocení výsledků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Doplňující otázky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045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0630" y="620688"/>
            <a:ext cx="10524320" cy="831622"/>
          </a:xfrm>
        </p:spPr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Cíl práce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982638" y="1556792"/>
            <a:ext cx="9361040" cy="442399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Vypracování projektu „Rodinný dům s fitness“ ve stupni studie, dokumentace pro stavební povolení a prováděcí dokumentaci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800" b="0" dirty="0" smtClean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Posuzování několika druhů zdících systémů, svislých a vodorovných prvků z hlediska únosností a vyhodnocení vhodných materiálů</a:t>
            </a:r>
            <a:endParaRPr lang="cs-CZ" sz="2000" b="0" dirty="0"/>
          </a:p>
        </p:txBody>
      </p:sp>
    </p:spTree>
    <p:extLst>
      <p:ext uri="{BB962C8B-B14F-4D97-AF65-F5344CB8AC3E}">
        <p14:creationId xmlns:p14="http://schemas.microsoft.com/office/powerpoint/2010/main" val="33588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0630" y="908720"/>
            <a:ext cx="10524320" cy="83162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Lokalita </a:t>
            </a:r>
            <a:br>
              <a:rPr lang="cs-CZ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a umístění stavby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982638" y="1895254"/>
            <a:ext cx="4608512" cy="442399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Plzeň – Plzeň 2 – část </a:t>
            </a:r>
            <a:r>
              <a:rPr lang="cs-CZ" sz="2000" b="0" dirty="0" err="1" smtClean="0"/>
              <a:t>Bručná</a:t>
            </a:r>
            <a:endParaRPr lang="cs-CZ" sz="2000" b="0" dirty="0" smtClean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Území rodinných domů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Velmi dobrá dostupnost MHD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/>
              <a:t>Stavba přibližně 125m od hlavní </a:t>
            </a:r>
            <a:r>
              <a:rPr lang="cs-CZ" sz="2000" b="0" dirty="0" smtClean="0"/>
              <a:t>silnice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Nezastavěný pozemek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Umístění rodinného domu s fitness </a:t>
            </a:r>
            <a:br>
              <a:rPr lang="cs-CZ" sz="2000" b="0" dirty="0" smtClean="0"/>
            </a:br>
            <a:r>
              <a:rPr lang="cs-CZ" sz="2000" b="0" dirty="0" smtClean="0"/>
              <a:t>v západní části pozemku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Přístupnost z jižní strany pozemku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24747" r="47429" b="14750"/>
          <a:stretch/>
        </p:blipFill>
        <p:spPr bwMode="auto">
          <a:xfrm>
            <a:off x="6527254" y="3140968"/>
            <a:ext cx="3978800" cy="308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17026" r="18052" b="12891"/>
          <a:stretch/>
        </p:blipFill>
        <p:spPr bwMode="auto">
          <a:xfrm>
            <a:off x="6527254" y="764704"/>
            <a:ext cx="4196267" cy="227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6167214" y="764704"/>
            <a:ext cx="0" cy="546536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ál 7"/>
          <p:cNvSpPr/>
          <p:nvPr/>
        </p:nvSpPr>
        <p:spPr>
          <a:xfrm>
            <a:off x="8359226" y="1769220"/>
            <a:ext cx="314856" cy="270520"/>
          </a:xfrm>
          <a:prstGeom prst="ellipse">
            <a:avLst/>
          </a:prstGeom>
          <a:solidFill>
            <a:srgbClr val="FF0000">
              <a:alpha val="39000"/>
            </a:srgbClr>
          </a:solidFill>
          <a:ln w="12700"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952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807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0630" y="908720"/>
            <a:ext cx="10524320" cy="83162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Architektonické</a:t>
            </a:r>
            <a:br>
              <a:rPr lang="cs-CZ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a stavební řešení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982638" y="1895254"/>
            <a:ext cx="5184576" cy="442399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Půdorysný tvar „T“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Dvě funkční zóny – rodinný dům, fitness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Část rodinného domu dvoupatrová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Zděný systém v kombinaci s ŽB průvlaky a sloupy – kombinovaný nosný systém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Stropní konstrukce předpjaté panely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Střecha plochá jednoplášťová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/>
          </a:p>
        </p:txBody>
      </p:sp>
      <p:cxnSp>
        <p:nvCxnSpPr>
          <p:cNvPr id="3" name="Přímá spojnice 2"/>
          <p:cNvCxnSpPr/>
          <p:nvPr/>
        </p:nvCxnSpPr>
        <p:spPr>
          <a:xfrm>
            <a:off x="6310089" y="774229"/>
            <a:ext cx="0" cy="546536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3" t="13940" r="29720"/>
          <a:stretch/>
        </p:blipFill>
        <p:spPr bwMode="auto">
          <a:xfrm>
            <a:off x="6599262" y="908720"/>
            <a:ext cx="3685704" cy="304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t="28816" r="21577" b="16473"/>
          <a:stretch/>
        </p:blipFill>
        <p:spPr bwMode="auto">
          <a:xfrm>
            <a:off x="6599262" y="3861048"/>
            <a:ext cx="5243340" cy="216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0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78582" y="476672"/>
            <a:ext cx="10524320" cy="83162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Dispozice</a:t>
            </a:r>
            <a:br>
              <a:rPr lang="cs-CZ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1.np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6" t="16667" r="24861" b="3209"/>
          <a:stretch/>
        </p:blipFill>
        <p:spPr bwMode="auto">
          <a:xfrm>
            <a:off x="3646934" y="260648"/>
            <a:ext cx="7793867" cy="628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22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78582" y="476672"/>
            <a:ext cx="10524320" cy="83162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Dispozice</a:t>
            </a:r>
            <a:br>
              <a:rPr lang="cs-CZ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2.np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3" t="16543" r="29097" b="11359"/>
          <a:stretch/>
        </p:blipFill>
        <p:spPr bwMode="auto">
          <a:xfrm>
            <a:off x="3171428" y="332656"/>
            <a:ext cx="8007654" cy="633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0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78582" y="0"/>
            <a:ext cx="10524320" cy="831622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ŘEZY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5185" r="10486" b="7778"/>
          <a:stretch/>
        </p:blipFill>
        <p:spPr bwMode="auto">
          <a:xfrm>
            <a:off x="694606" y="1124744"/>
            <a:ext cx="10740030" cy="545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2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7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0630" y="476672"/>
            <a:ext cx="10524320" cy="83162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SOUHRN TEORETICKÉ ČÁSTI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982638" y="1285391"/>
            <a:ext cx="7632848" cy="44239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0" u="sng" dirty="0" smtClean="0"/>
              <a:t>Zdící systémy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Popis zdících systémů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Vznik a výroba zdiva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Vlastnosti materiálů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Využití zdících systémů, výhody a nevýhody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0" u="sng" dirty="0" smtClean="0"/>
              <a:t>Svislé a vodorovné konstrukční prvky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Materiálové rozdělení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Popis jednotlivých prvků – průvlaky, sloupy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/>
              <a:t>Využití, jejich výhody a nevýhody</a:t>
            </a:r>
            <a:endParaRPr lang="cs-CZ" sz="2000" b="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1800" b="0" u="sng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800" b="0" dirty="0" smtClean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800" b="0" dirty="0" smtClean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/>
          </a:p>
        </p:txBody>
      </p:sp>
      <p:cxnSp>
        <p:nvCxnSpPr>
          <p:cNvPr id="3" name="Přímá spojnice 2"/>
          <p:cNvCxnSpPr/>
          <p:nvPr/>
        </p:nvCxnSpPr>
        <p:spPr>
          <a:xfrm>
            <a:off x="8543478" y="764702"/>
            <a:ext cx="0" cy="546536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Obrázek 8" descr="http://stavebninycerny.cz/files/p/3245/PORFIX-tvarnice-37-5cm-50-25-32-PDK-piskov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" t="6287" r="9900" b="9887"/>
          <a:stretch/>
        </p:blipFill>
        <p:spPr bwMode="auto">
          <a:xfrm>
            <a:off x="8787568" y="2813308"/>
            <a:ext cx="1807096" cy="13681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9" descr="V autoklÃ¡vech zÃ­skÃ¡vÃ¡ pÃ³robeton dÃ­ky krystalizaci potÅebnou pevnos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568" y="908720"/>
            <a:ext cx="2520280" cy="1710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http://www.psttrebic.cz/glr/vyroba-sloupy-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568" y="4405583"/>
            <a:ext cx="2420206" cy="1824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54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TF00001193</Template>
  <TotalTime>2812</TotalTime>
  <Words>443</Words>
  <Application>Microsoft Office PowerPoint</Application>
  <PresentationFormat>Vlastní</PresentationFormat>
  <Paragraphs>143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Základní</vt:lpstr>
      <vt:lpstr>RODINNÝ DŮM S FITNESS</vt:lpstr>
      <vt:lpstr>OBSAH</vt:lpstr>
      <vt:lpstr>Cíl práce</vt:lpstr>
      <vt:lpstr>Lokalita  a umístění stavby</vt:lpstr>
      <vt:lpstr>Architektonické a stavební řešení</vt:lpstr>
      <vt:lpstr>Dispozice 1.np</vt:lpstr>
      <vt:lpstr>Dispozice 2.np</vt:lpstr>
      <vt:lpstr>ŘEZY</vt:lpstr>
      <vt:lpstr>SOUHRN TEORETICKÉ ČÁSTI</vt:lpstr>
      <vt:lpstr>Aplikační část</vt:lpstr>
      <vt:lpstr>Aplikační část</vt:lpstr>
      <vt:lpstr>Prezentace aplikace PowerPoint</vt:lpstr>
      <vt:lpstr>Děkuji za pozornost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MSI RAIDER RGB</dc:creator>
  <cp:lastModifiedBy>MSI RAIDER RGB</cp:lastModifiedBy>
  <cp:revision>40</cp:revision>
  <dcterms:created xsi:type="dcterms:W3CDTF">2019-09-12T17:21:07Z</dcterms:created>
  <dcterms:modified xsi:type="dcterms:W3CDTF">2019-09-15T12:40:23Z</dcterms:modified>
</cp:coreProperties>
</file>