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6" r:id="rId6"/>
    <p:sldId id="271" r:id="rId7"/>
    <p:sldId id="272" r:id="rId8"/>
    <p:sldId id="261" r:id="rId9"/>
    <p:sldId id="267" r:id="rId10"/>
    <p:sldId id="268" r:id="rId11"/>
    <p:sldId id="269" r:id="rId12"/>
    <p:sldId id="262" r:id="rId13"/>
    <p:sldId id="263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Kuřata</c:v>
                </c:pt>
              </c:strCache>
            </c:strRef>
          </c:tx>
          <c:invertIfNegative val="0"/>
          <c:cat>
            <c:numRef>
              <c:f>List1!$A$2:$A$12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List1!$B$2:$B$12</c:f>
              <c:numCache>
                <c:formatCode>#,##0</c:formatCode>
                <c:ptCount val="11"/>
                <c:pt idx="0">
                  <c:v>84382</c:v>
                </c:pt>
                <c:pt idx="1">
                  <c:v>83111</c:v>
                </c:pt>
                <c:pt idx="2">
                  <c:v>75062</c:v>
                </c:pt>
                <c:pt idx="3">
                  <c:v>79113</c:v>
                </c:pt>
                <c:pt idx="4">
                  <c:v>78928</c:v>
                </c:pt>
                <c:pt idx="5">
                  <c:v>102677</c:v>
                </c:pt>
                <c:pt idx="6">
                  <c:v>107573</c:v>
                </c:pt>
                <c:pt idx="7">
                  <c:v>84110</c:v>
                </c:pt>
                <c:pt idx="8">
                  <c:v>89422</c:v>
                </c:pt>
                <c:pt idx="9">
                  <c:v>103042</c:v>
                </c:pt>
                <c:pt idx="10">
                  <c:v>72046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581696"/>
        <c:axId val="110186880"/>
      </c:barChart>
      <c:catAx>
        <c:axId val="9758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186880"/>
        <c:crosses val="autoZero"/>
        <c:auto val="1"/>
        <c:lblAlgn val="ctr"/>
        <c:lblOffset val="100"/>
        <c:noMultiLvlLbl val="0"/>
      </c:catAx>
      <c:valAx>
        <c:axId val="1101868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7581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Rok 2019</a:t>
            </a:r>
            <a:endParaRPr lang="cs-CZ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List1!$A$12</c:f>
              <c:strCache>
                <c:ptCount val="1"/>
                <c:pt idx="0">
                  <c:v>2019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List1!$B$1:$D$1</c:f>
              <c:strCache>
                <c:ptCount val="3"/>
                <c:pt idx="0">
                  <c:v>Kuřata</c:v>
                </c:pt>
                <c:pt idx="1">
                  <c:v>Kachny</c:v>
                </c:pt>
                <c:pt idx="2">
                  <c:v>Kur domácí</c:v>
                </c:pt>
              </c:strCache>
            </c:strRef>
          </c:cat>
          <c:val>
            <c:numRef>
              <c:f>List1!$B$12:$D$12</c:f>
              <c:numCache>
                <c:formatCode>#,##0</c:formatCode>
                <c:ptCount val="3"/>
                <c:pt idx="0">
                  <c:v>72046</c:v>
                </c:pt>
                <c:pt idx="1">
                  <c:v>7031</c:v>
                </c:pt>
                <c:pt idx="2">
                  <c:v>7351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Kuřata</c:v>
                </c:pt>
              </c:strCache>
            </c:strRef>
          </c:tx>
          <c:invertIfNegative val="0"/>
          <c:cat>
            <c:numRef>
              <c:f>List1!$A$2:$A$12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List1!$B$2:$B$12</c:f>
              <c:numCache>
                <c:formatCode>#,##0</c:formatCode>
                <c:ptCount val="11"/>
                <c:pt idx="0">
                  <c:v>84382</c:v>
                </c:pt>
                <c:pt idx="1">
                  <c:v>83111</c:v>
                </c:pt>
                <c:pt idx="2">
                  <c:v>75062</c:v>
                </c:pt>
                <c:pt idx="3">
                  <c:v>79113</c:v>
                </c:pt>
                <c:pt idx="4">
                  <c:v>78928</c:v>
                </c:pt>
                <c:pt idx="5">
                  <c:v>102677</c:v>
                </c:pt>
                <c:pt idx="6">
                  <c:v>107573</c:v>
                </c:pt>
                <c:pt idx="7">
                  <c:v>84110</c:v>
                </c:pt>
                <c:pt idx="8">
                  <c:v>89422</c:v>
                </c:pt>
                <c:pt idx="9">
                  <c:v>103042</c:v>
                </c:pt>
                <c:pt idx="10">
                  <c:v>72046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686784"/>
        <c:axId val="111688320"/>
      </c:barChart>
      <c:catAx>
        <c:axId val="11168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cs-CZ"/>
          </a:p>
        </c:txPr>
        <c:crossAx val="111688320"/>
        <c:crosses val="autoZero"/>
        <c:auto val="1"/>
        <c:lblAlgn val="ctr"/>
        <c:lblOffset val="100"/>
        <c:noMultiLvlLbl val="0"/>
      </c:catAx>
      <c:valAx>
        <c:axId val="1116883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1686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Rok </a:t>
            </a:r>
            <a:r>
              <a:rPr lang="en-US" dirty="0" smtClean="0"/>
              <a:t>2019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List1!$A$12</c:f>
              <c:strCache>
                <c:ptCount val="1"/>
                <c:pt idx="0">
                  <c:v>2019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List1!$B$1:$D$1</c:f>
              <c:strCache>
                <c:ptCount val="3"/>
                <c:pt idx="0">
                  <c:v>Kuřata</c:v>
                </c:pt>
                <c:pt idx="1">
                  <c:v>Kachny</c:v>
                </c:pt>
                <c:pt idx="2">
                  <c:v>Kur domácí</c:v>
                </c:pt>
              </c:strCache>
            </c:strRef>
          </c:cat>
          <c:val>
            <c:numRef>
              <c:f>List1!$B$12:$D$12</c:f>
              <c:numCache>
                <c:formatCode>#,##0</c:formatCode>
                <c:ptCount val="3"/>
                <c:pt idx="0">
                  <c:v>72046</c:v>
                </c:pt>
                <c:pt idx="1">
                  <c:v>7031</c:v>
                </c:pt>
                <c:pt idx="2">
                  <c:v>7351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996F6-1263-47A8-8680-F937D9759F1A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E9683-FF44-4714-9258-68E85582F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27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E9683-FF44-4714-9258-68E85582F24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83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Tabulka 1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uvádí počty dovezených kusů hojně přepravovaných zvířat udávané v tisících ks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E9683-FF44-4714-9258-68E85582F24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6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E9683-FF44-4714-9258-68E85582F24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E9683-FF44-4714-9258-68E85582F24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3776DC-D54B-482C-B40C-797E6A100C7E}" type="datetimeFigureOut">
              <a:rPr lang="cs-CZ" smtClean="0"/>
              <a:t>4.2.2020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E269E1-CDE4-4CE9-89F8-9EA979534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7702624" cy="1238295"/>
          </a:xfrm>
        </p:spPr>
        <p:txBody>
          <a:bodyPr>
            <a:normAutofit/>
          </a:bodyPr>
          <a:lstStyle/>
          <a:p>
            <a:pPr algn="ctr"/>
            <a:r>
              <a:rPr lang="cs-CZ" sz="1600" dirty="0"/>
              <a:t>Autor bakalářské práce: </a:t>
            </a:r>
            <a:r>
              <a:rPr lang="cs-CZ" sz="1600" dirty="0" smtClean="0"/>
              <a:t>Jan </a:t>
            </a:r>
            <a:r>
              <a:rPr lang="cs-CZ" sz="1600" dirty="0" err="1" smtClean="0"/>
              <a:t>Tácha</a:t>
            </a:r>
            <a:endParaRPr lang="cs-CZ" sz="1600" dirty="0"/>
          </a:p>
          <a:p>
            <a:pPr algn="ctr"/>
            <a:r>
              <a:rPr lang="cs-CZ" sz="1600" dirty="0" smtClean="0"/>
              <a:t>Vedoucí </a:t>
            </a:r>
            <a:r>
              <a:rPr lang="cs-CZ" sz="1600" dirty="0"/>
              <a:t>bakalářské práce: Ing. Ladislav </a:t>
            </a:r>
            <a:r>
              <a:rPr lang="cs-CZ" sz="1600" dirty="0" smtClean="0"/>
              <a:t>Bartuška</a:t>
            </a:r>
          </a:p>
          <a:p>
            <a:pPr algn="ctr"/>
            <a:r>
              <a:rPr lang="cs-CZ" sz="1600" dirty="0" smtClean="0"/>
              <a:t>Oponent </a:t>
            </a:r>
            <a:r>
              <a:rPr lang="cs-CZ" sz="1600" dirty="0"/>
              <a:t>bakalářské práce: </a:t>
            </a:r>
            <a:r>
              <a:rPr lang="cs-CZ" sz="1600" dirty="0" smtClean="0"/>
              <a:t>Ing</a:t>
            </a:r>
            <a:r>
              <a:rPr lang="cs-CZ" sz="1600" dirty="0"/>
              <a:t>. Gustav Sysel</a:t>
            </a:r>
          </a:p>
          <a:p>
            <a:pPr algn="ctr"/>
            <a:endParaRPr lang="cs-CZ" sz="1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Analýza služeb českých leteckých dopravců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07704" y="28630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dirty="0" smtClean="0">
                <a:latin typeface="+mj-lt"/>
              </a:rPr>
              <a:t>Vysoká škola technická a ekonomická</a:t>
            </a:r>
            <a:br>
              <a:rPr lang="cs-CZ" sz="2000" dirty="0" smtClean="0">
                <a:latin typeface="+mj-lt"/>
              </a:rPr>
            </a:br>
            <a:r>
              <a:rPr lang="cs-CZ" sz="2000" dirty="0">
                <a:latin typeface="+mj-lt"/>
              </a:rPr>
              <a:t>Katedra dopravy a logistiky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687616" y="6114020"/>
            <a:ext cx="2304256" cy="3516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/>
              <a:t>11.února.2020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755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Seznámení </a:t>
            </a:r>
            <a:r>
              <a:rPr lang="cs-CZ" dirty="0"/>
              <a:t>se s </a:t>
            </a:r>
            <a:r>
              <a:rPr lang="cs-CZ" dirty="0" smtClean="0"/>
              <a:t>možnostmi přepravy živých zvířat při využití </a:t>
            </a:r>
            <a:r>
              <a:rPr lang="cs-CZ" dirty="0"/>
              <a:t>leteckých dopravců </a:t>
            </a:r>
            <a:r>
              <a:rPr lang="cs-CZ" dirty="0" smtClean="0"/>
              <a:t>či leteckých přepravních společností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Získání informací o výhodách a nevýhodách letecké přepravy živých zvířat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Získání povědomí o statistikách dovozu a vývozu živých zvířat 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55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Specifický typ nákladu - živá zvířata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Letecké společnosti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Přeprava živých zvířat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Dovoz a vývoz živých zvířat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9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7702624" cy="1238295"/>
          </a:xfrm>
        </p:spPr>
        <p:txBody>
          <a:bodyPr>
            <a:normAutofit/>
          </a:bodyPr>
          <a:lstStyle/>
          <a:p>
            <a:pPr algn="ctr"/>
            <a:r>
              <a:rPr lang="cs-CZ" sz="1600" dirty="0"/>
              <a:t>Autor bakalářské práce: </a:t>
            </a:r>
            <a:r>
              <a:rPr lang="cs-CZ" sz="1600" dirty="0" smtClean="0"/>
              <a:t>Jan </a:t>
            </a:r>
            <a:r>
              <a:rPr lang="cs-CZ" sz="1600" dirty="0" err="1" smtClean="0"/>
              <a:t>Tácha</a:t>
            </a:r>
            <a:endParaRPr lang="cs-CZ" sz="1600" dirty="0"/>
          </a:p>
          <a:p>
            <a:pPr algn="ctr"/>
            <a:r>
              <a:rPr lang="cs-CZ" sz="1600" dirty="0" smtClean="0"/>
              <a:t>Vedoucí </a:t>
            </a:r>
            <a:r>
              <a:rPr lang="cs-CZ" sz="1600" dirty="0"/>
              <a:t>bakalářské práce: Ing. Ladislav </a:t>
            </a:r>
            <a:r>
              <a:rPr lang="cs-CZ" sz="1600" dirty="0" smtClean="0"/>
              <a:t>Bartuška</a:t>
            </a:r>
          </a:p>
          <a:p>
            <a:pPr algn="ctr"/>
            <a:r>
              <a:rPr lang="cs-CZ" sz="1600" dirty="0" smtClean="0"/>
              <a:t>Oponent </a:t>
            </a:r>
            <a:r>
              <a:rPr lang="cs-CZ" sz="1600" dirty="0"/>
              <a:t>bakalářské práce: </a:t>
            </a:r>
            <a:r>
              <a:rPr lang="cs-CZ" sz="1600" dirty="0" smtClean="0"/>
              <a:t>Ing</a:t>
            </a:r>
            <a:r>
              <a:rPr lang="cs-CZ" sz="1600" dirty="0"/>
              <a:t>. Gustav Sysel</a:t>
            </a:r>
          </a:p>
          <a:p>
            <a:pPr algn="ctr"/>
            <a:endParaRPr lang="cs-CZ" sz="1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Analýza služeb českých leteckých dopravců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07704" y="28630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dirty="0" smtClean="0">
                <a:latin typeface="+mj-lt"/>
              </a:rPr>
              <a:t>Vysoká škola technická a ekonomická</a:t>
            </a:r>
            <a:br>
              <a:rPr lang="cs-CZ" sz="2000" dirty="0" smtClean="0">
                <a:latin typeface="+mj-lt"/>
              </a:rPr>
            </a:br>
            <a:r>
              <a:rPr lang="cs-CZ" sz="2000" dirty="0">
                <a:latin typeface="+mj-lt"/>
              </a:rPr>
              <a:t>Katedra dopravy a logistiky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687616" y="6114020"/>
            <a:ext cx="2304256" cy="3516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/>
              <a:t>11.února.2020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8288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Otázka vedoucího práce</a:t>
            </a:r>
          </a:p>
          <a:p>
            <a:endParaRPr lang="cs-CZ" dirty="0" smtClean="0"/>
          </a:p>
          <a:p>
            <a:pPr lvl="1" algn="just"/>
            <a:r>
              <a:rPr lang="cs-CZ" dirty="0"/>
              <a:t>Jaké obecně spatřujete překážky pro zákazníky (odesilatele) při využití letecké dopravy pro </a:t>
            </a:r>
            <a:r>
              <a:rPr lang="cs-CZ" dirty="0" smtClean="0"/>
              <a:t>převoz </a:t>
            </a:r>
            <a:r>
              <a:rPr lang="cs-CZ" dirty="0"/>
              <a:t>svých domácích mazlíčků (např. psů)?</a:t>
            </a:r>
          </a:p>
        </p:txBody>
      </p:sp>
    </p:spTree>
    <p:extLst>
      <p:ext uri="{BB962C8B-B14F-4D97-AF65-F5344CB8AC3E}">
        <p14:creationId xmlns:p14="http://schemas.microsoft.com/office/powerpoint/2010/main" val="180390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Otázky oponenta práce</a:t>
            </a:r>
          </a:p>
          <a:p>
            <a:pPr algn="just"/>
            <a:endParaRPr lang="cs-CZ" dirty="0" smtClean="0"/>
          </a:p>
          <a:p>
            <a:pPr lvl="1" algn="just"/>
            <a:r>
              <a:rPr lang="cs-CZ" dirty="0"/>
              <a:t>Vysvětlete rozdíl mezi leteckým dopravcem a přepravcem? Popř. objasněte prosím záměnu </a:t>
            </a:r>
            <a:r>
              <a:rPr lang="cs-CZ" dirty="0" smtClean="0"/>
              <a:t>výrazů </a:t>
            </a:r>
            <a:r>
              <a:rPr lang="cs-CZ" dirty="0"/>
              <a:t>ve vaší práci v nadpisu práce a vlastní </a:t>
            </a:r>
            <a:r>
              <a:rPr lang="cs-CZ" dirty="0" smtClean="0"/>
              <a:t>práce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Měl jste příležitost se zúčastnit odbavení živých zvířat na letišti? Máte představu nebo víte </a:t>
            </a:r>
            <a:r>
              <a:rPr lang="cs-CZ" dirty="0" smtClean="0"/>
              <a:t>jak časově </a:t>
            </a:r>
            <a:r>
              <a:rPr lang="cs-CZ" dirty="0"/>
              <a:t>náročné je odbavení živých zvířat na letišti?</a:t>
            </a:r>
          </a:p>
        </p:txBody>
      </p:sp>
    </p:spTree>
    <p:extLst>
      <p:ext uri="{BB962C8B-B14F-4D97-AF65-F5344CB8AC3E}">
        <p14:creationId xmlns:p14="http://schemas.microsoft.com/office/powerpoint/2010/main" val="16218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Motivace a důvody řešení daného problému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Osobní zájem o leteckou přepravu</a:t>
            </a:r>
          </a:p>
          <a:p>
            <a:endParaRPr lang="cs-CZ" dirty="0" smtClean="0"/>
          </a:p>
          <a:p>
            <a:r>
              <a:rPr lang="cs-CZ" dirty="0" smtClean="0"/>
              <a:t>Zmapování problematiky přepravy živých zvířat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03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Cílem </a:t>
            </a:r>
            <a:r>
              <a:rPr lang="cs-CZ" dirty="0"/>
              <a:t>práce je popsat současný stav nákladní dopravy na českém trhu, specifika technologie letecké nákladní dopravy a provést srovnání leteckých společností, které se v České republice zabývají nákladní leteckou přepravou. Součástí srovnání služeb bude i SWOT analýza jednotlivých služeb nabízených dopravci.</a:t>
            </a:r>
          </a:p>
        </p:txBody>
      </p:sp>
    </p:spTree>
    <p:extLst>
      <p:ext uri="{BB962C8B-B14F-4D97-AF65-F5344CB8AC3E}">
        <p14:creationId xmlns:p14="http://schemas.microsoft.com/office/powerpoint/2010/main" val="21303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Dotazníkové šetření</a:t>
            </a:r>
          </a:p>
          <a:p>
            <a:endParaRPr lang="cs-CZ" dirty="0" smtClean="0"/>
          </a:p>
          <a:p>
            <a:r>
              <a:rPr lang="cs-CZ" dirty="0" smtClean="0"/>
              <a:t>Rozhovor</a:t>
            </a:r>
          </a:p>
          <a:p>
            <a:endParaRPr lang="cs-CZ" dirty="0" smtClean="0"/>
          </a:p>
          <a:p>
            <a:r>
              <a:rPr lang="cs-CZ" dirty="0" smtClean="0"/>
              <a:t>Částečná SWOT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9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Postup naplnění 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34064" cy="51495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Získání informací o:</a:t>
            </a:r>
          </a:p>
          <a:p>
            <a:pPr lvl="1"/>
            <a:r>
              <a:rPr lang="cs-CZ" dirty="0" smtClean="0"/>
              <a:t>legislativě v přepravě živých zvířat</a:t>
            </a:r>
          </a:p>
          <a:p>
            <a:pPr lvl="1"/>
            <a:r>
              <a:rPr lang="cs-CZ" dirty="0" smtClean="0"/>
              <a:t>způsobech přepravy živých zvířat	</a:t>
            </a:r>
          </a:p>
          <a:p>
            <a:pPr lvl="1" algn="just"/>
            <a:r>
              <a:rPr lang="cs-CZ" dirty="0" smtClean="0"/>
              <a:t>přepravních dokladech pro živá zvířata </a:t>
            </a:r>
          </a:p>
          <a:p>
            <a:pPr lvl="1"/>
            <a:r>
              <a:rPr lang="cs-CZ" dirty="0" smtClean="0"/>
              <a:t>nejčastěji používaných letadlech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Oslovení leteckých společností</a:t>
            </a:r>
          </a:p>
          <a:p>
            <a:pPr lvl="1"/>
            <a:r>
              <a:rPr lang="cs-CZ" dirty="0" smtClean="0"/>
              <a:t>zaslání dotazníku</a:t>
            </a:r>
          </a:p>
          <a:p>
            <a:pPr lvl="1"/>
            <a:r>
              <a:rPr lang="cs-CZ" dirty="0" smtClean="0"/>
              <a:t>vyhodnocení získaných odpovědí</a:t>
            </a:r>
          </a:p>
          <a:p>
            <a:pPr lvl="1"/>
            <a:endParaRPr lang="cs-CZ" dirty="0" smtClean="0"/>
          </a:p>
          <a:p>
            <a:r>
              <a:rPr lang="cs-CZ" dirty="0"/>
              <a:t>Rozhovor s p. Kučerou – odborníkem na přepravu živých zvířat</a:t>
            </a:r>
          </a:p>
          <a:p>
            <a:pPr lvl="1"/>
            <a:r>
              <a:rPr lang="cs-CZ" dirty="0" smtClean="0"/>
              <a:t>zpracovaná </a:t>
            </a:r>
            <a:r>
              <a:rPr lang="cs-CZ" dirty="0"/>
              <a:t>částečná SWOT analýza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18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Dosažené výsledky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Zpracované odpovědi od společností:</a:t>
            </a:r>
          </a:p>
          <a:p>
            <a:pPr lvl="1"/>
            <a:r>
              <a:rPr lang="cs-CZ" dirty="0" smtClean="0"/>
              <a:t>ATS – Air Transport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lvl="1"/>
            <a:r>
              <a:rPr lang="cs-CZ" dirty="0" smtClean="0"/>
              <a:t>ROTH </a:t>
            </a:r>
            <a:r>
              <a:rPr lang="cs-CZ" dirty="0" err="1" smtClean="0"/>
              <a:t>Cargo</a:t>
            </a:r>
            <a:endParaRPr lang="cs-CZ" dirty="0" smtClean="0"/>
          </a:p>
          <a:p>
            <a:pPr lvl="1"/>
            <a:r>
              <a:rPr lang="cs-CZ" dirty="0" err="1" smtClean="0"/>
              <a:t>Horizon</a:t>
            </a:r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dirty="0" smtClean="0"/>
              <a:t>Zpracovaná částečná SWOT analýza na téma letecká přeprava živých zvířat</a:t>
            </a:r>
          </a:p>
          <a:p>
            <a:endParaRPr lang="cs-CZ" dirty="0"/>
          </a:p>
          <a:p>
            <a:r>
              <a:rPr lang="cs-CZ" dirty="0" smtClean="0"/>
              <a:t>Přehledové tabulky  o vývozu a dovozu živých zvířat za uplynulých 10 let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86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Částečná SWOT analýza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700558"/>
              </p:ext>
            </p:extLst>
          </p:nvPr>
        </p:nvGraphicFramePr>
        <p:xfrm>
          <a:off x="1547664" y="1844824"/>
          <a:ext cx="6624736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168352"/>
              </a:tblGrid>
              <a:tr h="1764196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Silné stránky:</a:t>
                      </a:r>
                    </a:p>
                    <a:p>
                      <a:pPr algn="l"/>
                      <a:endParaRPr lang="cs-CZ" dirty="0" smtClean="0"/>
                    </a:p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Slabé</a:t>
                      </a:r>
                      <a:r>
                        <a:rPr lang="cs-CZ" baseline="0" dirty="0" smtClean="0"/>
                        <a:t> stránky:</a:t>
                      </a:r>
                      <a:endParaRPr lang="cs-CZ" dirty="0"/>
                    </a:p>
                  </a:txBody>
                  <a:tcPr/>
                </a:tc>
              </a:tr>
              <a:tr h="1764196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Příležitosti: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Hrozby: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62574" y="2348880"/>
            <a:ext cx="326946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Rychlost přepravy</a:t>
            </a:r>
            <a:endParaRPr lang="cs-CZ" sz="3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004048" y="2348880"/>
            <a:ext cx="326946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0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Množství </a:t>
            </a:r>
          </a:p>
          <a:p>
            <a:pPr algn="ctr"/>
            <a:r>
              <a:rPr lang="cs-CZ" sz="30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kontrol</a:t>
            </a:r>
            <a:endParaRPr lang="cs-CZ" sz="30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662574" y="4022204"/>
            <a:ext cx="326946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Školení pracovníků</a:t>
            </a:r>
            <a:endParaRPr lang="cs-CZ" sz="30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932040" y="4005064"/>
            <a:ext cx="326946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Neprofesionalita</a:t>
            </a:r>
          </a:p>
          <a:p>
            <a:pPr algn="ctr"/>
            <a:r>
              <a:rPr lang="cs-CZ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pracovníků</a:t>
            </a:r>
            <a:endParaRPr lang="cs-CZ" sz="3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33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52255"/>
            <a:ext cx="7772400" cy="960521"/>
          </a:xfrm>
        </p:spPr>
        <p:txBody>
          <a:bodyPr>
            <a:normAutofit/>
          </a:bodyPr>
          <a:lstStyle/>
          <a:p>
            <a:r>
              <a:rPr lang="cs-CZ" dirty="0" smtClean="0"/>
              <a:t>Dovoz zvířat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26523081"/>
              </p:ext>
            </p:extLst>
          </p:nvPr>
        </p:nvGraphicFramePr>
        <p:xfrm>
          <a:off x="539552" y="2060848"/>
          <a:ext cx="2946910" cy="4032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446"/>
                <a:gridCol w="819692"/>
                <a:gridCol w="819692"/>
                <a:gridCol w="720080"/>
              </a:tblGrid>
              <a:tr h="924976"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Kuřata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Krocani a krůty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71170" algn="l"/>
                        </a:tabLst>
                      </a:pPr>
                      <a:r>
                        <a:rPr lang="cs-CZ" sz="1200" dirty="0">
                          <a:effectLst/>
                        </a:rPr>
                        <a:t>Kur domácí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2009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33 395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950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1 082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2010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22 616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842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2 270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19 677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740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 dirty="0">
                          <a:effectLst/>
                        </a:rPr>
                        <a:t>2 362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21 906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667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2 034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17 878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911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2 283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13 045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822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 dirty="0">
                          <a:effectLst/>
                        </a:rPr>
                        <a:t>1 615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12 816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627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1 974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13 785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495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2 187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12 452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709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1 948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7 675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515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</a:rPr>
                        <a:t>1 559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4 932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430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 dirty="0">
                          <a:effectLst/>
                        </a:rPr>
                        <a:t>843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965575"/>
              </p:ext>
            </p:extLst>
          </p:nvPr>
        </p:nvGraphicFramePr>
        <p:xfrm>
          <a:off x="4355976" y="620688"/>
          <a:ext cx="44644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486922"/>
              </p:ext>
            </p:extLst>
          </p:nvPr>
        </p:nvGraphicFramePr>
        <p:xfrm>
          <a:off x="4211960" y="37890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39552" y="6165303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*hodnoty jsou v tisících ks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0131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Vývoz zvířat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6927652"/>
              </p:ext>
            </p:extLst>
          </p:nvPr>
        </p:nvGraphicFramePr>
        <p:xfrm>
          <a:off x="539552" y="2060848"/>
          <a:ext cx="2825112" cy="4032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446"/>
                <a:gridCol w="819692"/>
                <a:gridCol w="697894"/>
                <a:gridCol w="720080"/>
              </a:tblGrid>
              <a:tr h="924976"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Calibri"/>
                        </a:rPr>
                        <a:t>Kuřata</a:t>
                      </a:r>
                      <a:endParaRPr lang="cs-CZ" sz="12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Calibri"/>
                        </a:rPr>
                        <a:t>Kachny</a:t>
                      </a:r>
                      <a:endParaRPr lang="cs-CZ" sz="12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71170" algn="l"/>
                        </a:tabLs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Kur domácí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2009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84 382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4 935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13 985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2010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83 111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4 348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11 664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2011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75 062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4 962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14 817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2012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79 113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6 058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12 161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2013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78 928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7 272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13 304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2014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102 677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9 116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13 255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2015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107 573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8 532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13 233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2016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84 110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11 538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14 437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2017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89 422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11 451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13 939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+mn-lt"/>
                          <a:ea typeface="Calibri"/>
                        </a:rPr>
                        <a:t>2018</a:t>
                      </a:r>
                      <a:endParaRPr lang="cs-CZ" sz="12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103 042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11 576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10 947</a:t>
                      </a:r>
                    </a:p>
                  </a:txBody>
                  <a:tcPr marL="68580" marR="68580" marT="0" marB="0" anchor="ctr"/>
                </a:tc>
              </a:tr>
              <a:tr h="282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Calibri"/>
                        </a:rPr>
                        <a:t>2019</a:t>
                      </a:r>
                      <a:endParaRPr lang="cs-CZ" sz="12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72 046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+mn-lt"/>
                          <a:ea typeface="Calibri"/>
                        </a:rPr>
                        <a:t>7 031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</a:rPr>
                        <a:t>7 351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4090488"/>
              </p:ext>
            </p:extLst>
          </p:nvPr>
        </p:nvGraphicFramePr>
        <p:xfrm>
          <a:off x="4211960" y="6926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545940"/>
              </p:ext>
            </p:extLst>
          </p:nvPr>
        </p:nvGraphicFramePr>
        <p:xfrm>
          <a:off x="4139952" y="3645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39552" y="6165303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*hodnoty jsou v tisících ks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670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300</TotalTime>
  <Words>536</Words>
  <Application>Microsoft Office PowerPoint</Application>
  <PresentationFormat>Předvádění na obrazovce (4:3)</PresentationFormat>
  <Paragraphs>195</Paragraphs>
  <Slides>14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Analýza služeb českých leteckých dopravců</vt:lpstr>
      <vt:lpstr>Motivace a důvody řešení daného problému</vt:lpstr>
      <vt:lpstr>Cíl práce</vt:lpstr>
      <vt:lpstr>Použité metody</vt:lpstr>
      <vt:lpstr>Postup naplnění cíle práce</vt:lpstr>
      <vt:lpstr>Dosažené výsledky</vt:lpstr>
      <vt:lpstr>Částečná SWOT analýza</vt:lpstr>
      <vt:lpstr>Dovoz zvířat</vt:lpstr>
      <vt:lpstr>Vývoz zvířat</vt:lpstr>
      <vt:lpstr>Přínos práce</vt:lpstr>
      <vt:lpstr>Závěrečné shrnutí</vt:lpstr>
      <vt:lpstr>Analýza služeb českých leteckých dopravců</vt:lpstr>
      <vt:lpstr>Doplňující otázky</vt:lpstr>
      <vt:lpstr>Doplňující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služeb českých leteckých dopravců</dc:title>
  <dc:creator>Johnny</dc:creator>
  <cp:lastModifiedBy>Johnny</cp:lastModifiedBy>
  <cp:revision>34</cp:revision>
  <dcterms:created xsi:type="dcterms:W3CDTF">2020-02-02T18:35:57Z</dcterms:created>
  <dcterms:modified xsi:type="dcterms:W3CDTF">2020-02-04T22:58:23Z</dcterms:modified>
</cp:coreProperties>
</file>