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4" r:id="rId8"/>
    <p:sldId id="263" r:id="rId9"/>
    <p:sldId id="265" r:id="rId10"/>
    <p:sldId id="260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9950B4-44B6-423C-A3F1-3728B749BBD4}" type="datetimeFigureOut">
              <a:rPr lang="sk-SK" smtClean="0"/>
              <a:t>5. 2. 2020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428B3E-4ED8-417A-88A2-1B57A40601A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888" y="278092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Intenzita dopravy a bezpečnost provozu na úrovňových křižovatkách silnice II/145 se silnicemi II/141 a III/14126 na </a:t>
            </a:r>
            <a:r>
              <a:rPr lang="cs-CZ" sz="3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Prachaticku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/>
            </a:r>
            <a:br>
              <a:rPr lang="sk-SK" sz="3200" dirty="0">
                <a:latin typeface="Arial" pitchFamily="34" charset="0"/>
                <a:cs typeface="Arial" pitchFamily="34" charset="0"/>
              </a:rPr>
            </a:br>
            <a:endParaRPr lang="sk-SK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67544" y="5085184"/>
            <a:ext cx="8229600" cy="432511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Autor bakalářské práce: </a:t>
            </a:r>
            <a:r>
              <a:rPr lang="cs-CZ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Radek </a:t>
            </a:r>
            <a:r>
              <a:rPr lang="cs-CZ" sz="200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Sitter</a:t>
            </a:r>
            <a:endParaRPr lang="cs-CZ" sz="20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Vedoucí bakalářské práce: </a:t>
            </a: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Ing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. Bc. Jiří Hanzl, </a:t>
            </a: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Ph.D</a:t>
            </a:r>
            <a:r>
              <a:rPr lang="cs-CZ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. </a:t>
            </a:r>
            <a:endParaRPr lang="cs-CZ" sz="20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Oponent: Ing</a:t>
            </a:r>
            <a:r>
              <a:rPr lang="cs-CZ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. Marek </a:t>
            </a:r>
            <a:r>
              <a:rPr lang="cs-CZ" sz="2000" dirty="0" err="1">
                <a:solidFill>
                  <a:schemeClr val="tx1"/>
                </a:solidFill>
                <a:latin typeface="+mj-lt"/>
                <a:cs typeface="Arial" pitchFamily="34" charset="0"/>
              </a:rPr>
              <a:t>Kocánek</a:t>
            </a:r>
            <a:r>
              <a:rPr lang="cs-CZ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České </a:t>
            </a:r>
            <a:r>
              <a:rPr lang="cs-CZ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Budějovice, únor 2020</a:t>
            </a:r>
          </a:p>
          <a:p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620688"/>
            <a:ext cx="74888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sz="2000" dirty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technicko-technologický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54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Otázky oponenta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latin typeface="+mj-lt"/>
              </a:rPr>
              <a:t>Autor </a:t>
            </a:r>
            <a:r>
              <a:rPr lang="sk-SK" sz="2000" dirty="0" err="1">
                <a:latin typeface="+mj-lt"/>
              </a:rPr>
              <a:t>uvádí</a:t>
            </a:r>
            <a:r>
              <a:rPr lang="sk-SK" sz="2000" dirty="0">
                <a:latin typeface="+mj-lt"/>
              </a:rPr>
              <a:t>, že na </a:t>
            </a:r>
            <a:r>
              <a:rPr lang="sk-SK" sz="2000" dirty="0" err="1">
                <a:latin typeface="+mj-lt"/>
              </a:rPr>
              <a:t>křižovatce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silnice</a:t>
            </a:r>
            <a:r>
              <a:rPr lang="sk-SK" sz="2000" dirty="0">
                <a:latin typeface="+mj-lt"/>
              </a:rPr>
              <a:t> II/145 </a:t>
            </a:r>
            <a:r>
              <a:rPr lang="sk-SK" sz="2000" dirty="0" err="1">
                <a:latin typeface="+mj-lt"/>
              </a:rPr>
              <a:t>se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silnicí</a:t>
            </a:r>
            <a:r>
              <a:rPr lang="sk-SK" sz="2000" dirty="0">
                <a:latin typeface="+mj-lt"/>
              </a:rPr>
              <a:t> III/14128 a III/14126 </a:t>
            </a:r>
            <a:r>
              <a:rPr lang="sk-SK" sz="2000" dirty="0" err="1">
                <a:latin typeface="+mj-lt"/>
              </a:rPr>
              <a:t>dochází</a:t>
            </a:r>
            <a:r>
              <a:rPr lang="sk-SK" sz="2000" dirty="0">
                <a:latin typeface="+mj-lt"/>
              </a:rPr>
              <a:t> k </a:t>
            </a:r>
            <a:r>
              <a:rPr lang="sk-SK" sz="2000" dirty="0" err="1" smtClean="0">
                <a:latin typeface="+mj-lt"/>
              </a:rPr>
              <a:t>průjezdům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 smtClean="0">
                <a:latin typeface="+mj-lt"/>
              </a:rPr>
              <a:t>vozidel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 smtClean="0">
                <a:latin typeface="+mj-lt"/>
              </a:rPr>
              <a:t>ve</a:t>
            </a:r>
            <a:r>
              <a:rPr lang="sk-SK" sz="2000" dirty="0" smtClean="0">
                <a:latin typeface="+mj-lt"/>
              </a:rPr>
              <a:t> vysokých </a:t>
            </a:r>
            <a:r>
              <a:rPr lang="sk-SK" sz="2000" dirty="0" err="1" smtClean="0">
                <a:latin typeface="+mj-lt"/>
              </a:rPr>
              <a:t>rychlostech</a:t>
            </a:r>
            <a:r>
              <a:rPr lang="sk-SK" sz="2000" dirty="0" smtClean="0">
                <a:latin typeface="+mj-lt"/>
              </a:rPr>
              <a:t>. </a:t>
            </a:r>
            <a:r>
              <a:rPr lang="sk-SK" sz="2000" dirty="0" err="1" smtClean="0">
                <a:latin typeface="+mj-lt"/>
              </a:rPr>
              <a:t>Provedl</a:t>
            </a:r>
            <a:r>
              <a:rPr lang="sk-SK" sz="2000" dirty="0" smtClean="0">
                <a:latin typeface="+mj-lt"/>
              </a:rPr>
              <a:t> autor orientační </a:t>
            </a:r>
            <a:r>
              <a:rPr lang="sk-SK" sz="2000" dirty="0" err="1" smtClean="0">
                <a:latin typeface="+mj-lt"/>
              </a:rPr>
              <a:t>měření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 smtClean="0">
                <a:latin typeface="+mj-lt"/>
              </a:rPr>
              <a:t>rychlosti,např.některou</a:t>
            </a:r>
            <a:r>
              <a:rPr lang="sk-SK" sz="2000" dirty="0" smtClean="0">
                <a:latin typeface="+mj-lt"/>
              </a:rPr>
              <a:t> z </a:t>
            </a:r>
            <a:r>
              <a:rPr lang="sk-SK" sz="2000" dirty="0" err="1" smtClean="0">
                <a:latin typeface="+mj-lt"/>
              </a:rPr>
              <a:t>mobilních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aplikací</a:t>
            </a:r>
            <a:r>
              <a:rPr lang="sk-SK" sz="2000" dirty="0">
                <a:latin typeface="+mj-lt"/>
              </a:rPr>
              <a:t>, nebo </a:t>
            </a:r>
            <a:r>
              <a:rPr lang="sk-SK" sz="2000" dirty="0" err="1">
                <a:latin typeface="+mj-lt"/>
              </a:rPr>
              <a:t>se</a:t>
            </a:r>
            <a:r>
              <a:rPr lang="sk-SK" sz="2000" dirty="0">
                <a:latin typeface="+mj-lt"/>
              </a:rPr>
              <a:t> jedná o </a:t>
            </a:r>
            <a:r>
              <a:rPr lang="sk-SK" sz="2000" dirty="0" err="1">
                <a:latin typeface="+mj-lt"/>
              </a:rPr>
              <a:t>subjektivní</a:t>
            </a:r>
            <a:r>
              <a:rPr lang="sk-SK" sz="2000" dirty="0">
                <a:latin typeface="+mj-lt"/>
              </a:rPr>
              <a:t> pocit autora? </a:t>
            </a:r>
          </a:p>
          <a:p>
            <a:pPr marL="109728" indent="0">
              <a:buNone/>
            </a:pPr>
            <a:endParaRPr lang="sk-SK" sz="2000" dirty="0" smtClean="0">
              <a:latin typeface="+mj-lt"/>
            </a:endParaRPr>
          </a:p>
          <a:p>
            <a:r>
              <a:rPr lang="sk-SK" sz="2000" dirty="0" err="1" smtClean="0">
                <a:latin typeface="+mj-lt"/>
              </a:rPr>
              <a:t>Bylo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autorem</a:t>
            </a:r>
            <a:r>
              <a:rPr lang="sk-SK" sz="2000" dirty="0">
                <a:latin typeface="+mj-lt"/>
              </a:rPr>
              <a:t> navrhované dopravní </a:t>
            </a:r>
            <a:r>
              <a:rPr lang="sk-SK" sz="2000" dirty="0" err="1">
                <a:latin typeface="+mj-lt"/>
              </a:rPr>
              <a:t>opatření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konzultováno</a:t>
            </a:r>
            <a:r>
              <a:rPr lang="sk-SK" sz="2000" dirty="0">
                <a:latin typeface="+mj-lt"/>
              </a:rPr>
              <a:t> s </a:t>
            </a:r>
            <a:r>
              <a:rPr lang="sk-SK" sz="2000" dirty="0" err="1">
                <a:latin typeface="+mj-lt"/>
              </a:rPr>
              <a:t>některým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ze</a:t>
            </a:r>
            <a:r>
              <a:rPr lang="sk-SK" sz="2000" dirty="0">
                <a:latin typeface="+mj-lt"/>
              </a:rPr>
              <a:t> zainteresovaných </a:t>
            </a:r>
            <a:r>
              <a:rPr lang="sk-SK" sz="2000" dirty="0" err="1">
                <a:latin typeface="+mj-lt"/>
              </a:rPr>
              <a:t>subjektů</a:t>
            </a:r>
            <a:r>
              <a:rPr lang="sk-SK" sz="2000" dirty="0">
                <a:latin typeface="+mj-lt"/>
              </a:rPr>
              <a:t> (Dopravní </a:t>
            </a:r>
            <a:r>
              <a:rPr lang="sk-SK" sz="2000" dirty="0" err="1">
                <a:latin typeface="+mj-lt"/>
              </a:rPr>
              <a:t>policie</a:t>
            </a:r>
            <a:r>
              <a:rPr lang="sk-SK" sz="2000" dirty="0">
                <a:latin typeface="+mj-lt"/>
              </a:rPr>
              <a:t>, Odbor dopravy a </a:t>
            </a:r>
            <a:r>
              <a:rPr lang="sk-SK" sz="2000" dirty="0" err="1">
                <a:latin typeface="+mj-lt"/>
              </a:rPr>
              <a:t>silničního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hospodářství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Jihočeského</a:t>
            </a:r>
            <a:r>
              <a:rPr lang="sk-SK" sz="2000" dirty="0">
                <a:latin typeface="+mj-lt"/>
              </a:rPr>
              <a:t> kraje)?</a:t>
            </a:r>
          </a:p>
        </p:txBody>
      </p:sp>
    </p:spTree>
    <p:extLst>
      <p:ext uri="{BB962C8B-B14F-4D97-AF65-F5344CB8AC3E}">
        <p14:creationId xmlns:p14="http://schemas.microsoft.com/office/powerpoint/2010/main" val="23393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Důvody k řešení problému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+mj-lt"/>
              </a:rPr>
              <a:t>Minimalizovat počet dopravních nehod a jejich následků </a:t>
            </a:r>
          </a:p>
          <a:p>
            <a:r>
              <a:rPr lang="cs-CZ" sz="2000" dirty="0" smtClean="0">
                <a:latin typeface="+mj-lt"/>
              </a:rPr>
              <a:t>Nevyhovující provozní a technické uspořádání křižovatek</a:t>
            </a:r>
          </a:p>
          <a:p>
            <a:r>
              <a:rPr lang="cs-CZ" sz="2000" dirty="0" smtClean="0">
                <a:latin typeface="+mj-lt"/>
              </a:rPr>
              <a:t>Zvýšení bezpečnosti silničního provozu</a:t>
            </a:r>
          </a:p>
          <a:p>
            <a:r>
              <a:rPr lang="cs-CZ" sz="2000" dirty="0" smtClean="0">
                <a:latin typeface="+mj-lt"/>
              </a:rPr>
              <a:t>Využití v budoucnosti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5533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Cíl práce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+mj-lt"/>
              </a:rPr>
              <a:t>Využití dopravního průzkumu a statistik nehodovosti, ke zjištění intenzity a směrovosti dopravního proudu</a:t>
            </a:r>
          </a:p>
          <a:p>
            <a:r>
              <a:rPr lang="cs-CZ" sz="2000" dirty="0" smtClean="0">
                <a:latin typeface="+mj-lt"/>
              </a:rPr>
              <a:t>Analýza a vyhodnocení dopravních nehod na vybraných křižovatkách</a:t>
            </a:r>
          </a:p>
          <a:p>
            <a:r>
              <a:rPr lang="cs-CZ" sz="2000" dirty="0" smtClean="0">
                <a:latin typeface="+mj-lt"/>
              </a:rPr>
              <a:t>Posouzení stávajícího stavu křižovatek, z hlediska bezpečnosti silničního provozu</a:t>
            </a:r>
            <a:endParaRPr lang="sk-S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990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dirty="0">
                <a:latin typeface="+mj-lt"/>
              </a:rPr>
              <a:t>Křižovatka silnice II/145 se silnicí II/141</a:t>
            </a:r>
            <a:r>
              <a:rPr lang="sk-SK" sz="4000" b="1" dirty="0">
                <a:latin typeface="+mj-lt"/>
              </a:rPr>
              <a:t/>
            </a:r>
            <a:br>
              <a:rPr lang="sk-SK" sz="4000" b="1" dirty="0">
                <a:latin typeface="+mj-lt"/>
              </a:rPr>
            </a:br>
            <a:endParaRPr lang="sk-SK" sz="4000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+mj-lt"/>
              </a:rPr>
              <a:t>Nově vybudovaná průsečná křižovatka v roce 2010, fungovala jen do června 2016</a:t>
            </a:r>
          </a:p>
          <a:p>
            <a:r>
              <a:rPr lang="cs-CZ" sz="2000" dirty="0" smtClean="0">
                <a:latin typeface="+mj-lt"/>
              </a:rPr>
              <a:t>V říjnu 2016 byla přestavěna na okružní křižovatku s jedním jízdním pruhem na okružním pásu</a:t>
            </a:r>
          </a:p>
          <a:p>
            <a:r>
              <a:rPr lang="cs-CZ" sz="2000" dirty="0" smtClean="0">
                <a:latin typeface="+mj-lt"/>
              </a:rPr>
              <a:t>Mezi roky 2010-2016 došlo ke 14 dopravním nehodám</a:t>
            </a:r>
          </a:p>
          <a:p>
            <a:r>
              <a:rPr lang="cs-CZ" sz="2000" dirty="0" smtClean="0">
                <a:latin typeface="+mj-lt"/>
              </a:rPr>
              <a:t>Od roku 2016 došlo ke 3 dopravním nehodám </a:t>
            </a:r>
          </a:p>
          <a:p>
            <a:r>
              <a:rPr lang="cs-CZ" sz="2000" dirty="0" smtClean="0">
                <a:latin typeface="+mj-lt"/>
              </a:rPr>
              <a:t>Po přestavbě se minimalizoval počet dopravních nehod, tak i počet zraněných osob a jejich následků</a:t>
            </a:r>
          </a:p>
          <a:p>
            <a:r>
              <a:rPr lang="cs-CZ" sz="2000" dirty="0" smtClean="0">
                <a:latin typeface="+mj-lt"/>
              </a:rPr>
              <a:t>Není nutné navrhovat další opatření, vyhovuje z hlediska bezpečnosti silničního provozu</a:t>
            </a:r>
          </a:p>
          <a:p>
            <a:endParaRPr lang="sk-S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01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dirty="0">
                <a:latin typeface="+mj-lt"/>
              </a:rPr>
              <a:t>Křižovatka silnice II/145 se silnicí III/14128 a III/14126</a:t>
            </a:r>
            <a:r>
              <a:rPr lang="sk-SK" sz="4000" dirty="0"/>
              <a:t/>
            </a:r>
            <a:br>
              <a:rPr lang="sk-SK" sz="4000" dirty="0"/>
            </a:br>
            <a:endParaRPr lang="sk-SK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+mj-lt"/>
              </a:rPr>
              <a:t>Průsečná křižovatka, kde dochází k velkému počtu dopravních nehod.</a:t>
            </a:r>
          </a:p>
          <a:p>
            <a:r>
              <a:rPr lang="cs-CZ" sz="2000" dirty="0" smtClean="0">
                <a:latin typeface="+mj-lt"/>
              </a:rPr>
              <a:t>Důvody dopravních nehod: vysoká rychlost vozidel na hlavní komunikaci, nedání přednosti v jízdě řidičů přijíždějících z vedlejších pozemních komunikací.</a:t>
            </a:r>
          </a:p>
          <a:p>
            <a:r>
              <a:rPr lang="cs-CZ" sz="2000" dirty="0" smtClean="0">
                <a:latin typeface="+mj-lt"/>
              </a:rPr>
              <a:t>Křižovatka nevyhovuje z hlediska bezpečnosti silničního provozu.</a:t>
            </a:r>
          </a:p>
          <a:p>
            <a:pPr lvl="0">
              <a:buClr>
                <a:srgbClr val="BEAE98"/>
              </a:buClr>
            </a:pPr>
            <a:r>
              <a:rPr lang="cs-CZ" sz="2000" dirty="0" smtClean="0">
                <a:solidFill>
                  <a:srgbClr val="000000"/>
                </a:solidFill>
                <a:latin typeface="Arial"/>
              </a:rPr>
              <a:t>Navržení bezpečnostního opatření: zvýšení bezpečnosti silničního provozu, snížení počtu dopravních nehod.</a:t>
            </a:r>
            <a:endParaRPr lang="cs-CZ" sz="2000" dirty="0">
              <a:solidFill>
                <a:srgbClr val="000000"/>
              </a:solidFill>
              <a:latin typeface="Arial"/>
            </a:endParaRPr>
          </a:p>
          <a:p>
            <a:endParaRPr lang="sk-S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68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Návrh opatření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+mj-lt"/>
              </a:rPr>
              <a:t>1) Pomocí svislého dopravního značení</a:t>
            </a:r>
          </a:p>
          <a:p>
            <a:r>
              <a:rPr lang="cs-CZ" sz="2000" dirty="0" smtClean="0">
                <a:latin typeface="+mj-lt"/>
              </a:rPr>
              <a:t>Nízká finanční náročnost a rychlost instalace</a:t>
            </a:r>
          </a:p>
          <a:p>
            <a:r>
              <a:rPr lang="cs-CZ" sz="2000" dirty="0" smtClean="0">
                <a:latin typeface="+mj-lt"/>
              </a:rPr>
              <a:t>Ignorace některých skupin řidičů</a:t>
            </a:r>
          </a:p>
          <a:p>
            <a:endParaRPr lang="cs-CZ" sz="2000" dirty="0">
              <a:latin typeface="+mj-lt"/>
            </a:endParaRPr>
          </a:p>
          <a:p>
            <a:r>
              <a:rPr lang="cs-CZ" sz="2000" dirty="0" smtClean="0">
                <a:latin typeface="+mj-lt"/>
              </a:rPr>
              <a:t>2) Přestavba na okružní křižovatku</a:t>
            </a:r>
          </a:p>
          <a:p>
            <a:r>
              <a:rPr lang="cs-CZ" sz="2000" dirty="0" smtClean="0">
                <a:latin typeface="+mj-lt"/>
              </a:rPr>
              <a:t>Velká časová a finanční náročnost</a:t>
            </a:r>
            <a:r>
              <a:rPr lang="cs-CZ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37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67544" y="711388"/>
            <a:ext cx="8229600" cy="5808663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</a:rPr>
              <a:t>Svislé dopravní značení č. B20a - 70 </a:t>
            </a:r>
            <a:r>
              <a:rPr lang="cs-CZ" sz="2000" dirty="0" smtClean="0">
                <a:latin typeface="+mj-lt"/>
              </a:rPr>
              <a:t>km/hod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/>
          </a:p>
          <a:p>
            <a:pPr marL="109728" indent="0">
              <a:buNone/>
            </a:pPr>
            <a:endParaRPr lang="cs-CZ" sz="2000" b="1" dirty="0" smtClean="0"/>
          </a:p>
          <a:p>
            <a:pPr marL="109728" indent="0">
              <a:buNone/>
            </a:pPr>
            <a:r>
              <a:rPr lang="cs-CZ" sz="2000" b="1" dirty="0" smtClean="0">
                <a:latin typeface="+mj-lt"/>
              </a:rPr>
              <a:t>    </a:t>
            </a:r>
            <a:r>
              <a:rPr lang="cs-CZ" sz="2000" dirty="0" smtClean="0">
                <a:latin typeface="+mj-lt"/>
              </a:rPr>
              <a:t>Svislé </a:t>
            </a:r>
            <a:r>
              <a:rPr lang="cs-CZ" sz="2000" dirty="0">
                <a:latin typeface="+mj-lt"/>
              </a:rPr>
              <a:t>dopravní značení č. B20a - 50 km/hod</a:t>
            </a:r>
            <a:endParaRPr lang="sk-SK" sz="2000" dirty="0">
              <a:latin typeface="+mj-lt"/>
            </a:endParaRPr>
          </a:p>
          <a:p>
            <a:pPr marL="109728" indent="0">
              <a:buNone/>
            </a:pPr>
            <a:endParaRPr lang="sk-SK" sz="2000" dirty="0"/>
          </a:p>
          <a:p>
            <a:endParaRPr lang="sk-SK" dirty="0"/>
          </a:p>
        </p:txBody>
      </p:sp>
      <p:pic>
        <p:nvPicPr>
          <p:cNvPr id="5" name="Obrázek 4" descr="https://www.adoz-znaceni.cz/download/eshop/product-72-1026.jpg?width=410&amp;height=36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064" y="1268760"/>
            <a:ext cx="2346960" cy="2346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https://www.adoz-znaceni.cz/download/eshop/product-70-1024.jpg?width=410&amp;height=36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688" y="4293096"/>
            <a:ext cx="2346960" cy="2346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890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+mj-lt"/>
              </a:rPr>
              <a:t>Děkuji za pozornost.</a:t>
            </a:r>
            <a:endParaRPr lang="sk-SK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317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Otázky vedoucího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latin typeface="+mj-lt"/>
              </a:rPr>
              <a:t>Z </a:t>
            </a:r>
            <a:r>
              <a:rPr lang="sk-SK" sz="2000" dirty="0" err="1">
                <a:latin typeface="+mj-lt"/>
              </a:rPr>
              <a:t>jakého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důvodu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podle</a:t>
            </a:r>
            <a:r>
              <a:rPr lang="sk-SK" sz="2000" dirty="0">
                <a:latin typeface="+mj-lt"/>
              </a:rPr>
              <a:t> Vás došlo v </a:t>
            </a:r>
            <a:r>
              <a:rPr lang="sk-SK" sz="2000" dirty="0" err="1">
                <a:latin typeface="+mj-lt"/>
              </a:rPr>
              <a:t>předmětných</a:t>
            </a:r>
            <a:r>
              <a:rPr lang="sk-SK" sz="2000" dirty="0">
                <a:latin typeface="+mj-lt"/>
              </a:rPr>
              <a:t> lokalitách k poklesu </a:t>
            </a:r>
            <a:r>
              <a:rPr lang="sk-SK" sz="2000" dirty="0" err="1">
                <a:latin typeface="+mj-lt"/>
              </a:rPr>
              <a:t>intenzit</a:t>
            </a:r>
            <a:r>
              <a:rPr lang="sk-SK" sz="2000" dirty="0">
                <a:latin typeface="+mj-lt"/>
              </a:rPr>
              <a:t> dopravy v určitých </a:t>
            </a:r>
            <a:r>
              <a:rPr lang="sk-SK" sz="2000" dirty="0" err="1">
                <a:latin typeface="+mj-lt"/>
              </a:rPr>
              <a:t>směrech</a:t>
            </a:r>
            <a:r>
              <a:rPr lang="sk-SK" sz="2000" dirty="0">
                <a:latin typeface="+mj-lt"/>
              </a:rPr>
              <a:t> oproti roku 2016, </a:t>
            </a:r>
            <a:r>
              <a:rPr lang="sk-SK" sz="2000" dirty="0" err="1">
                <a:latin typeface="+mj-lt"/>
              </a:rPr>
              <a:t>ačkoli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současný</a:t>
            </a:r>
            <a:r>
              <a:rPr lang="sk-SK" sz="2000" dirty="0">
                <a:latin typeface="+mj-lt"/>
              </a:rPr>
              <a:t> trend vývoje </a:t>
            </a:r>
            <a:r>
              <a:rPr lang="sk-SK" sz="2000" dirty="0" err="1">
                <a:latin typeface="+mj-lt"/>
              </a:rPr>
              <a:t>intenzit</a:t>
            </a:r>
            <a:r>
              <a:rPr lang="sk-SK" sz="2000" dirty="0">
                <a:latin typeface="+mj-lt"/>
              </a:rPr>
              <a:t> dopravy na </a:t>
            </a:r>
            <a:r>
              <a:rPr lang="sk-SK" sz="2000" dirty="0" err="1">
                <a:latin typeface="+mj-lt"/>
              </a:rPr>
              <a:t>pozemních</a:t>
            </a:r>
            <a:r>
              <a:rPr lang="sk-SK" sz="2000" dirty="0">
                <a:latin typeface="+mj-lt"/>
              </a:rPr>
              <a:t> </a:t>
            </a:r>
            <a:r>
              <a:rPr lang="sk-SK" sz="2000" dirty="0" err="1">
                <a:latin typeface="+mj-lt"/>
              </a:rPr>
              <a:t>komunikacích</a:t>
            </a:r>
            <a:r>
              <a:rPr lang="sk-SK" sz="2000" dirty="0">
                <a:latin typeface="+mj-lt"/>
              </a:rPr>
              <a:t> v ČR je opačný? </a:t>
            </a:r>
          </a:p>
        </p:txBody>
      </p:sp>
    </p:spTree>
    <p:extLst>
      <p:ext uri="{BB962C8B-B14F-4D97-AF65-F5344CB8AC3E}">
        <p14:creationId xmlns:p14="http://schemas.microsoft.com/office/powerpoint/2010/main" val="159218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616</TotalTime>
  <Words>407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Urbanistický</vt:lpstr>
      <vt:lpstr>Intenzita dopravy a bezpečnost provozu na úrovňových křižovatkách silnice II/145 se silnicemi II/141 a III/14126 na Prachaticku </vt:lpstr>
      <vt:lpstr>Důvody k řešení problému</vt:lpstr>
      <vt:lpstr>Cíl práce</vt:lpstr>
      <vt:lpstr>Křižovatka silnice II/145 se silnicí II/141 </vt:lpstr>
      <vt:lpstr>Křižovatka silnice II/145 se silnicí III/14128 a III/14126 </vt:lpstr>
      <vt:lpstr>Návrh opatření</vt:lpstr>
      <vt:lpstr>Prezentace aplikace PowerPoint</vt:lpstr>
      <vt:lpstr>Prezentace aplikace PowerPoint</vt:lpstr>
      <vt:lpstr>Otázky vedoucího</vt:lpstr>
      <vt:lpstr>Otázky oponenta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Intenzita dopravy a bezpečnost provozu na úrovňových křižovatkách silnice II/145 se silnicemi II/141 a III/14126 na Prachaticku</dc:title>
  <dc:creator>Windows User</dc:creator>
  <cp:lastModifiedBy>Windows User</cp:lastModifiedBy>
  <cp:revision>20</cp:revision>
  <dcterms:created xsi:type="dcterms:W3CDTF">2020-02-05T12:04:47Z</dcterms:created>
  <dcterms:modified xsi:type="dcterms:W3CDTF">2020-02-05T22:20:51Z</dcterms:modified>
</cp:coreProperties>
</file>