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59" r:id="rId4"/>
    <p:sldId id="260" r:id="rId5"/>
    <p:sldId id="272" r:id="rId6"/>
    <p:sldId id="264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5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25" y="62"/>
      </p:cViewPr>
      <p:guideLst>
        <p:guide orient="horz" pos="2137"/>
        <p:guide pos="5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Váhy kritérií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1B-4688-89E7-D341B37B6E1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1B-4688-89E7-D341B37B6E1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1B-4688-89E7-D341B37B6E1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1B-4688-89E7-D341B37B6E1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1B-4688-89E7-D341B37B6E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Pořizovací cena vozidla</c:v>
                </c:pt>
                <c:pt idx="1">
                  <c:v>Celkové roční náklady</c:v>
                </c:pt>
                <c:pt idx="2">
                  <c:v>Spotřeba pohonných hmot</c:v>
                </c:pt>
                <c:pt idx="3">
                  <c:v>Obsaditelnost</c:v>
                </c:pt>
                <c:pt idx="4">
                  <c:v>Emise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0.33</c:v>
                </c:pt>
                <c:pt idx="1">
                  <c:v>0.27</c:v>
                </c:pt>
                <c:pt idx="2">
                  <c:v>0.2</c:v>
                </c:pt>
                <c:pt idx="3">
                  <c:v>0.1333</c:v>
                </c:pt>
                <c:pt idx="4">
                  <c:v>6.6699999999999995E-2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41-4F09-8D1F-D2219898C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TOPSIS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8131347259343871E-4"/>
                  <c:y val="-6.6642754027046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91-40B5-AA31-1744BF5C43AA}"/>
                </c:ext>
              </c:extLst>
            </c:dLbl>
            <c:dLbl>
              <c:idx val="1"/>
              <c:layout>
                <c:manualLayout>
                  <c:x val="9.8562628336755047E-3"/>
                  <c:y val="-4.9129989764585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91-40B5-AA31-1744BF5C43AA}"/>
                </c:ext>
              </c:extLst>
            </c:dLbl>
            <c:dLbl>
              <c:idx val="2"/>
              <c:layout>
                <c:manualLayout>
                  <c:x val="3.2854209445585215E-3"/>
                  <c:y val="-4.503582395087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91-40B5-AA31-1744BF5C43AA}"/>
                </c:ext>
              </c:extLst>
            </c:dLbl>
            <c:dLbl>
              <c:idx val="3"/>
              <c:layout>
                <c:manualLayout>
                  <c:x val="1.6427104722792608E-2"/>
                  <c:y val="-3.2753326509723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91-40B5-AA31-1744BF5C43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Iveco 12 m</c:v>
                </c:pt>
                <c:pt idx="1">
                  <c:v>Man</c:v>
                </c:pt>
                <c:pt idx="2">
                  <c:v>Setra</c:v>
                </c:pt>
                <c:pt idx="3">
                  <c:v>Iveco 13 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0.70199999999999996</c:v>
                </c:pt>
                <c:pt idx="1">
                  <c:v>0.28499999999999998</c:v>
                </c:pt>
                <c:pt idx="2">
                  <c:v>0.46800000000000003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91-40B5-AA31-1744BF5C43A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WSA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464578809118672E-2"/>
                  <c:y val="-3.6416378142248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91-40B5-AA31-1744BF5C43AA}"/>
                </c:ext>
              </c:extLst>
            </c:dLbl>
            <c:dLbl>
              <c:idx val="1"/>
              <c:layout>
                <c:manualLayout>
                  <c:x val="2.0250410332766179E-2"/>
                  <c:y val="-4.3037537804475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091-40B5-AA31-1744BF5C43AA}"/>
                </c:ext>
              </c:extLst>
            </c:dLbl>
            <c:dLbl>
              <c:idx val="2"/>
              <c:layout>
                <c:manualLayout>
                  <c:x val="2.0250410332766179E-2"/>
                  <c:y val="-3.310579831113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091-40B5-AA31-1744BF5C43AA}"/>
                </c:ext>
              </c:extLst>
            </c:dLbl>
            <c:dLbl>
              <c:idx val="3"/>
              <c:layout>
                <c:manualLayout>
                  <c:x val="2.0250410332766179E-2"/>
                  <c:y val="-2.6484638648908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091-40B5-AA31-1744BF5C43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Iveco 12 m</c:v>
                </c:pt>
                <c:pt idx="1">
                  <c:v>Man</c:v>
                </c:pt>
                <c:pt idx="2">
                  <c:v>Setra</c:v>
                </c:pt>
                <c:pt idx="3">
                  <c:v>Iveco 13 m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0.77200000000000002</c:v>
                </c:pt>
                <c:pt idx="1">
                  <c:v>0.2</c:v>
                </c:pt>
                <c:pt idx="2">
                  <c:v>0.51900000000000002</c:v>
                </c:pt>
                <c:pt idx="3">
                  <c:v>0.52700000000000002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91-40B5-AA31-1744BF5C43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27600688"/>
        <c:axId val="627598064"/>
        <c:axId val="0"/>
      </c:bar3DChart>
      <c:catAx>
        <c:axId val="62760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7598064"/>
        <c:crosses val="autoZero"/>
        <c:auto val="1"/>
        <c:lblAlgn val="ctr"/>
        <c:lblOffset val="100"/>
        <c:noMultiLvlLbl val="0"/>
      </c:catAx>
      <c:valAx>
        <c:axId val="62759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7600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E662A74-7DB1-45EC-9DFA-F2C771E86D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EED6C4-15D7-4189-A803-CCD144AEF1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2444F-E450-42D7-A34A-4EE30D9C0310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CDA4C1-BFCF-4D55-8735-DDE4D4210E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50A962-D16B-4788-8F31-56BBE12B0E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69E00-CBCF-46E0-8970-E5F359BFB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001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E5B04-1F24-4A13-B4E3-4C7CCAB7BCB9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78250-1897-462A-B59D-F8C25B72E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9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B21B-AE0D-4883-97FF-4C9DE370DA5C}" type="datetime1">
              <a:rPr lang="cs-CZ" smtClean="0"/>
              <a:t>05.02.2020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59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14225-3339-4C48-A1C0-9B601CEA3F71}" type="datetime1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74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2976-551B-4AC9-97A9-F4B31C1F13F9}" type="datetime1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3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7852-DCFB-4B09-A207-0C78B54B6175}" type="datetime1">
              <a:rPr lang="cs-CZ" smtClean="0"/>
              <a:t>05.02.2020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68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8C84-3D16-451F-A280-CD7D79401E01}" type="datetime1">
              <a:rPr lang="cs-CZ" smtClean="0"/>
              <a:t>05.02.2020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166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5C41-6FBF-4706-93E2-519B3B44D544}" type="datetime1">
              <a:rPr lang="cs-CZ" smtClean="0"/>
              <a:t>05.02.2020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4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4D167-38EA-4A9F-8400-1CE70B60BF64}" type="datetime1">
              <a:rPr lang="cs-CZ" smtClean="0"/>
              <a:t>05.02.2020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7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40A6-779A-46D9-A077-B1E6BC6911A5}" type="datetime1">
              <a:rPr lang="cs-CZ" smtClean="0"/>
              <a:t>05.02.2020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44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C271-8B4B-437A-A580-1C0D11A5A7E7}" type="datetime1">
              <a:rPr lang="cs-CZ" smtClean="0"/>
              <a:t>05.02.2020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08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CC8E-5F2A-4240-9333-F6649D597576}" type="datetime1">
              <a:rPr lang="cs-CZ" smtClean="0"/>
              <a:t>05.02.2020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7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1F3C293-FC34-4087-AD98-50B5E66B0766}" type="datetime1">
              <a:rPr lang="cs-CZ" smtClean="0"/>
              <a:t>05.02.2020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55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73D1541-229C-4333-B87F-65CA9B0126BD}" type="datetime1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83EB4FB-0A93-427E-81FA-D6216F12D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81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3F5B1-B60D-4BF0-8C4B-43482F251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395" y="1378684"/>
            <a:ext cx="8991600" cy="1645920"/>
          </a:xfrm>
        </p:spPr>
        <p:txBody>
          <a:bodyPr>
            <a:noAutofit/>
          </a:bodyPr>
          <a:lstStyle/>
          <a:p>
            <a:r>
              <a:rPr lang="cs-CZ" sz="4000" dirty="0"/>
              <a:t>  Bakalářská práce</a:t>
            </a:r>
            <a:br>
              <a:rPr lang="cs-CZ" sz="4000" dirty="0"/>
            </a:br>
            <a:br>
              <a:rPr lang="cs-CZ" sz="5400" dirty="0"/>
            </a:br>
            <a:r>
              <a:rPr lang="cs-CZ" sz="5400" dirty="0"/>
              <a:t>OBNOVA VOZOVÉHO PARKU</a:t>
            </a:r>
            <a:br>
              <a:rPr lang="cs-CZ" sz="5400" dirty="0"/>
            </a:br>
            <a:br>
              <a:rPr lang="cs-CZ" sz="5400" dirty="0"/>
            </a:br>
            <a:endParaRPr lang="cs-CZ" sz="2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AEB32-92F6-40BD-AE2A-09137EAB6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126" y="3756432"/>
            <a:ext cx="6801612" cy="123989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sz="2600" dirty="0">
                <a:solidFill>
                  <a:schemeClr val="bg1"/>
                </a:solidFill>
              </a:rPr>
              <a:t>Autor:		Adam Sedlák</a:t>
            </a:r>
          </a:p>
          <a:p>
            <a:pPr algn="l"/>
            <a:r>
              <a:rPr lang="cs-CZ" sz="2600" dirty="0">
                <a:solidFill>
                  <a:schemeClr val="bg1"/>
                </a:solidFill>
              </a:rPr>
              <a:t>Vedoucí práce:	doc. Ing. Rudolf Kampf, Ph.D.			</a:t>
            </a:r>
          </a:p>
          <a:p>
            <a:pPr algn="l"/>
            <a:r>
              <a:rPr lang="cs-CZ" sz="2600" dirty="0">
                <a:solidFill>
                  <a:schemeClr val="bg1"/>
                </a:solidFill>
              </a:rPr>
              <a:t>Oponent:		Ing. Martina </a:t>
            </a:r>
            <a:r>
              <a:rPr lang="cs-CZ" sz="2600" dirty="0" err="1">
                <a:solidFill>
                  <a:schemeClr val="bg1"/>
                </a:solidFill>
              </a:rPr>
              <a:t>Hlatká</a:t>
            </a:r>
            <a:r>
              <a:rPr lang="cs-CZ" sz="2600" dirty="0">
                <a:solidFill>
                  <a:schemeClr val="bg1"/>
                </a:solidFill>
              </a:rPr>
              <a:t>	</a:t>
            </a:r>
            <a:r>
              <a:rPr lang="cs-CZ" dirty="0">
                <a:solidFill>
                  <a:schemeClr val="bg1"/>
                </a:solidFill>
              </a:rPr>
              <a:t>					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D5C0318-D771-4F01-8605-A41B17F2FABA}"/>
              </a:ext>
            </a:extLst>
          </p:cNvPr>
          <p:cNvSpPr txBox="1"/>
          <p:nvPr/>
        </p:nvSpPr>
        <p:spPr>
          <a:xfrm>
            <a:off x="2771480" y="5180992"/>
            <a:ext cx="69287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Vysoká škola technická a ekonomická v Českých Budějovicích</a:t>
            </a:r>
          </a:p>
        </p:txBody>
      </p:sp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4E6CE23A-9513-42B2-A860-0438EE8A6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35" y="4743620"/>
            <a:ext cx="1828850" cy="18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16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BBD10-92E2-4060-965C-E3B78980F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 vedoucího BP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EE8BD3-E119-4B52-99B9-AF3027CE6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151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Budou výsledky práce aplikované?</a:t>
            </a:r>
          </a:p>
          <a:p>
            <a:pPr marL="0" indent="0">
              <a:buNone/>
            </a:pPr>
            <a:r>
              <a:rPr lang="cs-CZ" sz="2800" dirty="0"/>
              <a:t>Ne, nebudou.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Jaké další metody pro stanovení vah kritérií znáte?</a:t>
            </a:r>
          </a:p>
          <a:p>
            <a:pPr marL="0" indent="0">
              <a:buNone/>
            </a:pPr>
            <a:r>
              <a:rPr lang="cs-CZ" sz="2800" dirty="0" err="1"/>
              <a:t>Saatyho</a:t>
            </a:r>
            <a:r>
              <a:rPr lang="cs-CZ" sz="2800" dirty="0"/>
              <a:t> metoda</a:t>
            </a:r>
          </a:p>
          <a:p>
            <a:pPr marL="0" indent="0">
              <a:buNone/>
            </a:pPr>
            <a:r>
              <a:rPr lang="cs-CZ" sz="2800" dirty="0"/>
              <a:t>Metoda párového porovnání</a:t>
            </a:r>
          </a:p>
          <a:p>
            <a:pPr marL="0" indent="0">
              <a:buNone/>
            </a:pPr>
            <a:r>
              <a:rPr lang="cs-CZ" sz="2800" dirty="0" err="1"/>
              <a:t>Metfesselova</a:t>
            </a:r>
            <a:r>
              <a:rPr lang="cs-CZ" sz="2800" dirty="0"/>
              <a:t> alokace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800" dirty="0"/>
          </a:p>
          <a:p>
            <a:pPr>
              <a:buFont typeface="Wingdings" panose="05000000000000000000" pitchFamily="2" charset="2"/>
              <a:buChar char="v"/>
            </a:pPr>
            <a:endParaRPr lang="cs-CZ" sz="2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AB4B25-6006-4ACA-8569-5440F332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23799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338F4-9C92-4D79-A73C-2D6D277CB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otázka oponenta BP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E4986-C0E2-4EB5-9B93-AE4E955BB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9165870" cy="31019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Budou Vámi navržený autobus/autobusy zakoupeny?</a:t>
            </a:r>
          </a:p>
          <a:p>
            <a:pPr marL="0" indent="0">
              <a:buNone/>
            </a:pPr>
            <a:r>
              <a:rPr lang="cs-CZ" sz="2800" dirty="0"/>
              <a:t>Ne, nebudou.</a:t>
            </a:r>
          </a:p>
          <a:p>
            <a:pPr marL="0" indent="0">
              <a:buNone/>
            </a:pPr>
            <a:r>
              <a:rPr lang="cs-CZ" sz="2800" dirty="0"/>
              <a:t>V minulém roce podnik zakoupil čtyři autobusy značky IVECO CROSSWAY LINE LE 13m.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BCD4C9-F0AD-40D9-BE59-7A48F3F3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3612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86F8E-9617-4009-923D-F34F7AB2A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F119C4-9B08-400E-8BE1-DD7A8E112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800" dirty="0"/>
              <a:t>Cílem bakalářské práce je za pomocí metody vícekriteriálního hodnocení variant vybrat vhodný typ vozidla pro společnost GW Bus a.s.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A8A8B2-5B5D-434D-B8DD-9DC0A24C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2518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1912C-8C37-45DC-AB34-B0B5F3CBF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650565-F84C-4E7B-8EA7-4FF771D14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55240"/>
            <a:ext cx="7729728" cy="310198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Vícekriteriální hodnocení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Metody výběru vah kritérií</a:t>
            </a:r>
          </a:p>
          <a:p>
            <a:pPr lvl="2"/>
            <a:r>
              <a:rPr lang="cs-CZ" sz="2800" dirty="0"/>
              <a:t>Metoda pořadí</a:t>
            </a:r>
          </a:p>
          <a:p>
            <a:pPr lvl="2"/>
            <a:r>
              <a:rPr lang="cs-CZ" sz="2800" dirty="0" err="1"/>
              <a:t>Fullerova</a:t>
            </a:r>
            <a:r>
              <a:rPr lang="cs-CZ" sz="2800" dirty="0"/>
              <a:t> metoda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Metody hodnocení variant</a:t>
            </a:r>
          </a:p>
          <a:p>
            <a:pPr lvl="2"/>
            <a:r>
              <a:rPr lang="cs-CZ" sz="2800" dirty="0"/>
              <a:t>TOPSIS</a:t>
            </a:r>
          </a:p>
          <a:p>
            <a:pPr lvl="2"/>
            <a:r>
              <a:rPr lang="cs-CZ" sz="2800" dirty="0"/>
              <a:t>WSA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7F18A6-89D0-4CAB-A79F-60F545AAA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2529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A394E-414D-4058-B5DC-39A019D3F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KRITÉRIÍ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5D4FA1-8E84-4080-9310-EC00647A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800" dirty="0"/>
              <a:t>Pořizovací cena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800" dirty="0"/>
              <a:t>Celkové roční náklady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800" dirty="0"/>
              <a:t>Spotřeba pohonných hmot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800" dirty="0" err="1"/>
              <a:t>Obsaditelnost</a:t>
            </a:r>
            <a:endParaRPr lang="cs-CZ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800" dirty="0"/>
              <a:t>Emise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628D65-7C49-48A3-BD41-0533E416F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7196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4428C2-0755-4CCB-ACF7-95CFD4520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307" y="285963"/>
            <a:ext cx="7729728" cy="1188720"/>
          </a:xfrm>
        </p:spPr>
        <p:txBody>
          <a:bodyPr/>
          <a:lstStyle/>
          <a:p>
            <a:r>
              <a:rPr lang="cs-CZ" dirty="0"/>
              <a:t>Váhy kritérií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52C6E83-BD59-4183-A855-4676ED5026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62624"/>
              </p:ext>
            </p:extLst>
          </p:nvPr>
        </p:nvGraphicFramePr>
        <p:xfrm>
          <a:off x="703296" y="1583703"/>
          <a:ext cx="10985941" cy="5127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49061716-509B-4DAD-BCF9-53D5C6B2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2273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59D4A-881C-4CD9-AB85-BD3B8813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BFD6F5-B1BF-40FD-B97D-9A897E219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Iveco </a:t>
            </a:r>
            <a:r>
              <a:rPr lang="cs-CZ" sz="2800" dirty="0" err="1"/>
              <a:t>Crossway</a:t>
            </a:r>
            <a:r>
              <a:rPr lang="cs-CZ" sz="2800" dirty="0"/>
              <a:t> </a:t>
            </a:r>
            <a:r>
              <a:rPr lang="cs-CZ" sz="2800" dirty="0" err="1"/>
              <a:t>low</a:t>
            </a:r>
            <a:r>
              <a:rPr lang="cs-CZ" sz="2800" dirty="0"/>
              <a:t> </a:t>
            </a:r>
            <a:r>
              <a:rPr lang="cs-CZ" sz="2800" dirty="0" err="1"/>
              <a:t>entry</a:t>
            </a:r>
            <a:r>
              <a:rPr lang="cs-CZ" sz="2800" dirty="0"/>
              <a:t> 12 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Iveco </a:t>
            </a:r>
            <a:r>
              <a:rPr lang="cs-CZ" sz="2800" dirty="0" err="1"/>
              <a:t>Crossway</a:t>
            </a:r>
            <a:r>
              <a:rPr lang="cs-CZ" sz="2800" dirty="0"/>
              <a:t> </a:t>
            </a:r>
            <a:r>
              <a:rPr lang="cs-CZ" sz="2800" dirty="0" err="1"/>
              <a:t>low</a:t>
            </a:r>
            <a:r>
              <a:rPr lang="cs-CZ" sz="2800" dirty="0"/>
              <a:t> </a:t>
            </a:r>
            <a:r>
              <a:rPr lang="cs-CZ" sz="2800" dirty="0" err="1"/>
              <a:t>entry</a:t>
            </a:r>
            <a:r>
              <a:rPr lang="cs-CZ" sz="2800" dirty="0"/>
              <a:t> 13 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Man </a:t>
            </a:r>
            <a:r>
              <a:rPr lang="cs-CZ" sz="2800" dirty="0" err="1"/>
              <a:t>Lion´s</a:t>
            </a:r>
            <a:r>
              <a:rPr lang="cs-CZ" sz="2800" dirty="0"/>
              <a:t> </a:t>
            </a:r>
            <a:r>
              <a:rPr lang="cs-CZ" sz="2800" dirty="0" err="1"/>
              <a:t>Intercity</a:t>
            </a:r>
            <a:endParaRPr lang="cs-CZ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SETRA </a:t>
            </a:r>
            <a:r>
              <a:rPr lang="cs-CZ" sz="2800" dirty="0" err="1"/>
              <a:t>Multiclass</a:t>
            </a:r>
            <a:r>
              <a:rPr lang="cs-CZ" sz="2800" dirty="0"/>
              <a:t> S 415 LE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09DFEA-AFDC-44F9-8AD8-948A3EF2A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6874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39D41-877C-46EF-8A3E-B4CAD37F1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A2AE0F2-DAB3-4198-9E39-330A9D3ED7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290597"/>
              </p:ext>
            </p:extLst>
          </p:nvPr>
        </p:nvGraphicFramePr>
        <p:xfrm>
          <a:off x="1705965" y="2318994"/>
          <a:ext cx="8780069" cy="3836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888F5A-9DD1-4E02-9CA7-262B8D9D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2566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1134B-8B58-4A7D-88E5-267DDCD30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4811B2-C681-4BB9-8ED2-EF8835BFD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1577" y="2440081"/>
            <a:ext cx="7729728" cy="31019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Doporučeno pořízení vozu Iveco </a:t>
            </a:r>
            <a:r>
              <a:rPr lang="cs-CZ" sz="2800" dirty="0" err="1"/>
              <a:t>Crossway</a:t>
            </a:r>
            <a:r>
              <a:rPr lang="cs-CZ" sz="2800" dirty="0"/>
              <a:t> </a:t>
            </a:r>
            <a:r>
              <a:rPr lang="cs-CZ" sz="2800" dirty="0" err="1"/>
              <a:t>low</a:t>
            </a:r>
            <a:r>
              <a:rPr lang="cs-CZ" sz="2800" dirty="0"/>
              <a:t> </a:t>
            </a:r>
            <a:r>
              <a:rPr lang="cs-CZ" sz="2800" dirty="0" err="1"/>
              <a:t>entry</a:t>
            </a:r>
            <a:r>
              <a:rPr lang="cs-CZ" sz="2800" dirty="0"/>
              <a:t> 12 m </a:t>
            </a:r>
          </a:p>
        </p:txBody>
      </p:sp>
      <p:pic>
        <p:nvPicPr>
          <p:cNvPr id="5" name="Obrázek 4" descr="Obsah obrázku autobus, silnice, řízení, ulice&#10;&#10;Popis byl vytvořen automaticky">
            <a:extLst>
              <a:ext uri="{FF2B5EF4-FFF2-40B4-BE49-F238E27FC236}">
                <a16:creationId xmlns:a16="http://schemas.microsoft.com/office/drawing/2014/main" id="{D80FB02E-B8E0-4E74-A313-E47E78019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205" y="3243105"/>
            <a:ext cx="6188084" cy="3300652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9EB938-CA15-40BF-B1F7-5FC1166F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72614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DE28EE-ABDF-42B2-B983-791CFAA7A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7052" y="2063008"/>
            <a:ext cx="10300229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dirty="0"/>
              <a:t>Děkuji za pozornost.</a:t>
            </a:r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BF0BB88F-2450-44E6-A0B1-710D40B33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559" y="4261651"/>
            <a:ext cx="2143125" cy="2143125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3B6344-3C6B-4362-AE58-A1A8EFEA7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80831933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324</TotalTime>
  <Words>230</Words>
  <Application>Microsoft Office PowerPoint</Application>
  <PresentationFormat>Širokoúhlá obrazovka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Wingdings</vt:lpstr>
      <vt:lpstr>Balík</vt:lpstr>
      <vt:lpstr>  Bakalářská práce  OBNOVA VOZOVÉHO PARKU  </vt:lpstr>
      <vt:lpstr>Cíl práce</vt:lpstr>
      <vt:lpstr>Použité metody</vt:lpstr>
      <vt:lpstr>STANOVENÍ KRITÉRIÍ</vt:lpstr>
      <vt:lpstr>Váhy kritérií</vt:lpstr>
      <vt:lpstr>Varianty</vt:lpstr>
      <vt:lpstr>Dosažené výsledky</vt:lpstr>
      <vt:lpstr>Závěrečné shrnutí</vt:lpstr>
      <vt:lpstr>Prezentace aplikace PowerPoint</vt:lpstr>
      <vt:lpstr>Doplňující otázky vedoucího BP</vt:lpstr>
      <vt:lpstr>Doplňující otázka oponenta BP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  OBNOVA VOZOVÉHO PARKU</dc:title>
  <dc:creator>sedlakadam@email.cz</dc:creator>
  <cp:lastModifiedBy>sedlakadam@email.cz</cp:lastModifiedBy>
  <cp:revision>41</cp:revision>
  <dcterms:created xsi:type="dcterms:W3CDTF">2020-02-01T11:57:52Z</dcterms:created>
  <dcterms:modified xsi:type="dcterms:W3CDTF">2020-02-05T14:00:57Z</dcterms:modified>
</cp:coreProperties>
</file>