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4"/>
  </p:notesMasterIdLst>
  <p:sldIdLst>
    <p:sldId id="284" r:id="rId3"/>
    <p:sldId id="277" r:id="rId4"/>
    <p:sldId id="283" r:id="rId5"/>
    <p:sldId id="276" r:id="rId6"/>
    <p:sldId id="290" r:id="rId7"/>
    <p:sldId id="279" r:id="rId8"/>
    <p:sldId id="291" r:id="rId9"/>
    <p:sldId id="292" r:id="rId10"/>
    <p:sldId id="280" r:id="rId11"/>
    <p:sldId id="273" r:id="rId12"/>
    <p:sldId id="275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rick Mencl" initials="PM" lastIdx="1" clrIdx="0">
    <p:extLst>
      <p:ext uri="{19B8F6BF-5375-455C-9EA6-DF929625EA0E}">
        <p15:presenceInfo xmlns:p15="http://schemas.microsoft.com/office/powerpoint/2012/main" userId="9eb9dfeb92578eb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00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3" autoAdjust="0"/>
    <p:restoredTop sz="94660" autoAdjust="0"/>
  </p:normalViewPr>
  <p:slideViewPr>
    <p:cSldViewPr>
      <p:cViewPr>
        <p:scale>
          <a:sx n="60" d="100"/>
          <a:sy n="60" d="100"/>
        </p:scale>
        <p:origin x="2160" y="5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093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15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D7F8B-FC97-4568-AD29-B56E5CD153BB}" type="datetimeFigureOut">
              <a:rPr lang="cs-CZ" smtClean="0"/>
              <a:t>05.02.2020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E22848-C377-4728-A3CF-1A7EBD5FA6B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666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E22848-C377-4728-A3CF-1A7EBD5FA6BC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9974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05.02.2020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0399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05.02.2020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80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05.02.2020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4975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05.02.2020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8389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05.02.2020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73235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921740-277B-46D6-9C78-49DFF7E1C1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7FE1BB4-B668-4186-ADAD-B5E6CF2E26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4CD31C-9E25-44F5-B5DA-B4CF7D63C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05.02.2020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49027B-E7A6-475F-9E5E-BAD4F5F3D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63143E5-53B4-4394-AFA8-A986CDED7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9275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55E210-D582-466C-9251-4CA0F9A9B6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B599F-8FC6-43ED-8EB0-BF72439C6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D76CB40-EC8D-4326-8948-04FEC5BBF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05.02.2020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ADE486-D310-455B-9C23-5E7A8CAC2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FC8D68-9218-4251-9440-3E1040E14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5152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C3CEA-CCBE-47EB-8ED9-ED0F224DB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87003D4-C077-4119-93D8-A353C768D5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8EB298-8597-47DC-B6D4-315D5E750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05.02.2020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7064BA3-378A-42FE-9FFF-A70242FD3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3E499F6-082E-41FD-8817-14528CDFE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54401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0B7CD8-7253-48F0-84AF-26023B317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76B330-4F01-42E4-B481-E73D722194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2D7745C-FA95-469E-B5D1-51289266FC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E110980-6267-49C4-8381-6BC270442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05.02.2020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A3A1B74-150E-4C72-8EB2-9F3CC296C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79D038E-D7CB-4E5F-AFE6-D3F541723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73132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2F830E-A6CA-498D-89A1-870075117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B507858-5E6D-4583-8D15-595EA4EBA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1B1DDE1-3F52-49D2-B6D5-95DA85075A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F7B2083-CEF9-43C7-823F-B889E6A0A5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002692-08F2-409C-ABEC-4CCEFB62E4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882ECB5-0EF6-494E-B380-2348BAFEA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05.02.2020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1085DC7-5E3A-4D75-9033-5343C61A8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D8B8F54-FC6F-43B0-BDAF-ABFFAC1B0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9123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058D9F-87EF-4B53-BB84-FBB44C877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A94A05F-ECD2-4806-893A-3A78FDEC0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05.02.2020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314CB62-C0D1-4B40-8599-EF90C7AAB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4621190-0A1C-43D2-8537-8FBF3359E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8004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05.02.2020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66791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B48B1D1-6491-4714-B21E-13272C024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05.02.2020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FD36B39-F0C3-4434-828D-4AD2D6A69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99BF4B2-3929-4868-9FCC-EF112CD85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80494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576F3D-D518-4C65-9CF7-4B2B3C409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899669-D068-4020-B965-2BA4247E92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924D739-0467-4999-99C6-8C3FDA08B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BBFA396-796A-4BDA-BEFC-9DABAE1D7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05.02.2020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6AC339F-AE9C-47AC-BE26-6C7B5E3DE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586E738-0FBF-4376-9F55-0764B5779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54113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AFEF7E-F9EA-4410-8B66-A0EFD54FE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9FAD777-1D05-4F33-8944-1C9CDAEA49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9A9A97D-B610-4E46-B2CF-3CE644B9F5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53A0EEB-4F51-4624-AE63-A88BC9DDC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05.02.2020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99428B4-26A1-49D1-B3DA-A4B271969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5B936B5-34D0-47E6-ACCB-5A70BE701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01833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11A91F-1C22-4BAC-B96B-9618418FF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49ABD89-81F8-4292-9EE1-4F2696D5A4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0EE444-E3C4-4310-8A80-917852127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05.02.2020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7A51A6C-D42F-4719-9A89-B70FE16E1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4AE18C-C7BC-4DA2-B015-B49DCE97A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60418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4DB5421-D003-486C-A961-40B4E7804A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39C680E-966B-4560-9E95-13CC557A0E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938706-1A93-4C51-9EB9-FBD55B863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59091-F577-490F-B7D7-AE6979A38CC9}" type="datetimeFigureOut">
              <a:rPr lang="cs-CZ" smtClean="0"/>
              <a:t>05.02.2020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86E4BF-1520-4C40-8F0B-1ABC8DCBD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17F934-D3F2-4E74-8A6D-A36B82AB6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042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05.02.2020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135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05.02.2020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2709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9DD632-CEAC-4568-8CC4-0A206CE7A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298DFCF-93F5-4FCE-9B7C-BD30BBD9E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05.02.2020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62BF773-24FD-41B9-9C4C-B3553D996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BDFE05F-73C6-4D9E-9FBE-96D191685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3875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05.02.2020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801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F7DF3-F219-4BDF-9A93-C885B6BC6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1581A72-5ACE-4B2B-8FC8-741D4CE9D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05.02.2020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BBB1CA9-4F60-4337-BF47-BE336CACA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DFAB415-1FBF-424E-934A-0E8B96D04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3079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05.02.2020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5920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4A4E5-A218-4EDE-8939-284F01450EAA}" type="datetimeFigureOut">
              <a:rPr lang="cs-CZ" smtClean="0"/>
              <a:t>05.02.2020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667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4A4E5-A218-4EDE-8939-284F01450EAA}" type="datetimeFigureOut">
              <a:rPr lang="cs-CZ" smtClean="0"/>
              <a:t>05.02.2020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16482-9977-4C00-A19F-84D04DFF7CB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587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60" r:id="rId5"/>
    <p:sldLayoutId id="2147483653" r:id="rId6"/>
    <p:sldLayoutId id="214748367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22C94FB-E13C-4345-ADE0-539A0F8DA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405A302-EDA1-4DBB-A3C2-015F84C61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17728F-5CC9-4881-9E49-74BA6497AF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59091-F577-490F-B7D7-AE6979A38CC9}" type="datetimeFigureOut">
              <a:rPr lang="cs-CZ" smtClean="0"/>
              <a:t>05.02.2020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E7480F-D389-4B47-81B6-D1221BE33D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92DF84-C39E-45AD-88F6-F1623E0FE8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6892A-E1CE-4E63-8B47-31C689F7A0F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5265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6.jpeg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2B3FCD-8C92-4E27-868A-52E466EA0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Zástupný obsah 4" descr="Obsah obrázku snímek obrazovky, most&#10;&#10;Popis byl vytvořen automaticky">
            <a:extLst>
              <a:ext uri="{FF2B5EF4-FFF2-40B4-BE49-F238E27FC236}">
                <a16:creationId xmlns:a16="http://schemas.microsoft.com/office/drawing/2014/main" id="{519F51E8-68E6-4366-9789-8803597D52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8560" y="-76200"/>
            <a:ext cx="11123577" cy="7245424"/>
          </a:xfrm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18AFBB98-DE45-4AA5-A0B4-700F7E7E6B7B}"/>
              </a:ext>
            </a:extLst>
          </p:cNvPr>
          <p:cNvSpPr/>
          <p:nvPr/>
        </p:nvSpPr>
        <p:spPr>
          <a:xfrm>
            <a:off x="827584" y="1628800"/>
            <a:ext cx="92890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dirty="0">
                <a:latin typeface="+mj-lt"/>
                <a:cs typeface="Aparajita" panose="020B0502040204020203" pitchFamily="18" charset="0"/>
              </a:rPr>
              <a:t>Racionalizace skladového hospodářství </a:t>
            </a:r>
            <a:br>
              <a:rPr lang="cs-CZ" sz="3600" b="1" dirty="0">
                <a:latin typeface="+mj-lt"/>
                <a:cs typeface="Aparajita" panose="020B0502040204020203" pitchFamily="18" charset="0"/>
              </a:rPr>
            </a:br>
            <a:r>
              <a:rPr lang="cs-CZ" sz="3600" b="1" dirty="0">
                <a:latin typeface="+mj-lt"/>
                <a:cs typeface="Aparajita" panose="020B0502040204020203" pitchFamily="18" charset="0"/>
              </a:rPr>
              <a:t>ve vybraném podniku</a:t>
            </a: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5C584E1D-774F-4403-A5FE-2CCD07EBA243}"/>
              </a:ext>
            </a:extLst>
          </p:cNvPr>
          <p:cNvCxnSpPr>
            <a:cxnSpLocks/>
          </p:cNvCxnSpPr>
          <p:nvPr/>
        </p:nvCxnSpPr>
        <p:spPr>
          <a:xfrm>
            <a:off x="1187624" y="908720"/>
            <a:ext cx="8136904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TextovéPole 2">
            <a:extLst>
              <a:ext uri="{FF2B5EF4-FFF2-40B4-BE49-F238E27FC236}">
                <a16:creationId xmlns:a16="http://schemas.microsoft.com/office/drawing/2014/main" id="{F4F0271D-E86D-4D9B-A31B-C1DD2CF439A4}"/>
              </a:ext>
            </a:extLst>
          </p:cNvPr>
          <p:cNvSpPr txBox="1"/>
          <p:nvPr/>
        </p:nvSpPr>
        <p:spPr>
          <a:xfrm>
            <a:off x="3581060" y="476806"/>
            <a:ext cx="302433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Ústav technicko-technologický</a:t>
            </a:r>
          </a:p>
        </p:txBody>
      </p:sp>
    </p:spTree>
    <p:extLst>
      <p:ext uri="{BB962C8B-B14F-4D97-AF65-F5344CB8AC3E}">
        <p14:creationId xmlns:p14="http://schemas.microsoft.com/office/powerpoint/2010/main" val="1877769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Obsah obrázku jídlo, nůž, kreslení, stůl&#10;&#10;Popis byl vytvořen automaticky">
            <a:extLst>
              <a:ext uri="{FF2B5EF4-FFF2-40B4-BE49-F238E27FC236}">
                <a16:creationId xmlns:a16="http://schemas.microsoft.com/office/drawing/2014/main" id="{25BEAC84-B9B3-4B65-AF46-117E580169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2576" y="226737"/>
            <a:ext cx="9865096" cy="13793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  <a:latin typeface="Impact" panose="020B0806030902050204" pitchFamily="34" charset="0"/>
              </a:rPr>
              <a:t>Doplňující dotaz vedoucího BP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9001000" cy="4525963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sz="2400" dirty="0"/>
              <a:t>Budou Vaše návrhy aplikovány v daném podniku?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0" y="5791021"/>
            <a:ext cx="9144000" cy="1049265"/>
            <a:chOff x="0" y="5791021"/>
            <a:chExt cx="9144000" cy="1049265"/>
          </a:xfrm>
        </p:grpSpPr>
        <p:sp>
          <p:nvSpPr>
            <p:cNvPr id="5" name="Obdélník 4"/>
            <p:cNvSpPr/>
            <p:nvPr/>
          </p:nvSpPr>
          <p:spPr>
            <a:xfrm>
              <a:off x="0" y="6023984"/>
              <a:ext cx="9144000" cy="235226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0" y="6397248"/>
              <a:ext cx="9144000" cy="267949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6706" y="5791021"/>
              <a:ext cx="1049265" cy="10492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59724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 descr="Obsah obrázku jídlo, nůž, kreslení, stůl&#10;&#10;Popis byl vytvořen automaticky">
            <a:extLst>
              <a:ext uri="{FF2B5EF4-FFF2-40B4-BE49-F238E27FC236}">
                <a16:creationId xmlns:a16="http://schemas.microsoft.com/office/drawing/2014/main" id="{B95E60E3-0641-4176-9F40-CFA070978C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2576" y="226737"/>
            <a:ext cx="9865096" cy="13793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  <a:latin typeface="Impact" panose="020B0806030902050204" pitchFamily="34" charset="0"/>
              </a:rPr>
              <a:t>Doplňující dotaz oponenta BP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9001000" cy="4525963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sz="2400" dirty="0"/>
              <a:t>Konzultoval jste Váš návrh řešení s manažerem BOZP uvedeného logistického centra?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0" y="5791021"/>
            <a:ext cx="9144000" cy="1049265"/>
            <a:chOff x="0" y="5791021"/>
            <a:chExt cx="9144000" cy="1049265"/>
          </a:xfrm>
        </p:grpSpPr>
        <p:sp>
          <p:nvSpPr>
            <p:cNvPr id="5" name="Obdélník 4"/>
            <p:cNvSpPr/>
            <p:nvPr/>
          </p:nvSpPr>
          <p:spPr>
            <a:xfrm>
              <a:off x="0" y="6023984"/>
              <a:ext cx="9144000" cy="235226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0" y="6397248"/>
              <a:ext cx="9144000" cy="267949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6706" y="5791021"/>
              <a:ext cx="1049265" cy="10492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61329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 descr="Obsah obrázku jídlo, nůž, kreslení, stůl&#10;&#10;Popis byl vytvořen automaticky">
            <a:extLst>
              <a:ext uri="{FF2B5EF4-FFF2-40B4-BE49-F238E27FC236}">
                <a16:creationId xmlns:a16="http://schemas.microsoft.com/office/drawing/2014/main" id="{BA84492B-C451-4118-B09D-A042ADC7D5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26737"/>
            <a:ext cx="7125317" cy="13793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  <a:latin typeface="Impact" panose="020B0806030902050204" pitchFamily="34" charset="0"/>
              </a:rPr>
              <a:t>Cíl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9001000" cy="4525963"/>
          </a:xfrm>
        </p:spPr>
        <p:txBody>
          <a:bodyPr>
            <a:normAutofit/>
          </a:bodyPr>
          <a:lstStyle/>
          <a:p>
            <a:endParaRPr lang="cs-CZ" sz="2400" dirty="0"/>
          </a:p>
          <a:p>
            <a:pPr marL="0" indent="0">
              <a:buNone/>
            </a:pPr>
            <a:r>
              <a:rPr lang="cs-CZ" sz="2400" dirty="0"/>
              <a:t>Zanalyzovat skladové hospodářství vybraného podniku a </a:t>
            </a:r>
            <a:br>
              <a:rPr lang="cs-CZ" sz="2400" dirty="0"/>
            </a:br>
            <a:r>
              <a:rPr lang="cs-CZ" sz="2400" dirty="0"/>
              <a:t>navrhnout racionalizační opatření pro jeho zefektivnění.</a:t>
            </a:r>
          </a:p>
          <a:p>
            <a:pPr marL="0" indent="0">
              <a:buNone/>
            </a:pPr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0" y="5791021"/>
            <a:ext cx="9144000" cy="1049265"/>
            <a:chOff x="0" y="5791021"/>
            <a:chExt cx="9144000" cy="1049265"/>
          </a:xfrm>
        </p:grpSpPr>
        <p:sp>
          <p:nvSpPr>
            <p:cNvPr id="5" name="Obdélník 4"/>
            <p:cNvSpPr/>
            <p:nvPr/>
          </p:nvSpPr>
          <p:spPr>
            <a:xfrm>
              <a:off x="0" y="6023984"/>
              <a:ext cx="9144000" cy="235226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0" y="6397248"/>
              <a:ext cx="9144000" cy="267949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6706" y="5791021"/>
              <a:ext cx="1049265" cy="10492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7177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Obsah obrázku jídlo, nůž, kreslení, stůl&#10;&#10;Popis byl vytvořen automaticky">
            <a:extLst>
              <a:ext uri="{FF2B5EF4-FFF2-40B4-BE49-F238E27FC236}">
                <a16:creationId xmlns:a16="http://schemas.microsoft.com/office/drawing/2014/main" id="{C2957709-9933-47C2-90EA-6404C89047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8098" y="226737"/>
            <a:ext cx="10588650" cy="13793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  <a:latin typeface="Impact" panose="020B0806030902050204" pitchFamily="34" charset="0"/>
              </a:rPr>
              <a:t>Důvody k výběru tématu BP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90010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cs-CZ" sz="2400" dirty="0"/>
          </a:p>
          <a:p>
            <a:pPr>
              <a:lnSpc>
                <a:spcPct val="150000"/>
              </a:lnSpc>
            </a:pPr>
            <a:r>
              <a:rPr lang="cs-CZ" sz="2400" dirty="0"/>
              <a:t>Vlastní zájem o zkoumanou společnost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Atraktivita a aktuálnost problematiky skladování</a:t>
            </a:r>
          </a:p>
          <a:p>
            <a:pPr marL="0" indent="0">
              <a:buNone/>
            </a:pPr>
            <a:endParaRPr lang="cs-CZ" sz="2400" dirty="0"/>
          </a:p>
          <a:p>
            <a:endParaRPr lang="cs-CZ" dirty="0"/>
          </a:p>
          <a:p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0" y="5791021"/>
            <a:ext cx="9144000" cy="1049265"/>
            <a:chOff x="0" y="5791021"/>
            <a:chExt cx="9144000" cy="1049265"/>
          </a:xfrm>
        </p:grpSpPr>
        <p:sp>
          <p:nvSpPr>
            <p:cNvPr id="5" name="Obdélník 4"/>
            <p:cNvSpPr/>
            <p:nvPr/>
          </p:nvSpPr>
          <p:spPr>
            <a:xfrm>
              <a:off x="0" y="6023984"/>
              <a:ext cx="9144000" cy="235226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0" y="6397248"/>
              <a:ext cx="9144000" cy="267949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6706" y="5791021"/>
              <a:ext cx="1049265" cy="10492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56429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Obsah obrázku jídlo, nůž, kreslení, stůl&#10;&#10;Popis byl vytvořen automaticky">
            <a:extLst>
              <a:ext uri="{FF2B5EF4-FFF2-40B4-BE49-F238E27FC236}">
                <a16:creationId xmlns:a16="http://schemas.microsoft.com/office/drawing/2014/main" id="{D3F29913-D9AE-4C39-A056-C05E346BBE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209812"/>
            <a:ext cx="8928992" cy="13793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  <a:latin typeface="Impact" panose="020B0806030902050204" pitchFamily="34" charset="0"/>
              </a:rPr>
              <a:t>Představení společnosti Lidl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9001000" cy="4525963"/>
          </a:xfrm>
        </p:spPr>
        <p:txBody>
          <a:bodyPr>
            <a:normAutofit/>
          </a:bodyPr>
          <a:lstStyle/>
          <a:p>
            <a:endParaRPr lang="cs-CZ" sz="2400" dirty="0"/>
          </a:p>
          <a:p>
            <a:pPr>
              <a:lnSpc>
                <a:spcPct val="150000"/>
              </a:lnSpc>
            </a:pPr>
            <a:r>
              <a:rPr lang="cs-CZ" sz="2400" dirty="0"/>
              <a:t>německý maloobchodní gigant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na tuzemském trhu od 2003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250 filiálek a 4,5 logistických center</a:t>
            </a:r>
          </a:p>
          <a:p>
            <a:pPr>
              <a:lnSpc>
                <a:spcPct val="150000"/>
              </a:lnSpc>
            </a:pPr>
            <a:r>
              <a:rPr lang="cs-CZ" sz="2400" dirty="0"/>
              <a:t>předmět zkoumání: LC Cerhovice </a:t>
            </a:r>
          </a:p>
          <a:p>
            <a:pPr lvl="6">
              <a:lnSpc>
                <a:spcPct val="150000"/>
              </a:lnSpc>
            </a:pPr>
            <a:r>
              <a:rPr lang="cs-CZ" sz="1200" dirty="0"/>
              <a:t>Oddělení skladu – </a:t>
            </a:r>
            <a:r>
              <a:rPr lang="cs-CZ" sz="1200" dirty="0" err="1"/>
              <a:t>Tiko</a:t>
            </a:r>
            <a:r>
              <a:rPr lang="cs-CZ" sz="1200" dirty="0"/>
              <a:t>, Mopro, OZ, Blok, Hr -&gt;  zaměření se na proces kompletace</a:t>
            </a:r>
          </a:p>
          <a:p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0" y="5791021"/>
            <a:ext cx="9144000" cy="1049265"/>
            <a:chOff x="0" y="5791021"/>
            <a:chExt cx="9144000" cy="1049265"/>
          </a:xfrm>
        </p:grpSpPr>
        <p:sp>
          <p:nvSpPr>
            <p:cNvPr id="5" name="Obdélník 4"/>
            <p:cNvSpPr/>
            <p:nvPr/>
          </p:nvSpPr>
          <p:spPr>
            <a:xfrm>
              <a:off x="0" y="6023984"/>
              <a:ext cx="9144000" cy="235226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0" y="6397248"/>
              <a:ext cx="9144000" cy="267949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6706" y="5791021"/>
              <a:ext cx="1049265" cy="1049265"/>
            </a:xfrm>
            <a:prstGeom prst="rect">
              <a:avLst/>
            </a:prstGeom>
          </p:spPr>
        </p:pic>
      </p:grpSp>
      <p:pic>
        <p:nvPicPr>
          <p:cNvPr id="12" name="Obrázek 11">
            <a:extLst>
              <a:ext uri="{FF2B5EF4-FFF2-40B4-BE49-F238E27FC236}">
                <a16:creationId xmlns:a16="http://schemas.microsoft.com/office/drawing/2014/main" id="{76CBF857-7A50-469A-A410-0CA659D27EA1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242216"/>
            <a:ext cx="1584176" cy="15841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27817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Obsah obrázku jídlo, nůž, kreslení, stůl&#10;&#10;Popis byl vytvořen automaticky">
            <a:extLst>
              <a:ext uri="{FF2B5EF4-FFF2-40B4-BE49-F238E27FC236}">
                <a16:creationId xmlns:a16="http://schemas.microsoft.com/office/drawing/2014/main" id="{5761875B-A64B-41C0-8A3E-CC090252EC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07884"/>
            <a:ext cx="7125317" cy="13793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470B23-3F03-4FCE-89D0-BF01E9587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  <a:latin typeface="Impact" panose="020B0806030902050204" pitchFamily="34" charset="0"/>
              </a:rPr>
              <a:t>Metodika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C9EC63-5488-4AC8-853E-9B8824765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cs-CZ" sz="2400" dirty="0"/>
              <a:t>pozorování,</a:t>
            </a:r>
          </a:p>
          <a:p>
            <a:pPr lvl="0">
              <a:lnSpc>
                <a:spcPct val="150000"/>
              </a:lnSpc>
            </a:pPr>
            <a:r>
              <a:rPr lang="cs-CZ" sz="2400" dirty="0"/>
              <a:t>strukturovaný rozhovor,</a:t>
            </a:r>
          </a:p>
          <a:p>
            <a:pPr lvl="0">
              <a:lnSpc>
                <a:spcPct val="150000"/>
              </a:lnSpc>
            </a:pPr>
            <a:r>
              <a:rPr lang="cs-CZ" sz="2400" dirty="0"/>
              <a:t>komparace,</a:t>
            </a:r>
          </a:p>
          <a:p>
            <a:pPr lvl="0">
              <a:lnSpc>
                <a:spcPct val="150000"/>
              </a:lnSpc>
            </a:pPr>
            <a:r>
              <a:rPr lang="cs-CZ" sz="2400" dirty="0"/>
              <a:t>analýza dokumentů.</a:t>
            </a:r>
          </a:p>
          <a:p>
            <a:endParaRPr lang="cs-CZ" dirty="0"/>
          </a:p>
        </p:txBody>
      </p:sp>
      <p:grpSp>
        <p:nvGrpSpPr>
          <p:cNvPr id="4" name="Skupina 3">
            <a:extLst>
              <a:ext uri="{FF2B5EF4-FFF2-40B4-BE49-F238E27FC236}">
                <a16:creationId xmlns:a16="http://schemas.microsoft.com/office/drawing/2014/main" id="{25821560-B57D-40F8-8276-654CE3476F12}"/>
              </a:ext>
            </a:extLst>
          </p:cNvPr>
          <p:cNvGrpSpPr/>
          <p:nvPr/>
        </p:nvGrpSpPr>
        <p:grpSpPr>
          <a:xfrm>
            <a:off x="0" y="5791021"/>
            <a:ext cx="9144000" cy="1049265"/>
            <a:chOff x="0" y="5791021"/>
            <a:chExt cx="9144000" cy="1049265"/>
          </a:xfrm>
        </p:grpSpPr>
        <p:sp>
          <p:nvSpPr>
            <p:cNvPr id="5" name="Obdélník 4">
              <a:extLst>
                <a:ext uri="{FF2B5EF4-FFF2-40B4-BE49-F238E27FC236}">
                  <a16:creationId xmlns:a16="http://schemas.microsoft.com/office/drawing/2014/main" id="{C6A39176-61D3-4FFD-9496-47B81EC2B2D8}"/>
                </a:ext>
              </a:extLst>
            </p:cNvPr>
            <p:cNvSpPr/>
            <p:nvPr/>
          </p:nvSpPr>
          <p:spPr>
            <a:xfrm>
              <a:off x="0" y="6023984"/>
              <a:ext cx="9144000" cy="235226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6" name="Obdélník 5">
              <a:extLst>
                <a:ext uri="{FF2B5EF4-FFF2-40B4-BE49-F238E27FC236}">
                  <a16:creationId xmlns:a16="http://schemas.microsoft.com/office/drawing/2014/main" id="{B1B8966F-0274-4C40-A1B5-E319013B006A}"/>
                </a:ext>
              </a:extLst>
            </p:cNvPr>
            <p:cNvSpPr/>
            <p:nvPr/>
          </p:nvSpPr>
          <p:spPr>
            <a:xfrm>
              <a:off x="0" y="6397248"/>
              <a:ext cx="9144000" cy="267949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pic>
          <p:nvPicPr>
            <p:cNvPr id="7" name="Obrázek 6">
              <a:extLst>
                <a:ext uri="{FF2B5EF4-FFF2-40B4-BE49-F238E27FC236}">
                  <a16:creationId xmlns:a16="http://schemas.microsoft.com/office/drawing/2014/main" id="{1202AC8A-626E-4BB1-9F1E-9D652D06BD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6706" y="5791021"/>
              <a:ext cx="1049265" cy="10492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55590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Obsah obrázku jídlo, nůž, kreslení, stůl&#10;&#10;Popis byl vytvořen automaticky">
            <a:extLst>
              <a:ext uri="{FF2B5EF4-FFF2-40B4-BE49-F238E27FC236}">
                <a16:creationId xmlns:a16="http://schemas.microsoft.com/office/drawing/2014/main" id="{F63B0DB1-07A8-4C68-BF97-9E868EF7D0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07884"/>
            <a:ext cx="7125317" cy="13793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  <a:latin typeface="Impact" panose="020B0806030902050204" pitchFamily="34" charset="0"/>
              </a:rPr>
              <a:t>Výzkumný problém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6706" y="1265058"/>
            <a:ext cx="9001000" cy="4525963"/>
          </a:xfrm>
        </p:spPr>
        <p:txBody>
          <a:bodyPr>
            <a:normAutofit/>
          </a:bodyPr>
          <a:lstStyle/>
          <a:p>
            <a:endParaRPr lang="cs-CZ" sz="2400" b="1" dirty="0"/>
          </a:p>
          <a:p>
            <a:r>
              <a:rPr lang="cs-CZ" sz="2400" b="1" dirty="0"/>
              <a:t>Otázka č. 1: </a:t>
            </a:r>
            <a:r>
              <a:rPr lang="cs-CZ" sz="2400" dirty="0"/>
              <a:t>Jaké jsou společné znaky problémů </a:t>
            </a:r>
            <a:br>
              <a:rPr lang="cs-CZ" sz="2400" dirty="0"/>
            </a:br>
            <a:r>
              <a:rPr lang="cs-CZ" sz="2400" dirty="0"/>
              <a:t>ve věci aplikace procesu kompletace zboží?</a:t>
            </a:r>
          </a:p>
          <a:p>
            <a:endParaRPr lang="cs-CZ" b="1" dirty="0"/>
          </a:p>
          <a:p>
            <a:r>
              <a:rPr lang="cs-CZ" sz="2400" b="1" dirty="0"/>
              <a:t>Otázka č. 2: </a:t>
            </a:r>
            <a:r>
              <a:rPr lang="cs-CZ" sz="2400" dirty="0"/>
              <a:t>Je současné prostorové uspořádání vhodně řešeno s přihlédnutím na efektivitu skladových procesů a plynulost provozu?</a:t>
            </a:r>
          </a:p>
          <a:p>
            <a:endParaRPr lang="cs-CZ" sz="2400" dirty="0"/>
          </a:p>
          <a:p>
            <a:r>
              <a:rPr lang="cs-CZ" sz="2400" b="1" dirty="0"/>
              <a:t>Otázka č. 3: </a:t>
            </a:r>
            <a:r>
              <a:rPr lang="cs-CZ" sz="2400" dirty="0"/>
              <a:t>Které oddělení nabízí největší možný racionalizační potenciál a jak jej lze využít?</a:t>
            </a:r>
          </a:p>
          <a:p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  <p:grpSp>
        <p:nvGrpSpPr>
          <p:cNvPr id="4" name="Skupina 3"/>
          <p:cNvGrpSpPr/>
          <p:nvPr/>
        </p:nvGrpSpPr>
        <p:grpSpPr>
          <a:xfrm>
            <a:off x="0" y="5791021"/>
            <a:ext cx="9144000" cy="1049265"/>
            <a:chOff x="0" y="5791021"/>
            <a:chExt cx="9144000" cy="1049265"/>
          </a:xfrm>
        </p:grpSpPr>
        <p:sp>
          <p:nvSpPr>
            <p:cNvPr id="5" name="Obdélník 4"/>
            <p:cNvSpPr/>
            <p:nvPr/>
          </p:nvSpPr>
          <p:spPr>
            <a:xfrm>
              <a:off x="0" y="6023984"/>
              <a:ext cx="9144000" cy="235226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0" y="6397248"/>
              <a:ext cx="9144000" cy="267949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6706" y="5791021"/>
              <a:ext cx="1049265" cy="10492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56662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ázek 10" descr="Obsah obrázku jídlo, nůž, kreslení, stůl&#10;&#10;Popis byl vytvořen automaticky">
            <a:extLst>
              <a:ext uri="{FF2B5EF4-FFF2-40B4-BE49-F238E27FC236}">
                <a16:creationId xmlns:a16="http://schemas.microsoft.com/office/drawing/2014/main" id="{95F4A16A-3B15-45D0-93FA-6A3B281696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2576" y="207884"/>
            <a:ext cx="9865095" cy="13793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9005194B-B8F7-42D1-8B5C-594807227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34772"/>
            <a:ext cx="7886700" cy="1325563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bg1"/>
                </a:solidFill>
                <a:latin typeface="Impact" panose="020B0806030902050204" pitchFamily="34" charset="0"/>
              </a:rPr>
              <a:t>Nové uspořádání oddělení Blok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C90C62-0ACD-4C84-8AC6-3686277E23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48064" y="2934330"/>
            <a:ext cx="3738130" cy="2099891"/>
          </a:xfrm>
        </p:spPr>
        <p:txBody>
          <a:bodyPr/>
          <a:lstStyle/>
          <a:p>
            <a:pPr marL="0" indent="0">
              <a:buNone/>
            </a:pPr>
            <a:endParaRPr lang="cs-CZ" u="sng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8C3D5FB-71BB-47F9-BBC9-19D3137372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3034" y="1418740"/>
            <a:ext cx="3304870" cy="49625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/>
              <a:t>změna layoutu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+2x spádový </a:t>
            </a:r>
            <a:br>
              <a:rPr lang="cs-CZ" sz="2000" dirty="0"/>
            </a:br>
            <a:r>
              <a:rPr lang="cs-CZ" sz="2000" dirty="0"/>
              <a:t>válečkový regál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+1x paletový regál</a:t>
            </a:r>
          </a:p>
          <a:p>
            <a:pPr marL="0" indent="0">
              <a:buNone/>
            </a:pPr>
            <a:endParaRPr lang="cs-CZ" sz="2000" u="sng" dirty="0"/>
          </a:p>
          <a:p>
            <a:pPr marL="0" indent="0">
              <a:buNone/>
            </a:pPr>
            <a:r>
              <a:rPr lang="cs-CZ" sz="2000" u="sng" dirty="0"/>
              <a:t>Závěr</a:t>
            </a:r>
          </a:p>
          <a:p>
            <a:r>
              <a:rPr lang="cs-CZ" sz="2000" dirty="0"/>
              <a:t>redukce ujetých vzdáleností</a:t>
            </a:r>
          </a:p>
          <a:p>
            <a:r>
              <a:rPr lang="cs-CZ" sz="2000" dirty="0"/>
              <a:t>nový prostor pro přídělové a předbalené palety</a:t>
            </a:r>
          </a:p>
          <a:p>
            <a:r>
              <a:rPr lang="cs-CZ" sz="2000" dirty="0"/>
              <a:t>větší plynulost práce</a:t>
            </a:r>
          </a:p>
          <a:p>
            <a:r>
              <a:rPr lang="cs-CZ" sz="2000" dirty="0"/>
              <a:t>netřeba nové techniky</a:t>
            </a:r>
          </a:p>
          <a:p>
            <a:endParaRPr lang="cs-CZ" sz="2000" dirty="0"/>
          </a:p>
          <a:p>
            <a:endParaRPr lang="cs-CZ" sz="20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4E00CF7-E2CF-47E8-8CA2-8ECFA783A89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423053"/>
            <a:ext cx="5688631" cy="311145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Skupina 11">
            <a:extLst>
              <a:ext uri="{FF2B5EF4-FFF2-40B4-BE49-F238E27FC236}">
                <a16:creationId xmlns:a16="http://schemas.microsoft.com/office/drawing/2014/main" id="{770DF0BA-4618-4391-BC5B-3E8145A0023D}"/>
              </a:ext>
            </a:extLst>
          </p:cNvPr>
          <p:cNvGrpSpPr/>
          <p:nvPr/>
        </p:nvGrpSpPr>
        <p:grpSpPr>
          <a:xfrm>
            <a:off x="0" y="5791021"/>
            <a:ext cx="9144000" cy="1049265"/>
            <a:chOff x="0" y="5791021"/>
            <a:chExt cx="9144000" cy="1049265"/>
          </a:xfrm>
        </p:grpSpPr>
        <p:sp>
          <p:nvSpPr>
            <p:cNvPr id="13" name="Obdélník 12">
              <a:extLst>
                <a:ext uri="{FF2B5EF4-FFF2-40B4-BE49-F238E27FC236}">
                  <a16:creationId xmlns:a16="http://schemas.microsoft.com/office/drawing/2014/main" id="{AC759286-E1A9-4636-A613-E30490BBD280}"/>
                </a:ext>
              </a:extLst>
            </p:cNvPr>
            <p:cNvSpPr/>
            <p:nvPr/>
          </p:nvSpPr>
          <p:spPr>
            <a:xfrm>
              <a:off x="0" y="6023984"/>
              <a:ext cx="9144000" cy="235226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14" name="Obdélník 13">
              <a:extLst>
                <a:ext uri="{FF2B5EF4-FFF2-40B4-BE49-F238E27FC236}">
                  <a16:creationId xmlns:a16="http://schemas.microsoft.com/office/drawing/2014/main" id="{AB67183F-DCF2-4288-B6EE-3E03375142F6}"/>
                </a:ext>
              </a:extLst>
            </p:cNvPr>
            <p:cNvSpPr/>
            <p:nvPr/>
          </p:nvSpPr>
          <p:spPr>
            <a:xfrm>
              <a:off x="0" y="6397248"/>
              <a:ext cx="9144000" cy="267949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pic>
          <p:nvPicPr>
            <p:cNvPr id="15" name="Obrázek 14">
              <a:extLst>
                <a:ext uri="{FF2B5EF4-FFF2-40B4-BE49-F238E27FC236}">
                  <a16:creationId xmlns:a16="http://schemas.microsoft.com/office/drawing/2014/main" id="{667BC861-68AC-47FF-ACAC-11700B36F30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26706" y="5791021"/>
              <a:ext cx="1049265" cy="1049265"/>
            </a:xfrm>
            <a:prstGeom prst="rect">
              <a:avLst/>
            </a:prstGeom>
          </p:spPr>
        </p:pic>
      </p:grpSp>
      <p:pic>
        <p:nvPicPr>
          <p:cNvPr id="16" name="Obrázek 15">
            <a:extLst>
              <a:ext uri="{FF2B5EF4-FFF2-40B4-BE49-F238E27FC236}">
                <a16:creationId xmlns:a16="http://schemas.microsoft.com/office/drawing/2014/main" id="{EA5915CB-8648-45B3-97C7-047E4332D394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3365" y="4733995"/>
            <a:ext cx="5325870" cy="114423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50115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Obrázek 12" descr="Obsah obrázku jídlo, nůž, kreslení, stůl&#10;&#10;Popis byl vytvořen automaticky">
            <a:extLst>
              <a:ext uri="{FF2B5EF4-FFF2-40B4-BE49-F238E27FC236}">
                <a16:creationId xmlns:a16="http://schemas.microsoft.com/office/drawing/2014/main" id="{FF964F1F-90FE-4CCE-84CD-20AC51D63F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00605" y="207884"/>
            <a:ext cx="10441149" cy="13793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E71CE1D-99A4-4587-BF21-E41EC3FAF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584" y="219903"/>
            <a:ext cx="8645124" cy="132556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  <a:latin typeface="Impact" panose="020B0806030902050204" pitchFamily="34" charset="0"/>
              </a:rPr>
              <a:t>Nové uspořádání oddělení Mopro</a:t>
            </a:r>
            <a:endParaRPr lang="cs-CZ" u="sng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259A4A-1032-4E22-A261-DCBA6ADF28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3359" y="1471014"/>
            <a:ext cx="3223270" cy="4351338"/>
          </a:xfrm>
        </p:spPr>
        <p:txBody>
          <a:bodyPr>
            <a:normAutofit lnSpcReduction="10000"/>
          </a:bodyPr>
          <a:lstStyle/>
          <a:p>
            <a:pPr marL="285750" indent="-285750">
              <a:lnSpc>
                <a:spcPct val="100000"/>
              </a:lnSpc>
            </a:pPr>
            <a:r>
              <a:rPr lang="cs-CZ" sz="2000" dirty="0"/>
              <a:t>změna layoutu</a:t>
            </a:r>
          </a:p>
          <a:p>
            <a:pPr marL="285750" indent="-285750">
              <a:lnSpc>
                <a:spcPct val="100000"/>
              </a:lnSpc>
            </a:pPr>
            <a:r>
              <a:rPr lang="cs-CZ" sz="2000" dirty="0"/>
              <a:t>oddělení prostoru pro dané skupiny pracovníků</a:t>
            </a:r>
          </a:p>
          <a:p>
            <a:pPr marL="285750" indent="-285750">
              <a:lnSpc>
                <a:spcPct val="100000"/>
              </a:lnSpc>
            </a:pPr>
            <a:r>
              <a:rPr lang="cs-CZ" sz="2000" dirty="0"/>
              <a:t>změna metody směrování</a:t>
            </a:r>
          </a:p>
          <a:p>
            <a:pPr marL="285750" indent="-285750">
              <a:lnSpc>
                <a:spcPct val="100000"/>
              </a:lnSpc>
            </a:pPr>
            <a:r>
              <a:rPr lang="cs-CZ" sz="2000" dirty="0"/>
              <a:t>výstavba nových vrat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u="sng" dirty="0"/>
              <a:t>Závěr</a:t>
            </a:r>
          </a:p>
          <a:p>
            <a:r>
              <a:rPr lang="cs-CZ" sz="2000" dirty="0"/>
              <a:t>redukce ujetých vzdáleností</a:t>
            </a:r>
          </a:p>
          <a:p>
            <a:r>
              <a:rPr lang="cs-CZ" sz="2000" dirty="0"/>
              <a:t>větší plynulost práce</a:t>
            </a:r>
          </a:p>
          <a:p>
            <a:r>
              <a:rPr lang="cs-CZ" sz="2000" dirty="0"/>
              <a:t>netřeba nové techniky</a:t>
            </a:r>
          </a:p>
          <a:p>
            <a:r>
              <a:rPr lang="cs-CZ" sz="2000" dirty="0"/>
              <a:t>výrazné zrychlení procesu kompletace zboží</a:t>
            </a:r>
          </a:p>
          <a:p>
            <a:pPr marL="285750" indent="-285750">
              <a:lnSpc>
                <a:spcPct val="100000"/>
              </a:lnSpc>
            </a:pPr>
            <a:endParaRPr lang="cs-CZ" sz="2000" dirty="0"/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64FB2CB-7B06-49B0-A433-183A7D24908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</p:txBody>
      </p: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B2F318F1-91EC-4D0D-9403-3DBBB9B74141}"/>
              </a:ext>
            </a:extLst>
          </p:cNvPr>
          <p:cNvGrpSpPr/>
          <p:nvPr/>
        </p:nvGrpSpPr>
        <p:grpSpPr>
          <a:xfrm>
            <a:off x="0" y="5791021"/>
            <a:ext cx="9144000" cy="1049265"/>
            <a:chOff x="0" y="5791021"/>
            <a:chExt cx="9144000" cy="1049265"/>
          </a:xfrm>
        </p:grpSpPr>
        <p:sp>
          <p:nvSpPr>
            <p:cNvPr id="15" name="Obdélník 14">
              <a:extLst>
                <a:ext uri="{FF2B5EF4-FFF2-40B4-BE49-F238E27FC236}">
                  <a16:creationId xmlns:a16="http://schemas.microsoft.com/office/drawing/2014/main" id="{DB63C2E6-838D-4724-AA73-7D983095867E}"/>
                </a:ext>
              </a:extLst>
            </p:cNvPr>
            <p:cNvSpPr/>
            <p:nvPr/>
          </p:nvSpPr>
          <p:spPr>
            <a:xfrm>
              <a:off x="0" y="6023984"/>
              <a:ext cx="9144000" cy="235226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16" name="Obdélník 15">
              <a:extLst>
                <a:ext uri="{FF2B5EF4-FFF2-40B4-BE49-F238E27FC236}">
                  <a16:creationId xmlns:a16="http://schemas.microsoft.com/office/drawing/2014/main" id="{1216F71E-D92A-48B3-811F-7676AD95BB55}"/>
                </a:ext>
              </a:extLst>
            </p:cNvPr>
            <p:cNvSpPr/>
            <p:nvPr/>
          </p:nvSpPr>
          <p:spPr>
            <a:xfrm>
              <a:off x="0" y="6397248"/>
              <a:ext cx="9144000" cy="267949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pic>
          <p:nvPicPr>
            <p:cNvPr id="17" name="Obrázek 16">
              <a:extLst>
                <a:ext uri="{FF2B5EF4-FFF2-40B4-BE49-F238E27FC236}">
                  <a16:creationId xmlns:a16="http://schemas.microsoft.com/office/drawing/2014/main" id="{502105C1-7B94-4562-AD51-A6DD78D6B5E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6706" y="5791021"/>
              <a:ext cx="1049265" cy="1049265"/>
            </a:xfrm>
            <a:prstGeom prst="rect">
              <a:avLst/>
            </a:prstGeom>
          </p:spPr>
        </p:pic>
      </p:grpSp>
      <p:pic>
        <p:nvPicPr>
          <p:cNvPr id="22" name="Obrázek 21">
            <a:extLst>
              <a:ext uri="{FF2B5EF4-FFF2-40B4-BE49-F238E27FC236}">
                <a16:creationId xmlns:a16="http://schemas.microsoft.com/office/drawing/2014/main" id="{DD88E58E-398A-44AA-BBC0-CADF0B15E17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438048"/>
            <a:ext cx="5360035" cy="450215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891180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Obsah obrázku jídlo, nůž, kreslení, stůl&#10;&#10;Popis byl vytvořen automaticky">
            <a:extLst>
              <a:ext uri="{FF2B5EF4-FFF2-40B4-BE49-F238E27FC236}">
                <a16:creationId xmlns:a16="http://schemas.microsoft.com/office/drawing/2014/main" id="{A524E69B-55C8-46DD-9BE6-0DE39F7C49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26737"/>
            <a:ext cx="7125317" cy="13793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cs-CZ" dirty="0">
                <a:solidFill>
                  <a:schemeClr val="bg1"/>
                </a:solidFill>
                <a:latin typeface="Impact" panose="020B0806030902050204" pitchFamily="34" charset="0"/>
              </a:rPr>
              <a:t>Děkuji za pozornost</a:t>
            </a:r>
          </a:p>
        </p:txBody>
      </p:sp>
      <p:pic>
        <p:nvPicPr>
          <p:cNvPr id="10" name="Zástupný obsah 9" descr="Obsah obrázku varhany&#10;&#10;Popis byl vytvořen automaticky">
            <a:extLst>
              <a:ext uri="{FF2B5EF4-FFF2-40B4-BE49-F238E27FC236}">
                <a16:creationId xmlns:a16="http://schemas.microsoft.com/office/drawing/2014/main" id="{D0758A02-E9DD-425F-8F5E-DA5B4FAA8F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176" y="1792952"/>
            <a:ext cx="6575648" cy="3657503"/>
          </a:xfrm>
        </p:spPr>
      </p:pic>
      <p:grpSp>
        <p:nvGrpSpPr>
          <p:cNvPr id="4" name="Skupina 3"/>
          <p:cNvGrpSpPr/>
          <p:nvPr/>
        </p:nvGrpSpPr>
        <p:grpSpPr>
          <a:xfrm>
            <a:off x="0" y="5791021"/>
            <a:ext cx="9144000" cy="1049265"/>
            <a:chOff x="0" y="5791021"/>
            <a:chExt cx="9144000" cy="1049265"/>
          </a:xfrm>
        </p:grpSpPr>
        <p:sp>
          <p:nvSpPr>
            <p:cNvPr id="5" name="Obdélník 4"/>
            <p:cNvSpPr/>
            <p:nvPr/>
          </p:nvSpPr>
          <p:spPr>
            <a:xfrm>
              <a:off x="0" y="6023984"/>
              <a:ext cx="9144000" cy="235226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sp>
          <p:nvSpPr>
            <p:cNvPr id="6" name="Obdélník 5"/>
            <p:cNvSpPr/>
            <p:nvPr/>
          </p:nvSpPr>
          <p:spPr>
            <a:xfrm>
              <a:off x="0" y="6397248"/>
              <a:ext cx="9144000" cy="267949"/>
            </a:xfrm>
            <a:prstGeom prst="rect">
              <a:avLst/>
            </a:prstGeom>
            <a:solidFill>
              <a:srgbClr val="880015"/>
            </a:solidFill>
            <a:ln>
              <a:solidFill>
                <a:srgbClr val="88001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endParaRPr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26706" y="5791021"/>
              <a:ext cx="1049265" cy="104926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3220723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1230</TotalTime>
  <Words>249</Words>
  <Application>Microsoft Office PowerPoint</Application>
  <PresentationFormat>Předvádění na obrazovce (4:3)</PresentationFormat>
  <Paragraphs>57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Impact</vt:lpstr>
      <vt:lpstr>Motiv systému Office</vt:lpstr>
      <vt:lpstr>Vlastní návrh</vt:lpstr>
      <vt:lpstr>Prezentace aplikace PowerPoint</vt:lpstr>
      <vt:lpstr>Cíl práce</vt:lpstr>
      <vt:lpstr>Důvody k výběru tématu BP</vt:lpstr>
      <vt:lpstr>Představení společnosti Lidl</vt:lpstr>
      <vt:lpstr>Metodika práce</vt:lpstr>
      <vt:lpstr>Výzkumný problém</vt:lpstr>
      <vt:lpstr>Nové uspořádání oddělení Blok</vt:lpstr>
      <vt:lpstr>Nové uspořádání oddělení Mopro</vt:lpstr>
      <vt:lpstr>Děkuji za pozornost</vt:lpstr>
      <vt:lpstr>Doplňující dotaz vedoucího BP</vt:lpstr>
      <vt:lpstr>Doplňující dotaz oponenta BP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Mencl Patrik</dc:creator>
  <cp:lastModifiedBy>Patrick Mencl</cp:lastModifiedBy>
  <cp:revision>67</cp:revision>
  <dcterms:created xsi:type="dcterms:W3CDTF">2017-10-19T08:37:29Z</dcterms:created>
  <dcterms:modified xsi:type="dcterms:W3CDTF">2020-02-05T21:25:40Z</dcterms:modified>
</cp:coreProperties>
</file>