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6" r:id="rId9"/>
    <p:sldId id="261" r:id="rId10"/>
    <p:sldId id="262" r:id="rId11"/>
    <p:sldId id="263" r:id="rId12"/>
    <p:sldId id="268" r:id="rId13"/>
    <p:sldId id="26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" initials="M" lastIdx="1" clrIdx="0">
    <p:extLst>
      <p:ext uri="{19B8F6BF-5375-455C-9EA6-DF929625EA0E}">
        <p15:presenceInfo xmlns:p15="http://schemas.microsoft.com/office/powerpoint/2012/main" userId="d8adf7bd48ca9f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794C3-3E23-4BA3-A68B-C1EA57F57F07}" v="5" dt="2020-02-05T20:41:59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3" autoAdjust="0"/>
    <p:restoredTop sz="95220" autoAdjust="0"/>
  </p:normalViewPr>
  <p:slideViewPr>
    <p:cSldViewPr snapToGrid="0">
      <p:cViewPr varScale="1">
        <p:scale>
          <a:sx n="86" d="100"/>
          <a:sy n="86" d="100"/>
        </p:scale>
        <p:origin x="5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respondentů ve věkových kategoriích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B8-413F-A91B-1706C68884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B8-413F-A91B-1706C68884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B8-413F-A91B-1706C68884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B8-413F-A91B-1706C68884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6 let - 14 let</c:v>
                </c:pt>
                <c:pt idx="1">
                  <c:v>15 let - 19 let</c:v>
                </c:pt>
                <c:pt idx="2">
                  <c:v>20 let - 65 let</c:v>
                </c:pt>
                <c:pt idx="3">
                  <c:v>65+ let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36</c:v>
                </c:pt>
                <c:pt idx="1">
                  <c:v>50</c:v>
                </c:pt>
                <c:pt idx="2">
                  <c:v>167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C1E-97D7-C789991861C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Cíle cesty MHD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AC-4C97-99EA-1E266776C7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AC-4C97-99EA-1E266776C7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AC-4C97-99EA-1E266776C7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AC-4C97-99EA-1E266776C73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CD-47F0-AB83-AB1A3DB74039}"/>
              </c:ext>
            </c:extLst>
          </c:dPt>
          <c:dLbls>
            <c:dLbl>
              <c:idx val="4"/>
              <c:layout>
                <c:manualLayout>
                  <c:x val="-0.18502335186042926"/>
                  <c:y val="1.74013142624176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CD-47F0-AB83-AB1A3DB740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Škola</c:v>
                </c:pt>
                <c:pt idx="1">
                  <c:v>Zaměstnání</c:v>
                </c:pt>
                <c:pt idx="2">
                  <c:v>Nákupy</c:v>
                </c:pt>
                <c:pt idx="3">
                  <c:v>Lékař</c:v>
                </c:pt>
                <c:pt idx="4">
                  <c:v>Jiné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81</c:v>
                </c:pt>
                <c:pt idx="1">
                  <c:v>160</c:v>
                </c:pt>
                <c:pt idx="2">
                  <c:v>31</c:v>
                </c:pt>
                <c:pt idx="3">
                  <c:v>36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CD-47F0-AB83-AB1A3DB74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6091303066537896"/>
          <c:y val="0.18399823628560621"/>
          <c:w val="0.48615398729098713"/>
          <c:h val="0.7266155818719649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Věkové kategorie: Linka č.1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17-4FBB-89DE-1D369206A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E9-4D92-8C86-9D6125F2AB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E9-4D92-8C86-9D6125F2AB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E9-4D92-8C86-9D6125F2ABF6}"/>
              </c:ext>
            </c:extLst>
          </c:dPt>
          <c:dLbls>
            <c:dLbl>
              <c:idx val="0"/>
              <c:layout>
                <c:manualLayout>
                  <c:x val="8.5165048120098452E-2"/>
                  <c:y val="5.40578189822060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17-4FBB-89DE-1D369206A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6 let - 14 let</c:v>
                </c:pt>
                <c:pt idx="1">
                  <c:v>15 let - 19 let</c:v>
                </c:pt>
                <c:pt idx="2">
                  <c:v>20 let - 65 let</c:v>
                </c:pt>
                <c:pt idx="3">
                  <c:v>65+ let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16</c:v>
                </c:pt>
                <c:pt idx="1">
                  <c:v>34</c:v>
                </c:pt>
                <c:pt idx="2">
                  <c:v>72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7-4FBB-89DE-1D369206A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Věková kategorie: Linka č.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75-4ED1-A718-F2E7185BAE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AA-4820-9500-976A4DEB33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75-4ED1-A718-F2E7185BAE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5AA-4820-9500-976A4DEB330C}"/>
              </c:ext>
            </c:extLst>
          </c:dPt>
          <c:dLbls>
            <c:dLbl>
              <c:idx val="3"/>
              <c:layout>
                <c:manualLayout>
                  <c:x val="-0.12378135123477411"/>
                  <c:y val="6.27131527389707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65+</a:t>
                    </a:r>
                    <a:endParaRPr lang="en-US" baseline="0" dirty="0"/>
                  </a:p>
                  <a:p>
                    <a:pPr>
                      <a:defRPr/>
                    </a:pPr>
                    <a:fld id="{B15D8DB2-83FA-49F3-917C-AD1489EDB1AE}" type="PERCENTAGE">
                      <a:rPr lang="en-US" smtClean="0"/>
                      <a:pPr>
                        <a:defRPr/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5.2028493801187958E-2"/>
                      <c:h val="0.121820345666890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5AA-4820-9500-976A4DEB3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6-14 let</c:v>
                </c:pt>
                <c:pt idx="1">
                  <c:v>15-19let</c:v>
                </c:pt>
                <c:pt idx="2">
                  <c:v>20-65let</c:v>
                </c:pt>
                <c:pt idx="3">
                  <c:v>65+let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81</c:v>
                </c:pt>
                <c:pt idx="1">
                  <c:v>82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A-4820-9500-976A4DEB3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Věková kategorie: Linka č. 55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6C-4824-877E-B652B2C390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6C-4824-877E-B652B2C390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6C-4824-877E-B652B2C390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6C-4824-877E-B652B2C39049}"/>
              </c:ext>
            </c:extLst>
          </c:dPt>
          <c:dLbls>
            <c:dLbl>
              <c:idx val="0"/>
              <c:layout>
                <c:manualLayout>
                  <c:x val="0.18329344164537062"/>
                  <c:y val="4.99230223587631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6C-4824-877E-B652B2C39049}"/>
                </c:ext>
              </c:extLst>
            </c:dLbl>
            <c:dLbl>
              <c:idx val="3"/>
              <c:layout>
                <c:manualLayout>
                  <c:x val="-0.12378135123477411"/>
                  <c:y val="6.27131527389707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65+</a:t>
                    </a:r>
                    <a:endParaRPr lang="en-US" baseline="0" dirty="0"/>
                  </a:p>
                  <a:p>
                    <a:pPr>
                      <a:defRPr/>
                    </a:pPr>
                    <a:fld id="{B15D8DB2-83FA-49F3-917C-AD1489EDB1AE}" type="PERCENTAGE">
                      <a:rPr lang="en-US" smtClean="0"/>
                      <a:pPr>
                        <a:defRPr/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5.2028493801187958E-2"/>
                      <c:h val="0.121820345666890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6C-4824-877E-B652B2C390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6-14 let</c:v>
                </c:pt>
                <c:pt idx="1">
                  <c:v>15-19let</c:v>
                </c:pt>
                <c:pt idx="2">
                  <c:v>20-65let</c:v>
                </c:pt>
                <c:pt idx="3">
                  <c:v>65+let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</c:v>
                </c:pt>
                <c:pt idx="1">
                  <c:v>24</c:v>
                </c:pt>
                <c:pt idx="2">
                  <c:v>223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6C-4824-877E-B652B2C39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8F3C7-C3C3-4894-B4E7-40F8A97BA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B11840-782C-466D-8F1C-8836B1F3F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DA3907-03EF-47C6-A58D-11DD5D5B2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86E030-39A8-4336-8E9B-F49D68C3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BBA4A1-43C8-48AB-921B-BE52FEBD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53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68283-531A-49EC-8272-A857F7418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0B4E5B-610D-46F5-84F3-B3C6E9FA7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48CBFD-B5A0-47E6-B06F-ADCDCB7B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792615-925A-4F54-9944-B8EAC0ED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B6E678-9DB0-4EB6-AC46-F31E6973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99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C6DD0B-58DE-430C-8968-AF1B57FCD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7919A2-14A5-4139-8C86-0FB0B1965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E85547-CFBD-46FB-866E-D1F94161C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764572-47D6-4072-A3A4-BA4A51577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F5715-CE9F-4E88-9B6E-25C53980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5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B6667-B218-40C1-A9C2-B124D0C1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6DA59-65F9-4210-9FD8-2260B8B05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CF9E36-B135-4BBC-9B98-6FE9AE45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F8892E-A342-4B05-902D-41EED82F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CAAA19-D690-44E1-AA53-FA253BAA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22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8D65A-34BD-4031-9E7D-108D3E7ED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DE89C8-5E16-410B-9DFE-71C96889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01B7D5-5046-4B62-BE96-8D96DCEB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39136-2E58-4ADD-BB56-69FE48178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A60D1D-7F7A-4D1D-80F0-4609D203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7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C31A3-C01F-4569-A198-F26248C5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EA996-2B5E-4E51-A10C-C3B0B004D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99D8D3-6B06-461E-A133-0FE543D8E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C7C234-0FDD-4656-9F52-37F694AE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013F1-4AA1-4DD1-8A11-AF3658B1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1E420C-790E-41BF-AD18-6607BBA5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36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8D09E-E50A-48E1-BAD0-4946E4B57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17F818-0468-4A16-9B68-1EB6838A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20376D-EFD6-436D-9DFB-FD27A9297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C6BE3B-BAF1-422D-9525-AD8746FB5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F51187-5442-44D0-9DD2-EA345BA49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6E34A4-E6A8-4CA0-9950-244D8670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B25261-6CB2-4FFC-A33A-D91447C2C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9A98FF-410E-4ECA-A713-6438D229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26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C7684-875B-440D-846E-49468AB5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5F0339-FF30-4AA6-9E79-978CD470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C2BF72-1FA5-4B00-A644-2EB826DC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7CE059-EE75-4F16-89B3-31AE9892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0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885FFC2-7325-4166-801E-3F472E3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F44BAF-1BCF-4EF8-A9C9-5F9E1115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1DCBD0-A1A0-401F-ACD7-B3DB782E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18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F071B-00EA-425C-8E2B-51A10620C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A53E39-1AB0-4284-80F7-CCCF94BC6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028114-8411-4CEC-BC71-080E75285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A92B08-AEC8-4429-83C8-3ABB8FCC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04CCAD-6777-49B5-9700-EA35D236A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727694-678D-4431-9CC8-9CE5564E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4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F073F-9D74-4E3D-9037-04E3E0730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0B482D0-B9E6-4334-A3D0-E398089B7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88CA11-9FFD-4314-A514-9C17D7BC4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883136-E3D3-4941-9F42-408A3AF2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92FCEE-0F43-4380-94B9-F8AE33C9C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438069-51C2-45D7-8994-8A86BF78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15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30990E-97D8-4CFF-8204-3D49D2DE3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560495-FAEB-4083-A415-C323C0A37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BB0A32-F7BB-41BA-8AC5-AB2710AD9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F684-5C4F-4D6F-ACB4-EF550086723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6452CC-01ED-4823-992F-493A2C8DB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4AA2E-57B4-41BD-88C9-070C593BA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52146-6EBA-4170-887F-C3DD996FD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5055F-E020-4C0D-846E-89B7E879A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05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Analýza struktury cestujících systému MHD v Písku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690525-ADE4-4B00-87C8-880DFDD0E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cs-CZ" dirty="0"/>
              <a:t>Autor: Marek Kuželka</a:t>
            </a:r>
          </a:p>
          <a:p>
            <a:r>
              <a:rPr lang="cs-CZ" dirty="0"/>
              <a:t>Vedoucí práce: Ing. Jiří Čejka, Ph.D</a:t>
            </a:r>
          </a:p>
          <a:p>
            <a:r>
              <a:rPr lang="cs-CZ" dirty="0"/>
              <a:t>Oponent: Ing. Vladislav </a:t>
            </a:r>
            <a:r>
              <a:rPr lang="cs-CZ" dirty="0" err="1"/>
              <a:t>Zitrický</a:t>
            </a:r>
            <a:r>
              <a:rPr lang="cs-CZ" dirty="0"/>
              <a:t>, Ph.D</a:t>
            </a:r>
          </a:p>
        </p:txBody>
      </p:sp>
    </p:spTree>
    <p:extLst>
      <p:ext uri="{BB962C8B-B14F-4D97-AF65-F5344CB8AC3E}">
        <p14:creationId xmlns:p14="http://schemas.microsoft.com/office/powerpoint/2010/main" val="328061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C89F3-3B3C-4963-95A7-4FDF573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/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A99BC-E887-4FDE-ACD7-62D29D523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Výhodnější tarif pro pracující (18 let – 65 let)</a:t>
            </a:r>
          </a:p>
          <a:p>
            <a:r>
              <a:rPr lang="cs-CZ" dirty="0"/>
              <a:t>Zavedení ročního tarifu</a:t>
            </a:r>
          </a:p>
          <a:p>
            <a:r>
              <a:rPr lang="cs-CZ" dirty="0"/>
              <a:t>Spolupráce zaměstnavatelů s dotací jízdného</a:t>
            </a:r>
          </a:p>
          <a:p>
            <a:r>
              <a:rPr lang="cs-CZ" dirty="0"/>
              <a:t>Spolupráce nákupních center s dopravcem</a:t>
            </a:r>
          </a:p>
        </p:txBody>
      </p:sp>
    </p:spTree>
    <p:extLst>
      <p:ext uri="{BB962C8B-B14F-4D97-AF65-F5344CB8AC3E}">
        <p14:creationId xmlns:p14="http://schemas.microsoft.com/office/powerpoint/2010/main" val="86191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A134B-6CD6-4243-B507-79E4C6E8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 / oponent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38CF3-2A64-4249-AC75-D873B919D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</a:t>
            </a:r>
          </a:p>
          <a:p>
            <a:pPr lvl="1"/>
            <a:r>
              <a:rPr lang="cs-CZ" dirty="0"/>
              <a:t>Jak se díváte na zajištění noční dopravní obslužnosti v Písku ? </a:t>
            </a:r>
          </a:p>
          <a:p>
            <a:pPr lvl="1"/>
            <a:r>
              <a:rPr lang="cs-CZ" dirty="0"/>
              <a:t>Je systém MHD v Písku srozumitelný pro náhodné cestující ? </a:t>
            </a:r>
          </a:p>
          <a:p>
            <a:pPr lvl="1"/>
            <a:r>
              <a:rPr lang="cs-CZ" dirty="0"/>
              <a:t>Není vedení linek příliš komplikované ?</a:t>
            </a:r>
          </a:p>
          <a:p>
            <a:r>
              <a:rPr lang="cs-CZ" dirty="0"/>
              <a:t>Oponent</a:t>
            </a:r>
          </a:p>
          <a:p>
            <a:pPr lvl="1"/>
            <a:r>
              <a:rPr lang="cs-CZ" dirty="0"/>
              <a:t>Jaká je průměrná obsazenost vozidel MHD v Písku? </a:t>
            </a:r>
          </a:p>
          <a:p>
            <a:pPr lvl="1"/>
            <a:r>
              <a:rPr lang="cs-CZ" dirty="0"/>
              <a:t>Koresponduje dopravní špička a dopravní sedlo MHD v Písku s obrázkem 2 na str.14?</a:t>
            </a:r>
          </a:p>
        </p:txBody>
      </p:sp>
    </p:spTree>
    <p:extLst>
      <p:ext uri="{BB962C8B-B14F-4D97-AF65-F5344CB8AC3E}">
        <p14:creationId xmlns:p14="http://schemas.microsoft.com/office/powerpoint/2010/main" val="307038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46E11-FC7B-49E1-A3CE-A92A34F1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Nerovnoměrnost intenzity přepravního proudu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C773D-2E78-4224-8328-694FCB719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8920A1-015C-4914-840A-03CA1918208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5947" y="2274939"/>
            <a:ext cx="7924801" cy="403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7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FD0C5-0DC7-498F-B016-B0C9DB0076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794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27903-00AE-4952-8A97-2D4E3017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k řešení danému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AED78-B620-4AFC-8AEA-5B3A30248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Rodné město Písek</a:t>
            </a:r>
          </a:p>
        </p:txBody>
      </p:sp>
    </p:spTree>
    <p:extLst>
      <p:ext uri="{BB962C8B-B14F-4D97-AF65-F5344CB8AC3E}">
        <p14:creationId xmlns:p14="http://schemas.microsoft.com/office/powerpoint/2010/main" val="409369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B59DD-AFDC-4A78-AC34-F2EEE9CB2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5EC56-63CF-424B-A4C5-CB491205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cestujících v MHD města Písku </a:t>
            </a:r>
          </a:p>
          <a:p>
            <a:r>
              <a:rPr lang="cs-CZ" dirty="0"/>
              <a:t>Zaměření na jejich věkovou strukturu</a:t>
            </a:r>
          </a:p>
          <a:p>
            <a:r>
              <a:rPr lang="cs-CZ" dirty="0"/>
              <a:t>Výsledky budou využity pro zpracování dopravních charakteristik a návrhu tarifu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38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52955-4C27-4E7C-AB19-601E3C42B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6340C-2361-4210-A2E5-6FFFCFE38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Výzkumná otázka č. 1:</a:t>
            </a:r>
            <a:r>
              <a:rPr lang="cs-CZ" dirty="0"/>
              <a:t> Je převážná část cestujících v systému MHD v Písku využívána hlavně seniory?</a:t>
            </a:r>
          </a:p>
          <a:p>
            <a:endParaRPr lang="cs-CZ" i="1" dirty="0"/>
          </a:p>
          <a:p>
            <a:r>
              <a:rPr lang="cs-CZ" i="1" dirty="0"/>
              <a:t>Výzkumná otázka č. 2</a:t>
            </a:r>
            <a:r>
              <a:rPr lang="cs-CZ" dirty="0"/>
              <a:t>: Využívají školáci k přepravě systém MHD v Písku?</a:t>
            </a:r>
          </a:p>
          <a:p>
            <a:endParaRPr lang="cs-CZ" i="1" dirty="0"/>
          </a:p>
          <a:p>
            <a:r>
              <a:rPr lang="cs-CZ" i="1" dirty="0"/>
              <a:t>Výzkumná otázka č. 3:</a:t>
            </a:r>
            <a:r>
              <a:rPr lang="cs-CZ" dirty="0"/>
              <a:t> Je MHD v Písku využíváno především lidmi do zaměstnání?</a:t>
            </a:r>
          </a:p>
        </p:txBody>
      </p:sp>
    </p:spTree>
    <p:extLst>
      <p:ext uri="{BB962C8B-B14F-4D97-AF65-F5344CB8AC3E}">
        <p14:creationId xmlns:p14="http://schemas.microsoft.com/office/powerpoint/2010/main" val="57088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B354C-75AE-40E8-A915-6E95029D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91EFB-D689-4D54-8C46-A70146C91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Dotazníkové šetření</a:t>
            </a:r>
          </a:p>
          <a:p>
            <a:r>
              <a:rPr lang="cs-CZ" dirty="0"/>
              <a:t>Dopravní průzkum</a:t>
            </a:r>
          </a:p>
        </p:txBody>
      </p:sp>
    </p:spTree>
    <p:extLst>
      <p:ext uri="{BB962C8B-B14F-4D97-AF65-F5344CB8AC3E}">
        <p14:creationId xmlns:p14="http://schemas.microsoft.com/office/powerpoint/2010/main" val="2396339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8D01F-AE7A-40F3-ACB3-B09BE0A43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6" y="156087"/>
            <a:ext cx="3932237" cy="700548"/>
          </a:xfrm>
        </p:spPr>
        <p:txBody>
          <a:bodyPr/>
          <a:lstStyle/>
          <a:p>
            <a:r>
              <a:rPr lang="cs-CZ" dirty="0"/>
              <a:t>Dotazníkové šetření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E591C6A-FAAE-401D-93D2-F8FA49BB4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901110"/>
              </p:ext>
            </p:extLst>
          </p:nvPr>
        </p:nvGraphicFramePr>
        <p:xfrm>
          <a:off x="5063613" y="511277"/>
          <a:ext cx="6754762" cy="5712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92C27E64-C63C-4B31-8805-64FDEA5E8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6" y="812015"/>
            <a:ext cx="3397917" cy="58376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01D8FCAD-AA90-40B9-81B9-978262138C8C}"/>
              </a:ext>
            </a:extLst>
          </p:cNvPr>
          <p:cNvSpPr txBox="1"/>
          <p:nvPr/>
        </p:nvSpPr>
        <p:spPr>
          <a:xfrm>
            <a:off x="7271828" y="6008169"/>
            <a:ext cx="4336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Celkem respondentů : 323</a:t>
            </a:r>
          </a:p>
        </p:txBody>
      </p:sp>
    </p:spTree>
    <p:extLst>
      <p:ext uri="{BB962C8B-B14F-4D97-AF65-F5344CB8AC3E}">
        <p14:creationId xmlns:p14="http://schemas.microsoft.com/office/powerpoint/2010/main" val="425757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D29E9F8-5657-4CE4-934E-A7D7A3AA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Dotazníkové řešení</a:t>
            </a:r>
          </a:p>
        </p:txBody>
      </p:sp>
      <p:graphicFrame>
        <p:nvGraphicFramePr>
          <p:cNvPr id="15" name="Zástupný obsah 14">
            <a:extLst>
              <a:ext uri="{FF2B5EF4-FFF2-40B4-BE49-F238E27FC236}">
                <a16:creationId xmlns:a16="http://schemas.microsoft.com/office/drawing/2014/main" id="{2C9E0742-D579-4B1B-867E-F7B1A7CE0A0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7975369"/>
              </p:ext>
            </p:extLst>
          </p:nvPr>
        </p:nvGraphicFramePr>
        <p:xfrm>
          <a:off x="5574889" y="1504336"/>
          <a:ext cx="6027176" cy="508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Tabulka 22">
            <a:extLst>
              <a:ext uri="{FF2B5EF4-FFF2-40B4-BE49-F238E27FC236}">
                <a16:creationId xmlns:a16="http://schemas.microsoft.com/office/drawing/2014/main" id="{1769C172-4CC3-4241-B662-CF94A893BDF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5078273"/>
              </p:ext>
            </p:extLst>
          </p:nvPr>
        </p:nvGraphicFramePr>
        <p:xfrm>
          <a:off x="838201" y="2071918"/>
          <a:ext cx="4736688" cy="3906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896">
                  <a:extLst>
                    <a:ext uri="{9D8B030D-6E8A-4147-A177-3AD203B41FA5}">
                      <a16:colId xmlns:a16="http://schemas.microsoft.com/office/drawing/2014/main" val="4226291279"/>
                    </a:ext>
                  </a:extLst>
                </a:gridCol>
                <a:gridCol w="1578896">
                  <a:extLst>
                    <a:ext uri="{9D8B030D-6E8A-4147-A177-3AD203B41FA5}">
                      <a16:colId xmlns:a16="http://schemas.microsoft.com/office/drawing/2014/main" val="131597155"/>
                    </a:ext>
                  </a:extLst>
                </a:gridCol>
                <a:gridCol w="1578896">
                  <a:extLst>
                    <a:ext uri="{9D8B030D-6E8A-4147-A177-3AD203B41FA5}">
                      <a16:colId xmlns:a16="http://schemas.microsoft.com/office/drawing/2014/main" val="847209869"/>
                    </a:ext>
                  </a:extLst>
                </a:gridCol>
              </a:tblGrid>
              <a:tr h="84407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Jakou linku MHD používáte nejvíce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dirty="0"/>
                        <a:t>Nejčastější odpověď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dirty="0"/>
                        <a:t>č. linky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Nejčastější odpověď</a:t>
                      </a:r>
                      <a:br>
                        <a:rPr lang="cs-CZ" dirty="0"/>
                      </a:br>
                      <a:r>
                        <a:rPr lang="cs-CZ" dirty="0"/>
                        <a:t>č. linky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64029"/>
                  </a:ext>
                </a:extLst>
              </a:tr>
              <a:tr h="67947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let – 14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550163"/>
                  </a:ext>
                </a:extLst>
              </a:tr>
              <a:tr h="67947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let – 19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989793"/>
                  </a:ext>
                </a:extLst>
              </a:tr>
              <a:tr h="67947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let – 65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984208"/>
                  </a:ext>
                </a:extLst>
              </a:tr>
              <a:tr h="67947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65+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40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8D9D28E-82ED-46E1-BB4F-B1BECEB6C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81" y="0"/>
            <a:ext cx="10515600" cy="1325563"/>
          </a:xfrm>
        </p:spPr>
        <p:txBody>
          <a:bodyPr/>
          <a:lstStyle/>
          <a:p>
            <a:r>
              <a:rPr lang="cs-CZ" dirty="0"/>
              <a:t>Dopravní průzkum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EF9BA58-8070-4F17-BFAC-34285C431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7329"/>
            <a:ext cx="10515600" cy="4351338"/>
          </a:xfrm>
        </p:spPr>
        <p:txBody>
          <a:bodyPr>
            <a:normAutofit/>
          </a:bodyPr>
          <a:lstStyle/>
          <a:p>
            <a:r>
              <a:rPr lang="cs-CZ" sz="1800" dirty="0"/>
              <a:t>Ověření dat z dotazníku</a:t>
            </a:r>
          </a:p>
          <a:p>
            <a:r>
              <a:rPr lang="cs-CZ" sz="1800" dirty="0"/>
              <a:t>Linky č 1, 22, 55</a:t>
            </a:r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E0882C49-69FC-41A7-A361-AEF9695CD6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570212"/>
              </p:ext>
            </p:extLst>
          </p:nvPr>
        </p:nvGraphicFramePr>
        <p:xfrm>
          <a:off x="-1194108" y="1994335"/>
          <a:ext cx="6365876" cy="4259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FD84F3A8-E470-4B29-AB9F-2C108D815383}"/>
              </a:ext>
            </a:extLst>
          </p:cNvPr>
          <p:cNvSpPr txBox="1"/>
          <p:nvPr/>
        </p:nvSpPr>
        <p:spPr>
          <a:xfrm>
            <a:off x="740748" y="5931998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Celkem cestujících: 205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B721AA1D-B90F-4896-9BE6-0539621EDE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0888399"/>
              </p:ext>
            </p:extLst>
          </p:nvPr>
        </p:nvGraphicFramePr>
        <p:xfrm>
          <a:off x="2593258" y="2023560"/>
          <a:ext cx="6789174" cy="423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 15">
            <a:extLst>
              <a:ext uri="{FF2B5EF4-FFF2-40B4-BE49-F238E27FC236}">
                <a16:creationId xmlns:a16="http://schemas.microsoft.com/office/drawing/2014/main" id="{415394E0-3570-49EC-9D69-B34CE0EFE0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3045229"/>
              </p:ext>
            </p:extLst>
          </p:nvPr>
        </p:nvGraphicFramePr>
        <p:xfrm>
          <a:off x="6660639" y="2023560"/>
          <a:ext cx="6702733" cy="427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ovéPole 16">
            <a:extLst>
              <a:ext uri="{FF2B5EF4-FFF2-40B4-BE49-F238E27FC236}">
                <a16:creationId xmlns:a16="http://schemas.microsoft.com/office/drawing/2014/main" id="{53921F5F-8F1B-4943-A610-8F2260B02747}"/>
              </a:ext>
            </a:extLst>
          </p:cNvPr>
          <p:cNvSpPr txBox="1"/>
          <p:nvPr/>
        </p:nvSpPr>
        <p:spPr>
          <a:xfrm>
            <a:off x="4777403" y="5961223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Celkem cestujících: 188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5B960BA-2784-4AA2-83FE-5E06BC104D07}"/>
              </a:ext>
            </a:extLst>
          </p:cNvPr>
          <p:cNvSpPr txBox="1"/>
          <p:nvPr/>
        </p:nvSpPr>
        <p:spPr>
          <a:xfrm>
            <a:off x="8806684" y="5980809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Celkem cestujících: 247</a:t>
            </a:r>
          </a:p>
        </p:txBody>
      </p:sp>
    </p:spTree>
    <p:extLst>
      <p:ext uri="{BB962C8B-B14F-4D97-AF65-F5344CB8AC3E}">
        <p14:creationId xmlns:p14="http://schemas.microsoft.com/office/powerpoint/2010/main" val="41854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9AB04-34E0-4F19-8668-84ADC5E1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98E28-CFDB-4631-BB56-E3B3BE28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/>
              <a:t>Výzkumná otázka č. 1:</a:t>
            </a:r>
            <a:r>
              <a:rPr lang="cs-CZ" dirty="0"/>
              <a:t> Je převážná část cestujících v systému MHD v Písku využívána hlavně seniory?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</a:t>
            </a:r>
          </a:p>
          <a:p>
            <a:endParaRPr lang="cs-CZ" i="1" dirty="0"/>
          </a:p>
          <a:p>
            <a:r>
              <a:rPr lang="cs-CZ" i="1" dirty="0"/>
              <a:t>Výzkumná otázka č. 2</a:t>
            </a:r>
            <a:r>
              <a:rPr lang="cs-CZ" dirty="0"/>
              <a:t>: Využívají školáci k přepravě systém MHD v Písku?</a:t>
            </a:r>
          </a:p>
          <a:p>
            <a:pPr lvl="1"/>
            <a:r>
              <a:rPr lang="cs-CZ" dirty="0">
                <a:solidFill>
                  <a:srgbClr val="92D050"/>
                </a:solidFill>
              </a:rPr>
              <a:t>ANO</a:t>
            </a:r>
          </a:p>
          <a:p>
            <a:endParaRPr lang="cs-CZ" i="1" dirty="0"/>
          </a:p>
          <a:p>
            <a:r>
              <a:rPr lang="cs-CZ" i="1" dirty="0"/>
              <a:t>Výzkumná otázka č. 3:</a:t>
            </a:r>
            <a:r>
              <a:rPr lang="cs-CZ" dirty="0"/>
              <a:t> Je MHD v Písku využíváno především lidmi do zaměstnání?</a:t>
            </a:r>
          </a:p>
          <a:p>
            <a:pPr lvl="1"/>
            <a:r>
              <a:rPr lang="cs-CZ" dirty="0">
                <a:solidFill>
                  <a:srgbClr val="92D050"/>
                </a:solidFill>
              </a:rPr>
              <a:t>ANO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394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398</Words>
  <Application>Microsoft Office PowerPoint</Application>
  <PresentationFormat>Širokoúhlá obrazovka</PresentationFormat>
  <Paragraphs>80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Analýza struktury cestujících systému MHD v Písku </vt:lpstr>
      <vt:lpstr>Motivace a důvody k řešení danému problému</vt:lpstr>
      <vt:lpstr>Cíl práce</vt:lpstr>
      <vt:lpstr>Výzkumné otázky</vt:lpstr>
      <vt:lpstr>Použité metody</vt:lpstr>
      <vt:lpstr>Dotazníkové šetření</vt:lpstr>
      <vt:lpstr>Dotazníkové řešení</vt:lpstr>
      <vt:lpstr>Dopravní průzkum</vt:lpstr>
      <vt:lpstr>Výsledky</vt:lpstr>
      <vt:lpstr>Návrhy / Shrnutí</vt:lpstr>
      <vt:lpstr>Otázky vedoucí / oponent</vt:lpstr>
      <vt:lpstr>Nerovnoměrnost intenzity přepravního proudu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</dc:creator>
  <cp:lastModifiedBy>Marek</cp:lastModifiedBy>
  <cp:revision>11</cp:revision>
  <dcterms:created xsi:type="dcterms:W3CDTF">2020-02-05T15:15:19Z</dcterms:created>
  <dcterms:modified xsi:type="dcterms:W3CDTF">2020-02-05T21:04:33Z</dcterms:modified>
</cp:coreProperties>
</file>