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15" r:id="rId1"/>
  </p:sldMasterIdLst>
  <p:sldIdLst>
    <p:sldId id="256" r:id="rId2"/>
    <p:sldId id="259" r:id="rId3"/>
    <p:sldId id="258" r:id="rId4"/>
    <p:sldId id="267" r:id="rId5"/>
    <p:sldId id="268" r:id="rId6"/>
    <p:sldId id="281" r:id="rId7"/>
    <p:sldId id="269" r:id="rId8"/>
    <p:sldId id="270" r:id="rId9"/>
    <p:sldId id="280" r:id="rId10"/>
    <p:sldId id="278" r:id="rId11"/>
    <p:sldId id="27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1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B2E3-FFA4-47FA-8AB7-D59C1B1D7D16}" type="datetimeFigureOut">
              <a:rPr lang="cs-CZ" smtClean="0"/>
              <a:pPr/>
              <a:t>05.02.2020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C574C-5AA7-4ED4-9BA4-FE558227E7E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B2E3-FFA4-47FA-8AB7-D59C1B1D7D16}" type="datetimeFigureOut">
              <a:rPr lang="cs-CZ" smtClean="0"/>
              <a:pPr/>
              <a:t>05.02.2020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C574C-5AA7-4ED4-9BA4-FE558227E7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042400" y="274640"/>
            <a:ext cx="2540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B2E3-FFA4-47FA-8AB7-D59C1B1D7D16}" type="datetimeFigureOut">
              <a:rPr lang="cs-CZ" smtClean="0"/>
              <a:pPr/>
              <a:t>05.02.2020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C574C-5AA7-4ED4-9BA4-FE558227E7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B2E3-FFA4-47FA-8AB7-D59C1B1D7D16}" type="datetimeFigureOut">
              <a:rPr lang="cs-CZ" smtClean="0"/>
              <a:pPr/>
              <a:t>05.02.2020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C574C-5AA7-4ED4-9BA4-FE558227E7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B2E3-FFA4-47FA-8AB7-D59C1B1D7D16}" type="datetimeFigureOut">
              <a:rPr lang="cs-CZ" smtClean="0"/>
              <a:pPr/>
              <a:t>05.02.2020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C574C-5AA7-4ED4-9BA4-FE558227E7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B2E3-FFA4-47FA-8AB7-D59C1B1D7D16}" type="datetimeFigureOut">
              <a:rPr lang="cs-CZ" smtClean="0"/>
              <a:pPr/>
              <a:t>05.02.2020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C574C-5AA7-4ED4-9BA4-FE558227E7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B2E3-FFA4-47FA-8AB7-D59C1B1D7D16}" type="datetimeFigureOut">
              <a:rPr lang="cs-CZ" smtClean="0"/>
              <a:pPr/>
              <a:t>05.02.2020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C574C-5AA7-4ED4-9BA4-FE558227E7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B2E3-FFA4-47FA-8AB7-D59C1B1D7D16}" type="datetimeFigureOut">
              <a:rPr lang="cs-CZ" smtClean="0"/>
              <a:pPr/>
              <a:t>05.02.2020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C574C-5AA7-4ED4-9BA4-FE558227E7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B2E3-FFA4-47FA-8AB7-D59C1B1D7D16}" type="datetimeFigureOut">
              <a:rPr lang="cs-CZ" smtClean="0"/>
              <a:pPr/>
              <a:t>05.02.2020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C574C-5AA7-4ED4-9BA4-FE558227E7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25837" y="1743133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B2E3-FFA4-47FA-8AB7-D59C1B1D7D16}" type="datetimeFigureOut">
              <a:rPr lang="cs-CZ" smtClean="0"/>
              <a:pPr/>
              <a:t>05.02.2020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C574C-5AA7-4ED4-9BA4-FE558227E7E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71740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2FD4B2E3-FFA4-47FA-8AB7-D59C1B1D7D16}" type="datetimeFigureOut">
              <a:rPr lang="cs-CZ" smtClean="0"/>
              <a:pPr/>
              <a:t>05.02.2020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CEDC574C-5AA7-4ED4-9BA4-FE558227E7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FD4B2E3-FFA4-47FA-8AB7-D59C1B1D7D16}" type="datetimeFigureOut">
              <a:rPr lang="cs-CZ" smtClean="0"/>
              <a:pPr/>
              <a:t>05.02.2020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EDC574C-5AA7-4ED4-9BA4-FE558227E7E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  <p:sldLayoutId id="2147484423" r:id="rId8"/>
    <p:sldLayoutId id="2147484424" r:id="rId9"/>
    <p:sldLayoutId id="2147484425" r:id="rId10"/>
    <p:sldLayoutId id="2147484426" r:id="rId11"/>
  </p:sldLayoutIdLst>
  <p:transition spd="slow">
    <p:fade/>
  </p:transition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71512" y="0"/>
            <a:ext cx="11099200" cy="3036815"/>
          </a:xfrm>
        </p:spPr>
        <p:txBody>
          <a:bodyPr>
            <a:normAutofit/>
          </a:bodyPr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/>
            </a:r>
            <a:br>
              <a:rPr lang="cs-CZ" sz="2400" dirty="0">
                <a:solidFill>
                  <a:schemeClr val="tx1"/>
                </a:solidFill>
              </a:rPr>
            </a:br>
            <a:r>
              <a:rPr lang="cs-CZ" sz="4400" b="1" i="1" dirty="0">
                <a:solidFill>
                  <a:schemeClr val="tx1"/>
                </a:solidFill>
                <a:latin typeface="+mn-lt"/>
                <a:ea typeface="Kozuka Gothic Pro M" panose="020B0700000000000000" pitchFamily="34" charset="-128"/>
              </a:rPr>
              <a:t>Analýza využití informačních technologií v MHD</a:t>
            </a:r>
            <a:r>
              <a:rPr lang="cs-CZ" sz="2400" dirty="0">
                <a:solidFill>
                  <a:schemeClr val="tx1"/>
                </a:solidFill>
              </a:rPr>
              <a:t/>
            </a:r>
            <a:br>
              <a:rPr lang="cs-CZ" sz="2400" dirty="0">
                <a:solidFill>
                  <a:schemeClr val="tx1"/>
                </a:solidFill>
              </a:rPr>
            </a:br>
            <a:r>
              <a:rPr lang="cs-CZ" sz="2400" dirty="0">
                <a:solidFill>
                  <a:schemeClr val="tx1"/>
                </a:solidFill>
              </a:rPr>
              <a:t/>
            </a:r>
            <a:br>
              <a:rPr lang="cs-CZ" sz="2400" dirty="0">
                <a:solidFill>
                  <a:schemeClr val="tx1"/>
                </a:solidFill>
              </a:rPr>
            </a:b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4926" y="1651432"/>
            <a:ext cx="10189828" cy="3917660"/>
          </a:xfrm>
        </p:spPr>
        <p:txBody>
          <a:bodyPr>
            <a:normAutofit/>
          </a:bodyPr>
          <a:lstStyle/>
          <a:p>
            <a:pPr algn="just"/>
            <a:r>
              <a:rPr lang="cs-CZ" sz="2400" dirty="0" smtClean="0">
                <a:solidFill>
                  <a:schemeClr val="accent1"/>
                </a:solidFill>
                <a:ea typeface="Kozuka Gothic Pro L" panose="020B0200000000000000" pitchFamily="34" charset="-128"/>
              </a:rPr>
              <a:t>Autor práce</a:t>
            </a:r>
            <a:r>
              <a:rPr lang="cs-CZ" sz="2400" dirty="0">
                <a:solidFill>
                  <a:schemeClr val="accent1"/>
                </a:solidFill>
                <a:ea typeface="Kozuka Gothic Pro L" panose="020B0200000000000000" pitchFamily="34" charset="-128"/>
              </a:rPr>
              <a:t>: </a:t>
            </a:r>
            <a:r>
              <a:rPr lang="cs-CZ" sz="2400" dirty="0" smtClean="0">
                <a:solidFill>
                  <a:schemeClr val="tx1"/>
                </a:solidFill>
                <a:ea typeface="Kozuka Gothic Pro L" panose="020B0200000000000000" pitchFamily="34" charset="-128"/>
              </a:rPr>
              <a:t>Lukáš </a:t>
            </a:r>
            <a:r>
              <a:rPr lang="cs-CZ" sz="2400" dirty="0" err="1" smtClean="0">
                <a:solidFill>
                  <a:schemeClr val="tx1"/>
                </a:solidFill>
                <a:ea typeface="Kozuka Gothic Pro L" panose="020B0200000000000000" pitchFamily="34" charset="-128"/>
              </a:rPr>
              <a:t>Kubart</a:t>
            </a:r>
            <a:endParaRPr lang="cs-CZ" sz="2400" dirty="0">
              <a:solidFill>
                <a:schemeClr val="tx1"/>
              </a:solidFill>
              <a:ea typeface="Kozuka Gothic Pro L" panose="020B0200000000000000" pitchFamily="34" charset="-128"/>
            </a:endParaRPr>
          </a:p>
          <a:p>
            <a:pPr algn="just"/>
            <a:r>
              <a:rPr lang="cs-CZ" sz="2400" dirty="0" smtClean="0">
                <a:solidFill>
                  <a:schemeClr val="accent1"/>
                </a:solidFill>
                <a:ea typeface="Kozuka Gothic Pro L" panose="020B0200000000000000" pitchFamily="34" charset="-128"/>
              </a:rPr>
              <a:t>Vedoucí práce</a:t>
            </a:r>
            <a:r>
              <a:rPr lang="cs-CZ" sz="2400" dirty="0">
                <a:solidFill>
                  <a:schemeClr val="accent1"/>
                </a:solidFill>
                <a:ea typeface="Kozuka Gothic Pro L" panose="020B0200000000000000" pitchFamily="34" charset="-128"/>
              </a:rPr>
              <a:t>: </a:t>
            </a:r>
            <a:r>
              <a:rPr lang="cs-CZ" sz="2400" dirty="0">
                <a:solidFill>
                  <a:schemeClr val="tx1"/>
                </a:solidFill>
                <a:ea typeface="Kozuka Gothic Pro L" panose="020B0200000000000000" pitchFamily="34" charset="-128"/>
              </a:rPr>
              <a:t>Ing. Jiří Čejka </a:t>
            </a:r>
            <a:r>
              <a:rPr lang="cs-CZ" sz="2400" dirty="0" err="1">
                <a:solidFill>
                  <a:schemeClr val="tx1"/>
                </a:solidFill>
                <a:ea typeface="Kozuka Gothic Pro L" panose="020B0200000000000000" pitchFamily="34" charset="-128"/>
              </a:rPr>
              <a:t>Ph.D</a:t>
            </a:r>
            <a:r>
              <a:rPr lang="cs-CZ" sz="2400" dirty="0" smtClean="0">
                <a:solidFill>
                  <a:schemeClr val="tx1"/>
                </a:solidFill>
                <a:ea typeface="Kozuka Gothic Pro L" panose="020B0200000000000000" pitchFamily="34" charset="-128"/>
              </a:rPr>
              <a:t>.</a:t>
            </a:r>
          </a:p>
          <a:p>
            <a:pPr algn="just"/>
            <a:r>
              <a:rPr lang="cs-CZ" sz="2400" dirty="0" smtClean="0">
                <a:solidFill>
                  <a:schemeClr val="accent1"/>
                </a:solidFill>
                <a:ea typeface="Kozuka Gothic Pro L" panose="020B0200000000000000" pitchFamily="34" charset="-128"/>
              </a:rPr>
              <a:t>Oponent práce: </a:t>
            </a:r>
            <a:r>
              <a:rPr lang="cs-CZ" sz="2400" dirty="0" smtClean="0">
                <a:solidFill>
                  <a:schemeClr val="tx1"/>
                </a:solidFill>
                <a:ea typeface="Kozuka Gothic Pro L" panose="020B0200000000000000" pitchFamily="34" charset="-128"/>
              </a:rPr>
              <a:t>Ing. Martin Stach </a:t>
            </a:r>
            <a:endParaRPr lang="cs-CZ" sz="2400" dirty="0">
              <a:solidFill>
                <a:schemeClr val="tx1"/>
              </a:solidFill>
              <a:ea typeface="Kozuka Gothic Pro L" panose="020B0200000000000000" pitchFamily="34" charset="-128"/>
            </a:endParaRPr>
          </a:p>
          <a:p>
            <a:pPr algn="just"/>
            <a:r>
              <a:rPr lang="cs-CZ" sz="2400" dirty="0">
                <a:solidFill>
                  <a:schemeClr val="accent1"/>
                </a:solidFill>
                <a:ea typeface="Kozuka Gothic Pro L" panose="020B0200000000000000" pitchFamily="34" charset="-128"/>
              </a:rPr>
              <a:t>České Budějovice, </a:t>
            </a:r>
            <a:r>
              <a:rPr lang="cs-CZ" sz="2400" dirty="0" smtClean="0">
                <a:solidFill>
                  <a:schemeClr val="accent1"/>
                </a:solidFill>
                <a:ea typeface="Kozuka Gothic Pro L" panose="020B0200000000000000" pitchFamily="34" charset="-128"/>
              </a:rPr>
              <a:t>únor 2020 </a:t>
            </a:r>
            <a:endParaRPr lang="cs-CZ" sz="2400" dirty="0">
              <a:solidFill>
                <a:schemeClr val="accent1"/>
              </a:solidFill>
              <a:ea typeface="Kozuka Gothic Pro L" panose="020B0200000000000000" pitchFamily="34" charset="-128"/>
            </a:endParaRPr>
          </a:p>
          <a:p>
            <a:pPr algn="just"/>
            <a:endParaRPr lang="cs-CZ" dirty="0">
              <a:ea typeface="Kozuka Gothic Pro L" panose="020B0200000000000000" pitchFamily="34" charset="-128"/>
            </a:endParaRPr>
          </a:p>
          <a:p>
            <a:pPr algn="just"/>
            <a:endParaRPr lang="cs-CZ" dirty="0">
              <a:ea typeface="Kozuka Gothic Pro L" panose="020B0200000000000000" pitchFamily="34" charset="-128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68000" y="5334000"/>
            <a:ext cx="1524000" cy="1524000"/>
          </a:xfrm>
          <a:prstGeom prst="rect">
            <a:avLst/>
          </a:prstGeom>
        </p:spPr>
      </p:pic>
      <p:sp>
        <p:nvSpPr>
          <p:cNvPr id="6" name="Nadpis 5"/>
          <p:cNvSpPr txBox="1">
            <a:spLocks/>
          </p:cNvSpPr>
          <p:nvPr/>
        </p:nvSpPr>
        <p:spPr>
          <a:xfrm>
            <a:off x="2416196" y="5500678"/>
            <a:ext cx="7929586" cy="135732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85000" lnSpcReduction="10000"/>
          </a:bodyPr>
          <a:lstStyle/>
          <a:p>
            <a:pPr marL="0" marR="0" lvl="0" indent="0" algn="r" defTabSz="4572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Vysoká škola technická a ekonomická v Českých Budějovicích</a:t>
            </a:r>
            <a:br>
              <a:rPr kumimoji="0" lang="cs-CZ" sz="1800" b="1" i="0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cs-CZ" sz="1800" b="1" i="0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Ústav technicko-technologický</a:t>
            </a:r>
            <a:br>
              <a:rPr kumimoji="0" lang="cs-CZ" sz="1800" b="1" i="0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endParaRPr kumimoji="0" lang="cs-CZ" sz="1800" b="1" i="0" u="none" strike="noStrike" kern="1200" cap="all" spc="0" normalizeH="0" baseline="0" noProof="0" dirty="0">
              <a:ln w="3175" cmpd="sng"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282321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4458" y="447188"/>
            <a:ext cx="10207539" cy="1331278"/>
          </a:xfrm>
        </p:spPr>
        <p:txBody>
          <a:bodyPr>
            <a:normAutofit/>
          </a:bodyPr>
          <a:lstStyle/>
          <a:p>
            <a:r>
              <a:rPr lang="cs-CZ" sz="4000" b="1" i="1" dirty="0" smtClean="0">
                <a:solidFill>
                  <a:schemeClr val="bg1"/>
                </a:solidFill>
              </a:rPr>
              <a:t>Otázky vedoucího práce a </a:t>
            </a:r>
            <a:r>
              <a:rPr lang="cs-CZ" sz="4000" i="1" dirty="0">
                <a:solidFill>
                  <a:schemeClr val="bg1"/>
                </a:solidFill>
              </a:rPr>
              <a:t>o</a:t>
            </a:r>
            <a:r>
              <a:rPr lang="cs-CZ" sz="4000" b="1" i="1" dirty="0" smtClean="0">
                <a:solidFill>
                  <a:schemeClr val="bg1"/>
                </a:solidFill>
              </a:rPr>
              <a:t>ponenta</a:t>
            </a:r>
            <a:endParaRPr lang="cs-CZ" sz="4000" b="1" i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8332" y="1946245"/>
            <a:ext cx="8959443" cy="2541865"/>
          </a:xfrm>
        </p:spPr>
        <p:txBody>
          <a:bodyPr>
            <a:normAutofit fontScale="70000" lnSpcReduction="20000"/>
          </a:bodyPr>
          <a:lstStyle/>
          <a:p>
            <a:endParaRPr lang="cs-CZ" b="1" i="1" dirty="0"/>
          </a:p>
          <a:p>
            <a:pPr marL="0" indent="0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3000" b="1" i="1" dirty="0" smtClean="0"/>
              <a:t> </a:t>
            </a:r>
            <a:r>
              <a:rPr lang="cs-CZ" sz="4100" b="1" i="1" dirty="0" smtClean="0"/>
              <a:t>Sledovaní odjezdů vozů MHD on-line v mobilní aplikaci</a:t>
            </a:r>
            <a:endParaRPr lang="cs-CZ" sz="4100" b="1" i="1" dirty="0"/>
          </a:p>
          <a:p>
            <a:pPr marL="0" indent="0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4100" b="1" i="1" dirty="0" smtClean="0"/>
              <a:t> IS v rámci „tekutého papíru“ pro provoz v ČB</a:t>
            </a:r>
          </a:p>
          <a:p>
            <a:pPr marL="0" indent="0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4100" b="1" i="1" dirty="0" smtClean="0"/>
              <a:t> Seznámení dopravce s výstupy práce</a:t>
            </a:r>
            <a:endParaRPr lang="cs-CZ" sz="41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68000" y="5334000"/>
            <a:ext cx="152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1933077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r>
              <a:rPr lang="cs-CZ" sz="5400" b="1" i="1" dirty="0">
                <a:solidFill>
                  <a:schemeClr val="tx1"/>
                </a:solidFill>
              </a:rPr>
              <a:t>Děkuji </a:t>
            </a:r>
            <a:r>
              <a:rPr lang="cs-CZ" sz="5400" b="1" i="1" dirty="0" smtClean="0">
                <a:solidFill>
                  <a:schemeClr val="tx1"/>
                </a:solidFill>
              </a:rPr>
              <a:t>za </a:t>
            </a:r>
            <a:r>
              <a:rPr lang="cs-CZ" sz="5400" b="1" i="1" dirty="0">
                <a:solidFill>
                  <a:schemeClr val="tx1"/>
                </a:solidFill>
              </a:rPr>
              <a:t>pozornost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68000" y="5334000"/>
            <a:ext cx="152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0350979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0510" y="-1"/>
            <a:ext cx="11361490" cy="1954635"/>
          </a:xfrm>
        </p:spPr>
        <p:txBody>
          <a:bodyPr>
            <a:normAutofit/>
          </a:bodyPr>
          <a:lstStyle/>
          <a:p>
            <a:r>
              <a:rPr lang="cs-CZ" sz="4000" b="1" i="1" dirty="0">
                <a:solidFill>
                  <a:schemeClr val="bg1"/>
                </a:solidFill>
              </a:rPr>
              <a:t>Motivace a </a:t>
            </a:r>
            <a:r>
              <a:rPr lang="cs-CZ" sz="4000" b="1" i="1" dirty="0" smtClean="0">
                <a:solidFill>
                  <a:schemeClr val="bg1"/>
                </a:solidFill>
              </a:rPr>
              <a:t>výběr tématu</a:t>
            </a:r>
            <a:endParaRPr lang="cs-CZ" sz="4000" b="1" i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0510" y="1258349"/>
            <a:ext cx="10542776" cy="559965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cs-CZ" sz="3000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Atraktivita tématu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 smtClean="0"/>
              <a:t>Aktivní zkušenost s konkrétním provozem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 smtClean="0"/>
              <a:t>Možnost aplikace vlastních návrhů pro zlepšení </a:t>
            </a:r>
          </a:p>
          <a:p>
            <a:pPr>
              <a:lnSpc>
                <a:spcPct val="150000"/>
              </a:lnSpc>
            </a:pPr>
            <a:endParaRPr lang="cs-CZ" sz="3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endParaRPr lang="cs-CZ" sz="25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68000" y="5334000"/>
            <a:ext cx="152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644711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9292" y="447188"/>
            <a:ext cx="10232706" cy="1331278"/>
          </a:xfrm>
        </p:spPr>
        <p:txBody>
          <a:bodyPr>
            <a:normAutofit/>
          </a:bodyPr>
          <a:lstStyle/>
          <a:p>
            <a:r>
              <a:rPr lang="cs-CZ" sz="4000" b="1" i="1" dirty="0">
                <a:solidFill>
                  <a:schemeClr val="bg1"/>
                </a:solidFill>
              </a:rPr>
              <a:t>Cíl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6286" y="1778466"/>
            <a:ext cx="10192624" cy="3363985"/>
          </a:xfrm>
        </p:spPr>
        <p:txBody>
          <a:bodyPr/>
          <a:lstStyle/>
          <a:p>
            <a:pPr marL="457200" lvl="1" indent="0" algn="just">
              <a:buNone/>
            </a:pPr>
            <a:r>
              <a:rPr lang="cs-CZ" sz="3200" dirty="0" smtClean="0"/>
              <a:t>Cílem práce </a:t>
            </a:r>
            <a:r>
              <a:rPr lang="cs-CZ" sz="3200" dirty="0"/>
              <a:t>je analyzovat využívaní informačních technologií, které jsou v současnosti v MHD aplikovány. Na základě provedené analýzy najít nové možnosti využití informačních technologií v MHD a provést ekonomické nebo technologicko-technické vyhodnocení.</a:t>
            </a:r>
          </a:p>
          <a:p>
            <a:endParaRPr lang="cs-CZ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68000" y="5334000"/>
            <a:ext cx="152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0025764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6010" y="447188"/>
            <a:ext cx="10475987" cy="1331278"/>
          </a:xfrm>
        </p:spPr>
        <p:txBody>
          <a:bodyPr>
            <a:normAutofit/>
          </a:bodyPr>
          <a:lstStyle/>
          <a:p>
            <a:r>
              <a:rPr lang="cs-CZ" sz="4000" b="1" i="1" dirty="0">
                <a:solidFill>
                  <a:schemeClr val="bg1"/>
                </a:solidFill>
              </a:rPr>
              <a:t>Základní informace o práci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6010" y="2214694"/>
            <a:ext cx="9227891" cy="464330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 smtClean="0"/>
              <a:t>MHD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 smtClean="0"/>
              <a:t>Dopravní telematika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Informační systém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Zkoumaná oblast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DPMČB, a. s.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 smtClean="0"/>
              <a:t>Informační systém DPMČB, a. s.</a:t>
            </a:r>
            <a:endParaRPr lang="cs-CZ" dirty="0"/>
          </a:p>
          <a:p>
            <a:pPr>
              <a:lnSpc>
                <a:spcPct val="150000"/>
              </a:lnSpc>
            </a:pPr>
            <a:endParaRPr lang="cs-CZ" sz="21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endParaRPr lang="cs-CZ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cs-CZ" sz="21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68000" y="5334000"/>
            <a:ext cx="152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929677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6286" y="447188"/>
            <a:ext cx="10685712" cy="1331278"/>
          </a:xfrm>
        </p:spPr>
        <p:txBody>
          <a:bodyPr>
            <a:normAutofit/>
          </a:bodyPr>
          <a:lstStyle/>
          <a:p>
            <a:r>
              <a:rPr lang="cs-CZ" sz="4000" b="1" i="1" dirty="0">
                <a:solidFill>
                  <a:schemeClr val="bg1"/>
                </a:solidFill>
              </a:rPr>
              <a:t>Výzkumné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6287" y="1384183"/>
            <a:ext cx="9613783" cy="50669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cs-CZ" dirty="0" smtClean="0"/>
              <a:t>Výzkumná otázka č. 1: Je v informačním systému prostor pro více informací</a:t>
            </a:r>
            <a:r>
              <a:rPr lang="cs-CZ" dirty="0" smtClean="0">
                <a:cs typeface="Times New Roman" panose="02020603050405020304" pitchFamily="18" charset="0"/>
              </a:rPr>
              <a:t>?</a:t>
            </a:r>
            <a:endParaRPr lang="cs-CZ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cs-CZ" dirty="0" smtClean="0"/>
              <a:t>Výzkumná otázka č. 2: Našla by mobilní aplikace DPMČB, a.s. u cestujících uplatnění? </a:t>
            </a:r>
            <a:endParaRPr lang="cs-CZ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68000" y="5334000"/>
            <a:ext cx="152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3346696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662730"/>
            <a:ext cx="8534400" cy="1015068"/>
          </a:xfrm>
        </p:spPr>
        <p:txBody>
          <a:bodyPr>
            <a:normAutofit fontScale="90000"/>
          </a:bodyPr>
          <a:lstStyle/>
          <a:p>
            <a:r>
              <a:rPr lang="cs-CZ" sz="4400" i="1" dirty="0" smtClean="0">
                <a:solidFill>
                  <a:schemeClr val="bg1"/>
                </a:solidFill>
              </a:rPr>
              <a:t>Použité m</a:t>
            </a:r>
            <a:r>
              <a:rPr lang="cs-CZ" sz="4400" b="1" i="1" dirty="0" smtClean="0">
                <a:solidFill>
                  <a:schemeClr val="bg1"/>
                </a:solidFill>
              </a:rPr>
              <a:t>etody </a:t>
            </a:r>
            <a:r>
              <a:rPr lang="cs-CZ" dirty="0">
                <a:solidFill>
                  <a:schemeClr val="bg1"/>
                </a:solidFill>
              </a:rPr>
              <a:t/>
            </a:r>
            <a:br>
              <a:rPr lang="cs-CZ" dirty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1090569"/>
            <a:ext cx="8534400" cy="371632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endParaRPr lang="cs-CZ" sz="3000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Metoda vlastního pozorování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Dotazníkové šetření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Metoda zpracování dat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Zpracování </a:t>
            </a:r>
            <a:r>
              <a:rPr lang="cs-CZ" dirty="0"/>
              <a:t>získaných dat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68000" y="5334000"/>
            <a:ext cx="152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9322400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9292" y="447188"/>
            <a:ext cx="10232706" cy="1331278"/>
          </a:xfrm>
        </p:spPr>
        <p:txBody>
          <a:bodyPr>
            <a:normAutofit/>
          </a:bodyPr>
          <a:lstStyle/>
          <a:p>
            <a:r>
              <a:rPr lang="cs-CZ" sz="4000" b="1" i="1" dirty="0">
                <a:solidFill>
                  <a:schemeClr val="bg1"/>
                </a:solidFill>
              </a:rPr>
              <a:t>Dotazníkové šetření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9292" y="1384182"/>
            <a:ext cx="8984609" cy="522634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endParaRPr lang="cs-CZ" sz="21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>
              <a:lnSpc>
                <a:spcPct val="170000"/>
              </a:lnSpc>
            </a:pPr>
            <a:r>
              <a:rPr lang="cs-CZ" dirty="0" smtClean="0"/>
              <a:t>Místo sběru dat</a:t>
            </a:r>
            <a:endParaRPr lang="cs-CZ" dirty="0"/>
          </a:p>
          <a:p>
            <a:pPr>
              <a:lnSpc>
                <a:spcPct val="170000"/>
              </a:lnSpc>
            </a:pPr>
            <a:r>
              <a:rPr lang="cs-CZ" dirty="0" smtClean="0"/>
              <a:t>Počet respondentů</a:t>
            </a:r>
            <a:endParaRPr lang="cs-CZ" dirty="0"/>
          </a:p>
          <a:p>
            <a:pPr>
              <a:lnSpc>
                <a:spcPct val="170000"/>
              </a:lnSpc>
            </a:pPr>
            <a:r>
              <a:rPr lang="cs-CZ" dirty="0"/>
              <a:t>Věk respondentů</a:t>
            </a:r>
          </a:p>
          <a:p>
            <a:pPr>
              <a:lnSpc>
                <a:spcPct val="170000"/>
              </a:lnSpc>
            </a:pPr>
            <a:r>
              <a:rPr lang="cs-CZ" dirty="0" smtClean="0"/>
              <a:t>Počet </a:t>
            </a:r>
            <a:r>
              <a:rPr lang="cs-CZ" dirty="0"/>
              <a:t>otázek dotazníkového šetření</a:t>
            </a:r>
          </a:p>
          <a:p>
            <a:pPr>
              <a:lnSpc>
                <a:spcPct val="170000"/>
              </a:lnSpc>
            </a:pPr>
            <a:r>
              <a:rPr lang="cs-CZ" dirty="0"/>
              <a:t>Otázky dotazníkového šetření</a:t>
            </a:r>
          </a:p>
          <a:p>
            <a:endParaRPr lang="cs-CZ" sz="21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68000" y="5334000"/>
            <a:ext cx="152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2869802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6286" y="447188"/>
            <a:ext cx="10685712" cy="1331278"/>
          </a:xfrm>
        </p:spPr>
        <p:txBody>
          <a:bodyPr>
            <a:normAutofit/>
          </a:bodyPr>
          <a:lstStyle/>
          <a:p>
            <a:r>
              <a:rPr lang="cs-CZ" sz="4000" b="1" i="1" dirty="0">
                <a:solidFill>
                  <a:schemeClr val="bg1"/>
                </a:solidFill>
              </a:rPr>
              <a:t>Navrhovaná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5895" y="1635853"/>
            <a:ext cx="10996104" cy="3951216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cs-CZ" dirty="0" smtClean="0"/>
              <a:t>Prezentace a komunikace na sociálních sítích</a:t>
            </a:r>
            <a:endParaRPr lang="cs-CZ" dirty="0"/>
          </a:p>
          <a:p>
            <a:pPr lvl="0">
              <a:lnSpc>
                <a:spcPct val="150000"/>
              </a:lnSpc>
            </a:pPr>
            <a:r>
              <a:rPr lang="cs-CZ" dirty="0" smtClean="0"/>
              <a:t>Plně funkční mobilní aplikace dopravního podniku</a:t>
            </a:r>
            <a:endParaRPr lang="cs-CZ" dirty="0"/>
          </a:p>
          <a:p>
            <a:pPr lvl="0">
              <a:lnSpc>
                <a:spcPct val="150000"/>
              </a:lnSpc>
            </a:pPr>
            <a:r>
              <a:rPr lang="cs-CZ" dirty="0" smtClean="0"/>
              <a:t>Implementace anglického jazyka do IS</a:t>
            </a:r>
            <a:endParaRPr lang="cs-CZ" dirty="0"/>
          </a:p>
          <a:p>
            <a:pPr lvl="0">
              <a:lnSpc>
                <a:spcPct val="150000"/>
              </a:lnSpc>
            </a:pPr>
            <a:r>
              <a:rPr lang="cs-CZ" dirty="0"/>
              <a:t>Zavedení </a:t>
            </a:r>
            <a:r>
              <a:rPr lang="cs-CZ" dirty="0" err="1" smtClean="0"/>
              <a:t>Wi</a:t>
            </a:r>
            <a:r>
              <a:rPr lang="cs-CZ" dirty="0" smtClean="0"/>
              <a:t>-</a:t>
            </a:r>
            <a:r>
              <a:rPr lang="cs-CZ" dirty="0" err="1" smtClean="0"/>
              <a:t>Fi</a:t>
            </a:r>
            <a:r>
              <a:rPr lang="cs-CZ" dirty="0" smtClean="0"/>
              <a:t> připojení do všech </a:t>
            </a:r>
            <a:r>
              <a:rPr lang="cs-CZ" dirty="0"/>
              <a:t>vozidel MHD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68000" y="5334000"/>
            <a:ext cx="152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6346058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4879" y="1"/>
            <a:ext cx="8534400" cy="1778466"/>
          </a:xfrm>
        </p:spPr>
        <p:txBody>
          <a:bodyPr>
            <a:normAutofit/>
          </a:bodyPr>
          <a:lstStyle/>
          <a:p>
            <a:r>
              <a:rPr lang="cs-CZ" sz="4000" b="1" i="1" dirty="0">
                <a:solidFill>
                  <a:schemeClr val="bg1"/>
                </a:solidFill>
              </a:rPr>
              <a:t>Závěrečné 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1149292"/>
            <a:ext cx="8534400" cy="443777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cs-CZ" sz="3000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Byly </a:t>
            </a:r>
            <a:r>
              <a:rPr lang="cs-CZ" dirty="0"/>
              <a:t>zodpovězeny výzkumné problémy </a:t>
            </a:r>
          </a:p>
          <a:p>
            <a:pPr>
              <a:lnSpc>
                <a:spcPct val="150000"/>
              </a:lnSpc>
            </a:pPr>
            <a:r>
              <a:rPr lang="cs-CZ" dirty="0"/>
              <a:t>Byla navržena opatření k řešení problémů</a:t>
            </a:r>
          </a:p>
          <a:p>
            <a:pPr>
              <a:lnSpc>
                <a:spcPct val="150000"/>
              </a:lnSpc>
            </a:pPr>
            <a:r>
              <a:rPr lang="cs-CZ" dirty="0"/>
              <a:t> </a:t>
            </a:r>
            <a:r>
              <a:rPr lang="cs-CZ" dirty="0" smtClean="0"/>
              <a:t>Naplnění cíle práce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68000" y="5334000"/>
            <a:ext cx="152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3639565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1624</TotalTime>
  <Words>232</Words>
  <Application>Microsoft Office PowerPoint</Application>
  <PresentationFormat>Vlastní</PresentationFormat>
  <Paragraphs>58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Modul</vt:lpstr>
      <vt:lpstr> Analýza využití informačních technologií v MHD  </vt:lpstr>
      <vt:lpstr>Motivace a výběr tématu</vt:lpstr>
      <vt:lpstr>Cíl práce</vt:lpstr>
      <vt:lpstr>Základní informace o práci</vt:lpstr>
      <vt:lpstr>Výzkumné otázky</vt:lpstr>
      <vt:lpstr>Použité metody  </vt:lpstr>
      <vt:lpstr>Dotazníkové šetření</vt:lpstr>
      <vt:lpstr>Navrhovaná opatření</vt:lpstr>
      <vt:lpstr>Závěrečné shrnutí</vt:lpstr>
      <vt:lpstr>Otázky vedoucího práce a oponenta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LK</dc:creator>
  <cp:lastModifiedBy>ASUS</cp:lastModifiedBy>
  <cp:revision>117</cp:revision>
  <dcterms:created xsi:type="dcterms:W3CDTF">2016-05-25T21:31:29Z</dcterms:created>
  <dcterms:modified xsi:type="dcterms:W3CDTF">2020-02-05T18:11:55Z</dcterms:modified>
</cp:coreProperties>
</file>