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61" r:id="rId2"/>
    <p:sldId id="265" r:id="rId3"/>
    <p:sldId id="257" r:id="rId4"/>
    <p:sldId id="258" r:id="rId5"/>
    <p:sldId id="259" r:id="rId6"/>
    <p:sldId id="264" r:id="rId7"/>
    <p:sldId id="262" r:id="rId8"/>
    <p:sldId id="266" r:id="rId9"/>
    <p:sldId id="268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6" autoAdjust="0"/>
  </p:normalViewPr>
  <p:slideViewPr>
    <p:cSldViewPr>
      <p:cViewPr varScale="1">
        <p:scale>
          <a:sx n="93" d="100"/>
          <a:sy n="93" d="100"/>
        </p:scale>
        <p:origin x="8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E05FB-D277-47E0-889F-53C152BE5E79}" type="datetimeFigureOut">
              <a:rPr lang="cs-CZ" smtClean="0"/>
              <a:pPr/>
              <a:t>23.1.2020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42FE6-AA6D-4AA0-8C09-53958B4725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42FE6-AA6D-4AA0-8C09-53958B4725D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5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bdélník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bdélník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Obdélník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Obdélník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890BE8-03E3-4363-AA2A-B00767F0DD2D}" type="datetimeFigureOut">
              <a:rPr lang="cs-CZ" smtClean="0"/>
              <a:pPr/>
              <a:t>23.1.2020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6B0E144-BBA0-4B8A-B675-55A0843253D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F09DCE-C268-774C-810A-9B7869F35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60" y="2427734"/>
            <a:ext cx="5825202" cy="1234727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Analýza evakuačního plánu ve vybrané společnosti</a:t>
            </a:r>
            <a:br>
              <a:rPr lang="cs-CZ" sz="40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7DE4DC75-8644-6B41-A4C5-166055B4BDD3}"/>
              </a:ext>
            </a:extLst>
          </p:cNvPr>
          <p:cNvSpPr txBox="1"/>
          <p:nvPr/>
        </p:nvSpPr>
        <p:spPr>
          <a:xfrm>
            <a:off x="2266954" y="419102"/>
            <a:ext cx="650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+mj-lt"/>
              </a:rPr>
              <a:t>Vysoká škola technická a ekonomická v Českých Budějovicích</a:t>
            </a:r>
          </a:p>
          <a:p>
            <a:pPr algn="ctr"/>
            <a:r>
              <a:rPr lang="cs-CZ" dirty="0">
                <a:solidFill>
                  <a:schemeClr val="bg1"/>
                </a:solidFill>
                <a:latin typeface="+mj-lt"/>
              </a:rPr>
              <a:t>Ústav technicko-technologický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xmlns="" id="{2B238C83-7F8C-D141-82FD-36D273E3A478}"/>
              </a:ext>
            </a:extLst>
          </p:cNvPr>
          <p:cNvSpPr txBox="1">
            <a:spLocks/>
          </p:cNvSpPr>
          <p:nvPr/>
        </p:nvSpPr>
        <p:spPr>
          <a:xfrm>
            <a:off x="1259632" y="3334796"/>
            <a:ext cx="7766936" cy="1667225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Autor bakalářské práce: Richard Bobr</a:t>
            </a:r>
          </a:p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Vedoucí bakalářské práce: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Ing. </a:t>
            </a:r>
            <a:r>
              <a:rPr lang="cs-CZ" sz="2400" dirty="0" smtClean="0">
                <a:latin typeface="+mj-lt"/>
              </a:rPr>
              <a:t>Martina Hlatká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Oponent: Ing. Marek Kocánek</a:t>
            </a:r>
          </a:p>
          <a:p>
            <a:pPr marL="64008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České Budějovice, únor 2020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7785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dirty="0" smtClean="0">
                <a:solidFill>
                  <a:schemeClr val="tx1"/>
                </a:solidFill>
              </a:rPr>
              <a:t>Cíl bakalářské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5646"/>
            <a:ext cx="8219256" cy="329525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cs-CZ" sz="2400" dirty="0" smtClean="0">
                <a:latin typeface="+mj-lt"/>
              </a:rPr>
              <a:t>Tato bakalářská práce je zaměřena na evakuaci osob při požáru z vybrané budovy. V teoretické části jsou vymezeny základní pojmy, dělení mimořádných událostí a evakuace, požární bezpečnost. Praktická část se zabývá charakteristikou závodu a konkrétních rizik a hrozeb, identifikací protipožárně bezpečnostních zařízení, připraveností a orientací zaměstnanců v otázkách požární ochrany, cvičným požárním a evakuačním poplachem.</a:t>
            </a:r>
          </a:p>
          <a:p>
            <a:pPr algn="just"/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Výzkumný problém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zaměstnanci schopni plynulé a bezproblémové evakuace při vyskytnutí mimořádných událostí? </a:t>
            </a:r>
          </a:p>
          <a:p>
            <a:r>
              <a:rPr lang="cs-CZ" dirty="0" smtClean="0"/>
              <a:t>Jakým způsobem lze v podniku vylepšit bezpečnost při evakuaci a rychlost evakuace?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Dosažené výsledky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Zaměstnanci jsou schopni plynulé evakuace.</a:t>
            </a:r>
          </a:p>
          <a:p>
            <a:pPr algn="just"/>
            <a:r>
              <a:rPr lang="cs-CZ" dirty="0" smtClean="0"/>
              <a:t>Nedostatek únikových cest.</a:t>
            </a:r>
          </a:p>
          <a:p>
            <a:pPr algn="just"/>
            <a:r>
              <a:rPr lang="cs-CZ" dirty="0" smtClean="0"/>
              <a:t>Racionalizace evakuace z budovy a rychlejší přesun do nemocnice.</a:t>
            </a:r>
          </a:p>
          <a:p>
            <a:pPr algn="just"/>
            <a:r>
              <a:rPr lang="cs-CZ" dirty="0" smtClean="0"/>
              <a:t>Vylepšení zastaralých bezpečnostních prvků v budově.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87068"/>
            <a:ext cx="8363272" cy="3243834"/>
          </a:xfrm>
        </p:spPr>
        <p:txBody>
          <a:bodyPr/>
          <a:lstStyle/>
          <a:p>
            <a:pPr algn="just"/>
            <a:r>
              <a:rPr lang="cs-CZ" dirty="0" smtClean="0"/>
              <a:t>Návrh požárního schodiště.</a:t>
            </a:r>
          </a:p>
          <a:p>
            <a:r>
              <a:rPr lang="cs-CZ" dirty="0" smtClean="0"/>
              <a:t>Návrh osobního automobilu pro mimořádné situace a zdokonalení pracovní činnosti.</a:t>
            </a:r>
          </a:p>
          <a:p>
            <a:r>
              <a:rPr lang="cs-CZ" dirty="0" smtClean="0"/>
              <a:t>Návrh opatření zastaralé budovy </a:t>
            </a:r>
            <a:r>
              <a:rPr lang="cs-CZ" dirty="0" smtClean="0"/>
              <a:t>bezpečnostními prvky.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Závěrečné 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>
                <a:solidFill>
                  <a:schemeClr val="tx1"/>
                </a:solidFill>
              </a:rPr>
              <a:t>Analýzou a zpracováním dat zjištěny nedostatky.</a:t>
            </a:r>
          </a:p>
          <a:p>
            <a:pPr algn="just"/>
            <a:r>
              <a:rPr lang="cs-CZ" dirty="0" smtClean="0">
                <a:solidFill>
                  <a:schemeClr val="tx1"/>
                </a:solidFill>
              </a:rPr>
              <a:t>Návrh osobního automobilu.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Návrh požárního schodiště a drobných bezpečnostních prvk</a:t>
            </a:r>
            <a:r>
              <a:rPr lang="cs-CZ" dirty="0" smtClean="0"/>
              <a:t>ů.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95376884"/>
              </p:ext>
            </p:extLst>
          </p:nvPr>
        </p:nvGraphicFramePr>
        <p:xfrm>
          <a:off x="1194" y="119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" y="1192"/>
                        <a:ext cx="1191" cy="1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 hidden="1"/>
          <p:cNvSpPr/>
          <p:nvPr>
            <p:custDataLst>
              <p:tags r:id="rId3"/>
            </p:custDataLst>
          </p:nvPr>
        </p:nvSpPr>
        <p:spPr>
          <a:xfrm>
            <a:off x="2" y="1"/>
            <a:ext cx="119063" cy="119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cs-CZ" sz="4800" dirty="0"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BFACB9-3957-1242-B925-4C358D25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51" y="2031690"/>
            <a:ext cx="6447501" cy="990600"/>
          </a:xfrm>
        </p:spPr>
        <p:txBody>
          <a:bodyPr>
            <a:normAutofit/>
          </a:bodyPr>
          <a:lstStyle/>
          <a:p>
            <a:pPr algn="ctr"/>
            <a:r>
              <a:rPr lang="cs-CZ" sz="4800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782075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Otázky vedoucího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2628" indent="-342900" algn="just">
              <a:buFont typeface="+mj-lt"/>
              <a:buAutoNum type="arabicParenR"/>
            </a:pPr>
            <a:r>
              <a:rPr lang="cs-CZ" sz="1600" dirty="0" smtClean="0"/>
              <a:t>Opravdu mají všichni zaměstnanci referentské zkoušky na OA? </a:t>
            </a:r>
          </a:p>
          <a:p>
            <a:pPr marL="452628" indent="-342900" algn="just">
              <a:buFont typeface="+mj-lt"/>
              <a:buAutoNum type="arabicParenR"/>
            </a:pPr>
            <a:r>
              <a:rPr lang="cs-CZ" sz="1600" dirty="0" smtClean="0"/>
              <a:t>Počítal jste náklady na OA, který bude primárně sloužit jen pro mimořádné situace (viz. str.29 ” Návrhem na vylepšení evakuačního plánu je služební auto, které by bylo zaparkováno poblíž laboratoře a které by sloužilo primárně při nastání mimořádné situace, ale také ke zvýšení efektivity pracovní činnosti v laboratoři.”). Jaká je pravděpodobnost, že mimořádná situace nastane? Jakým způsobem dokáže OA zvýšit efektivitu pracovní činnosti v laboratoři? </a:t>
            </a:r>
          </a:p>
          <a:p>
            <a:pPr marL="452628" indent="-342900" algn="just">
              <a:buFont typeface="+mj-lt"/>
              <a:buAutoNum type="arabicParenR"/>
            </a:pPr>
            <a:r>
              <a:rPr lang="cs-CZ" sz="1600" dirty="0" smtClean="0"/>
              <a:t>Vysvětlete větu ze strany 34 (”Dalším podaným řešením je služební automobil u budovy, který zkrátí čas evakuace zraněných osob do nemocnice, jelikož bez služebního automobilu se nejdříve museli shromáždit veškeří zaměstnanci před budovu, kde byl nadále zjištěn stav a počet pracovníků a poté se dovolávalo na záchrannou službu”). Snad se musí všichni dostavit na shromaždiště, kde budou následně přepočítáni i když je tam OA?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Otázky oponenta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algn="just">
              <a:buFont typeface="+mj-lt"/>
              <a:buAutoNum type="arabicParenR"/>
            </a:pPr>
            <a:r>
              <a:rPr lang="cs-CZ" sz="2000" dirty="0" smtClean="0"/>
              <a:t>Je vstupní kontrola ve společnosti KOTOUČ ŠTRAMBERK, s.r.o. omezena pouze na vizuální kontrolu vstupních surovin jak autor uvádí, tzn. bez laboratorních rozborů vstupních surovin? </a:t>
            </a:r>
          </a:p>
          <a:p>
            <a:pPr marL="566928" indent="-457200" algn="just">
              <a:buFont typeface="+mj-lt"/>
              <a:buAutoNum type="arabicParenR"/>
            </a:pPr>
            <a:r>
              <a:rPr lang="cs-CZ" sz="2000" dirty="0" smtClean="0"/>
              <a:t>Autor bakalářské práce v úvodu specifikoval nebezpečné chemické látky, které jsou v laboratoři přítomny. Následně v části 4.1.6 uvádí osobní ochranné prostředky, kterými jsou pracovníci vybaveni (rukavice, plášť, obuv, ochranné brýle). V tomto bodě postrádám respirátor, případně polomasku s filtrem pro příslušný stupeň chemické ochrany. Opravdu nejsou tyto významné ochranné prostředky v laboratořích přítomny?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7qskmyQP6YMJaDI4gCL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101</TotalTime>
  <Words>464</Words>
  <Application>Microsoft Office PowerPoint</Application>
  <PresentationFormat>Předvádění na obrazovce (16:9)</PresentationFormat>
  <Paragraphs>34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Georgia</vt:lpstr>
      <vt:lpstr>Trebuchet MS</vt:lpstr>
      <vt:lpstr>Wingdings 2</vt:lpstr>
      <vt:lpstr>Urbanistický</vt:lpstr>
      <vt:lpstr>think-cell Slide</vt:lpstr>
      <vt:lpstr>Analýza evakuačního plánu ve vybrané společnosti  </vt:lpstr>
      <vt:lpstr>Cíl bakalářské práce</vt:lpstr>
      <vt:lpstr>Výzkumný problém</vt:lpstr>
      <vt:lpstr>Dosažené výsledky</vt:lpstr>
      <vt:lpstr>Návrhy opatření</vt:lpstr>
      <vt:lpstr>Závěrečné shrnutí</vt:lpstr>
      <vt:lpstr>Děkuji za pozornost</vt:lpstr>
      <vt:lpstr>Otázky vedoucího</vt:lpstr>
      <vt:lpstr>Otázky oponenta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evakuačního plánu ve vybrané společnosti</dc:title>
  <dc:creator>Windows User</dc:creator>
  <cp:lastModifiedBy>Hlatká Martina</cp:lastModifiedBy>
  <cp:revision>20</cp:revision>
  <dcterms:created xsi:type="dcterms:W3CDTF">2020-01-12T12:21:48Z</dcterms:created>
  <dcterms:modified xsi:type="dcterms:W3CDTF">2020-01-23T08:43:06Z</dcterms:modified>
</cp:coreProperties>
</file>